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30"/>
  </p:notesMasterIdLst>
  <p:sldIdLst>
    <p:sldId id="257" r:id="rId3"/>
    <p:sldId id="422" r:id="rId4"/>
    <p:sldId id="436" r:id="rId5"/>
    <p:sldId id="431" r:id="rId6"/>
    <p:sldId id="425" r:id="rId7"/>
    <p:sldId id="408" r:id="rId8"/>
    <p:sldId id="410" r:id="rId9"/>
    <p:sldId id="409" r:id="rId10"/>
    <p:sldId id="411" r:id="rId11"/>
    <p:sldId id="423" r:id="rId12"/>
    <p:sldId id="418" r:id="rId13"/>
    <p:sldId id="427" r:id="rId14"/>
    <p:sldId id="428" r:id="rId15"/>
    <p:sldId id="415" r:id="rId16"/>
    <p:sldId id="429" r:id="rId17"/>
    <p:sldId id="413" r:id="rId18"/>
    <p:sldId id="412" r:id="rId19"/>
    <p:sldId id="414" r:id="rId20"/>
    <p:sldId id="432" r:id="rId21"/>
    <p:sldId id="419" r:id="rId22"/>
    <p:sldId id="435" r:id="rId23"/>
    <p:sldId id="437" r:id="rId24"/>
    <p:sldId id="438" r:id="rId25"/>
    <p:sldId id="440" r:id="rId26"/>
    <p:sldId id="439" r:id="rId27"/>
    <p:sldId id="441" r:id="rId28"/>
    <p:sldId id="35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45" autoAdjust="0"/>
    <p:restoredTop sz="94660"/>
  </p:normalViewPr>
  <p:slideViewPr>
    <p:cSldViewPr>
      <p:cViewPr varScale="1">
        <p:scale>
          <a:sx n="57" d="100"/>
          <a:sy n="57" d="100"/>
        </p:scale>
        <p:origin x="768"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E2A6E8-F078-4940-B117-5BB9BA550089}" type="datetimeFigureOut">
              <a:rPr lang="en-US" smtClean="0"/>
              <a:pPr/>
              <a:t>5/6/2020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D166AE-F840-4FD2-B09B-21CC4BB7B96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277DCA9A-9CB1-4181-9EC7-626AAF19794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1A035D8A-0EE0-4759-8C71-655F84B1759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altLang="en-US"/>
          </a:p>
        </p:txBody>
      </p:sp>
      <p:sp>
        <p:nvSpPr>
          <p:cNvPr id="4100" name="Slide Number Placeholder 3">
            <a:extLst>
              <a:ext uri="{FF2B5EF4-FFF2-40B4-BE49-F238E27FC236}">
                <a16:creationId xmlns:a16="http://schemas.microsoft.com/office/drawing/2014/main" id="{9B862E17-0060-4B4A-AD4D-0729EE2C09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09" indent="-285734">
              <a:defRPr>
                <a:solidFill>
                  <a:schemeClr val="tx1"/>
                </a:solidFill>
                <a:latin typeface="Arial" panose="020B0604020202020204" pitchFamily="34" charset="0"/>
                <a:cs typeface="Arial" panose="020B0604020202020204" pitchFamily="34" charset="0"/>
              </a:defRPr>
            </a:lvl2pPr>
            <a:lvl3pPr marL="1142937" indent="-228587">
              <a:defRPr>
                <a:solidFill>
                  <a:schemeClr val="tx1"/>
                </a:solidFill>
                <a:latin typeface="Arial" panose="020B0604020202020204" pitchFamily="34" charset="0"/>
                <a:cs typeface="Arial" panose="020B0604020202020204" pitchFamily="34" charset="0"/>
              </a:defRPr>
            </a:lvl3pPr>
            <a:lvl4pPr marL="1600112" indent="-228587">
              <a:defRPr>
                <a:solidFill>
                  <a:schemeClr val="tx1"/>
                </a:solidFill>
                <a:latin typeface="Arial" panose="020B0604020202020204" pitchFamily="34" charset="0"/>
                <a:cs typeface="Arial" panose="020B0604020202020204" pitchFamily="34" charset="0"/>
              </a:defRPr>
            </a:lvl4pPr>
            <a:lvl5pPr marL="2057287" indent="-228587">
              <a:defRPr>
                <a:solidFill>
                  <a:schemeClr val="tx1"/>
                </a:solidFill>
                <a:latin typeface="Arial" panose="020B0604020202020204" pitchFamily="34" charset="0"/>
                <a:cs typeface="Arial" panose="020B0604020202020204" pitchFamily="34" charset="0"/>
              </a:defRPr>
            </a:lvl5pPr>
            <a:lvl6pPr marL="2514461" indent="-228587"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635" indent="-228587"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8810" indent="-228587"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5985" indent="-228587"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0D9B08A-6131-4D76-8FF2-07D3C1FB0B9D}" type="slidenum">
              <a:rPr lang="en-ZA" altLang="en-US" smtClean="0"/>
              <a:pPr/>
              <a:t>1</a:t>
            </a:fld>
            <a:endParaRPr lang="en-ZA"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261B137-3DC7-4CD6-9DA1-0103DF0A44C5}" type="datetime1">
              <a:rPr lang="en-US" smtClean="0"/>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BCBDDD-B2FE-46DC-8918-F0920229038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585101-C867-45EE-859D-2C18A41B817A}" type="datetime1">
              <a:rPr lang="en-US" smtClean="0"/>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BCBDDD-B2FE-46DC-8918-F0920229038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E768C6-F3F7-445A-A1FE-859AE6C82E61}" type="datetime1">
              <a:rPr lang="en-US" smtClean="0"/>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BCBDDD-B2FE-46DC-8918-F0920229038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ZA"/>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F5ED4B51-0F5B-4207-B12E-3F6CDEA96742}" type="datetime1">
              <a:rPr lang="en-US" smtClean="0"/>
              <a:t>5/6/2020</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18B9C236-B0AC-4F27-A11D-49BC7F1F9C2E}" type="slidenum">
              <a:rPr lang="en-ZA" smtClean="0"/>
              <a:t>‹#›</a:t>
            </a:fld>
            <a:endParaRPr lang="en-ZA"/>
          </a:p>
        </p:txBody>
      </p:sp>
    </p:spTree>
    <p:extLst>
      <p:ext uri="{BB962C8B-B14F-4D97-AF65-F5344CB8AC3E}">
        <p14:creationId xmlns:p14="http://schemas.microsoft.com/office/powerpoint/2010/main" val="2782469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E509AB94-519C-4650-ACEE-118B0FEB6688}" type="datetime1">
              <a:rPr lang="en-US" smtClean="0"/>
              <a:t>5/6/2020</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18B9C236-B0AC-4F27-A11D-49BC7F1F9C2E}" type="slidenum">
              <a:rPr lang="en-ZA" smtClean="0"/>
              <a:t>‹#›</a:t>
            </a:fld>
            <a:endParaRPr lang="en-ZA"/>
          </a:p>
        </p:txBody>
      </p:sp>
    </p:spTree>
    <p:extLst>
      <p:ext uri="{BB962C8B-B14F-4D97-AF65-F5344CB8AC3E}">
        <p14:creationId xmlns:p14="http://schemas.microsoft.com/office/powerpoint/2010/main" val="3480650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ZA"/>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6367BE6-258B-4BD7-B226-56B8FE02753F}" type="datetime1">
              <a:rPr lang="en-US" smtClean="0"/>
              <a:t>5/6/2020</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18B9C236-B0AC-4F27-A11D-49BC7F1F9C2E}" type="slidenum">
              <a:rPr lang="en-ZA" smtClean="0"/>
              <a:t>‹#›</a:t>
            </a:fld>
            <a:endParaRPr lang="en-ZA"/>
          </a:p>
        </p:txBody>
      </p:sp>
    </p:spTree>
    <p:extLst>
      <p:ext uri="{BB962C8B-B14F-4D97-AF65-F5344CB8AC3E}">
        <p14:creationId xmlns:p14="http://schemas.microsoft.com/office/powerpoint/2010/main" val="19732686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847F010E-A0C9-43A2-AC67-4B0BA7330AC6}" type="datetime1">
              <a:rPr lang="en-US" smtClean="0"/>
              <a:t>5/6/2020</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18B9C236-B0AC-4F27-A11D-49BC7F1F9C2E}" type="slidenum">
              <a:rPr lang="en-ZA" smtClean="0"/>
              <a:t>‹#›</a:t>
            </a:fld>
            <a:endParaRPr lang="en-ZA"/>
          </a:p>
        </p:txBody>
      </p:sp>
    </p:spTree>
    <p:extLst>
      <p:ext uri="{BB962C8B-B14F-4D97-AF65-F5344CB8AC3E}">
        <p14:creationId xmlns:p14="http://schemas.microsoft.com/office/powerpoint/2010/main" val="1401880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4BB63887-0C70-4702-906C-C6C48DDE4E88}" type="datetime1">
              <a:rPr lang="en-US" smtClean="0"/>
              <a:t>5/6/2020</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18B9C236-B0AC-4F27-A11D-49BC7F1F9C2E}" type="slidenum">
              <a:rPr lang="en-ZA" smtClean="0"/>
              <a:t>‹#›</a:t>
            </a:fld>
            <a:endParaRPr lang="en-ZA"/>
          </a:p>
        </p:txBody>
      </p:sp>
    </p:spTree>
    <p:extLst>
      <p:ext uri="{BB962C8B-B14F-4D97-AF65-F5344CB8AC3E}">
        <p14:creationId xmlns:p14="http://schemas.microsoft.com/office/powerpoint/2010/main" val="31051934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43BA6CF5-0DCE-4323-8382-42F5C8A14D2C}" type="datetime1">
              <a:rPr lang="en-US" smtClean="0"/>
              <a:t>5/6/2020</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18B9C236-B0AC-4F27-A11D-49BC7F1F9C2E}" type="slidenum">
              <a:rPr lang="en-ZA" smtClean="0"/>
              <a:t>‹#›</a:t>
            </a:fld>
            <a:endParaRPr lang="en-ZA"/>
          </a:p>
        </p:txBody>
      </p:sp>
    </p:spTree>
    <p:extLst>
      <p:ext uri="{BB962C8B-B14F-4D97-AF65-F5344CB8AC3E}">
        <p14:creationId xmlns:p14="http://schemas.microsoft.com/office/powerpoint/2010/main" val="26178455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F430E4-80AA-4FF0-95B2-CDB0E6CDA964}" type="datetime1">
              <a:rPr lang="en-US" smtClean="0"/>
              <a:t>5/6/2020</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18B9C236-B0AC-4F27-A11D-49BC7F1F9C2E}" type="slidenum">
              <a:rPr lang="en-ZA" smtClean="0"/>
              <a:t>‹#›</a:t>
            </a:fld>
            <a:endParaRPr lang="en-ZA"/>
          </a:p>
        </p:txBody>
      </p:sp>
    </p:spTree>
    <p:extLst>
      <p:ext uri="{BB962C8B-B14F-4D97-AF65-F5344CB8AC3E}">
        <p14:creationId xmlns:p14="http://schemas.microsoft.com/office/powerpoint/2010/main" val="21322351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ZA"/>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FF309A0B-1483-4D72-AE32-A75C3734D49B}" type="datetime1">
              <a:rPr lang="en-US" smtClean="0"/>
              <a:t>5/6/2020</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18B9C236-B0AC-4F27-A11D-49BC7F1F9C2E}" type="slidenum">
              <a:rPr lang="en-ZA" smtClean="0"/>
              <a:t>‹#›</a:t>
            </a:fld>
            <a:endParaRPr lang="en-ZA"/>
          </a:p>
        </p:txBody>
      </p:sp>
    </p:spTree>
    <p:extLst>
      <p:ext uri="{BB962C8B-B14F-4D97-AF65-F5344CB8AC3E}">
        <p14:creationId xmlns:p14="http://schemas.microsoft.com/office/powerpoint/2010/main" val="144602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747DB5-93CA-4933-8900-C27F0391C558}" type="datetime1">
              <a:rPr lang="en-US" smtClean="0"/>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BCBDDD-B2FE-46DC-8918-F09202290381}"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ZA"/>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ZA"/>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35DC7496-EF8D-40F8-B2A3-C7FA152BBE0D}" type="datetime1">
              <a:rPr lang="en-US" smtClean="0"/>
              <a:t>5/6/2020</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18B9C236-B0AC-4F27-A11D-49BC7F1F9C2E}" type="slidenum">
              <a:rPr lang="en-ZA" smtClean="0"/>
              <a:t>‹#›</a:t>
            </a:fld>
            <a:endParaRPr lang="en-ZA"/>
          </a:p>
        </p:txBody>
      </p:sp>
    </p:spTree>
    <p:extLst>
      <p:ext uri="{BB962C8B-B14F-4D97-AF65-F5344CB8AC3E}">
        <p14:creationId xmlns:p14="http://schemas.microsoft.com/office/powerpoint/2010/main" val="42859440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DC18DBB5-3825-4A23-95A1-1EAEFE26EB25}" type="datetime1">
              <a:rPr lang="en-US" smtClean="0"/>
              <a:t>5/6/2020</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18B9C236-B0AC-4F27-A11D-49BC7F1F9C2E}" type="slidenum">
              <a:rPr lang="en-ZA" smtClean="0"/>
              <a:t>‹#›</a:t>
            </a:fld>
            <a:endParaRPr lang="en-ZA"/>
          </a:p>
        </p:txBody>
      </p:sp>
    </p:spTree>
    <p:extLst>
      <p:ext uri="{BB962C8B-B14F-4D97-AF65-F5344CB8AC3E}">
        <p14:creationId xmlns:p14="http://schemas.microsoft.com/office/powerpoint/2010/main" val="4059146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16F23397-33A1-4C70-9010-1612FBD822F8}" type="datetime1">
              <a:rPr lang="en-US" smtClean="0"/>
              <a:t>5/6/2020</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18B9C236-B0AC-4F27-A11D-49BC7F1F9C2E}" type="slidenum">
              <a:rPr lang="en-ZA" smtClean="0"/>
              <a:t>‹#›</a:t>
            </a:fld>
            <a:endParaRPr lang="en-ZA"/>
          </a:p>
        </p:txBody>
      </p:sp>
    </p:spTree>
    <p:extLst>
      <p:ext uri="{BB962C8B-B14F-4D97-AF65-F5344CB8AC3E}">
        <p14:creationId xmlns:p14="http://schemas.microsoft.com/office/powerpoint/2010/main" val="4009689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C0100C-634C-4644-83EB-DE47C532690A}" type="datetime1">
              <a:rPr lang="en-US" smtClean="0"/>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BCBDDD-B2FE-46DC-8918-F0920229038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525B0F-CF3F-4052-9A96-FBA26A02046B}" type="datetime1">
              <a:rPr lang="en-US" smtClean="0"/>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BCBDDD-B2FE-46DC-8918-F0920229038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3D828F-DF29-4A4A-BAD1-8145C6C2C63F}" type="datetime1">
              <a:rPr lang="en-US" smtClean="0"/>
              <a:t>5/6/2020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BCBDDD-B2FE-46DC-8918-F0920229038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92039A9-8356-4D8E-BDC5-5CD3FC81CCA3}" type="datetime1">
              <a:rPr lang="en-US" smtClean="0"/>
              <a:t>5/6/2020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BCBDDD-B2FE-46DC-8918-F0920229038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A3BE24-2383-4F74-8A8C-FF82EB82D107}" type="datetime1">
              <a:rPr lang="en-US" smtClean="0"/>
              <a:t>5/6/2020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BCBDDD-B2FE-46DC-8918-F0920229038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579F6C-FF55-425F-A59A-84AD6D60F1DF}" type="datetime1">
              <a:rPr lang="en-US" smtClean="0"/>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BCBDDD-B2FE-46DC-8918-F0920229038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43FC8E-0404-412C-A665-55C1A288EAD8}" type="datetime1">
              <a:rPr lang="en-US" smtClean="0"/>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BCBDDD-B2FE-46DC-8918-F0920229038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407036-468B-4E89-90DB-C02530B7C3C2}" type="datetime1">
              <a:rPr lang="en-US" smtClean="0"/>
              <a:t>5/6/2020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BCBDDD-B2FE-46DC-8918-F0920229038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40776BE-930D-4156-8A07-DCA859CACA80}" type="datetime1">
              <a:rPr lang="en-US" smtClean="0"/>
              <a:t>5/6/2020</a:t>
            </a:fld>
            <a:endParaRPr lang="en-ZA"/>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8B9C236-B0AC-4F27-A11D-49BC7F1F9C2E}" type="slidenum">
              <a:rPr lang="en-ZA" smtClean="0"/>
              <a:t>‹#›</a:t>
            </a:fld>
            <a:endParaRPr lang="en-ZA"/>
          </a:p>
        </p:txBody>
      </p:sp>
    </p:spTree>
    <p:extLst>
      <p:ext uri="{BB962C8B-B14F-4D97-AF65-F5344CB8AC3E}">
        <p14:creationId xmlns:p14="http://schemas.microsoft.com/office/powerpoint/2010/main" val="35357135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a:extLst>
              <a:ext uri="{FF2B5EF4-FFF2-40B4-BE49-F238E27FC236}">
                <a16:creationId xmlns:a16="http://schemas.microsoft.com/office/drawing/2014/main" id="{39DB969A-E482-4A69-90D5-405B952ACD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a:extLst>
              <a:ext uri="{FF2B5EF4-FFF2-40B4-BE49-F238E27FC236}">
                <a16:creationId xmlns:a16="http://schemas.microsoft.com/office/drawing/2014/main" id="{F77124AA-2A75-4E03-BC2D-15071944DC7A}"/>
              </a:ext>
            </a:extLst>
          </p:cNvPr>
          <p:cNvSpPr>
            <a:spLocks noGrp="1" noChangeArrowheads="1"/>
          </p:cNvSpPr>
          <p:nvPr>
            <p:ph type="subTitle" idx="1"/>
          </p:nvPr>
        </p:nvSpPr>
        <p:spPr>
          <a:xfrm>
            <a:off x="0" y="2590800"/>
            <a:ext cx="9144000" cy="2057400"/>
          </a:xfrm>
        </p:spPr>
        <p:txBody>
          <a:bodyPr rtlCol="0">
            <a:normAutofit fontScale="55000" lnSpcReduction="20000"/>
          </a:bodyPr>
          <a:lstStyle/>
          <a:p>
            <a:pPr>
              <a:lnSpc>
                <a:spcPct val="170000"/>
              </a:lnSpc>
              <a:defRPr/>
            </a:pPr>
            <a:r>
              <a:rPr lang="en-US" sz="5400" b="1" dirty="0" smtClean="0">
                <a:solidFill>
                  <a:srgbClr val="FFFF00"/>
                </a:solidFill>
                <a:latin typeface="Arial" panose="020B0604020202020204" pitchFamily="34" charset="0"/>
                <a:cs typeface="Arial" panose="020B0604020202020204" pitchFamily="34" charset="0"/>
              </a:rPr>
              <a:t> CHIEF DIRECTORATE VETERINARY SERVICES</a:t>
            </a:r>
          </a:p>
          <a:p>
            <a:pPr>
              <a:lnSpc>
                <a:spcPct val="170000"/>
              </a:lnSpc>
              <a:defRPr/>
            </a:pPr>
            <a:r>
              <a:rPr lang="en-US" sz="5400" b="1" dirty="0" smtClean="0">
                <a:solidFill>
                  <a:srgbClr val="FFFF00"/>
                </a:solidFill>
                <a:latin typeface="Arial" panose="020B0604020202020204" pitchFamily="34" charset="0"/>
                <a:cs typeface="Arial" panose="020B0604020202020204" pitchFamily="34" charset="0"/>
              </a:rPr>
              <a:t> KEY DELIVERABLES</a:t>
            </a:r>
            <a:endParaRPr lang="en-US" b="1" dirty="0">
              <a:solidFill>
                <a:srgbClr val="FFFF66"/>
              </a:solidFill>
              <a:effectLst>
                <a:outerShdw blurRad="38100" dist="38100" dir="2700000" algn="tl">
                  <a:srgbClr val="000000"/>
                </a:outerShdw>
              </a:effectLst>
              <a:latin typeface="Arial" pitchFamily="34" charset="0"/>
              <a:cs typeface="Arial" pitchFamily="34" charset="0"/>
            </a:endParaRPr>
          </a:p>
        </p:txBody>
      </p:sp>
      <p:sp>
        <p:nvSpPr>
          <p:cNvPr id="2" name="Rectangle 1">
            <a:extLst>
              <a:ext uri="{FF2B5EF4-FFF2-40B4-BE49-F238E27FC236}">
                <a16:creationId xmlns:a16="http://schemas.microsoft.com/office/drawing/2014/main" id="{3BE01B49-3278-4DE8-BFA6-422949A02573}"/>
              </a:ext>
            </a:extLst>
          </p:cNvPr>
          <p:cNvSpPr/>
          <p:nvPr/>
        </p:nvSpPr>
        <p:spPr>
          <a:xfrm>
            <a:off x="0" y="685800"/>
            <a:ext cx="152400" cy="15240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ZA"/>
          </a:p>
        </p:txBody>
      </p:sp>
      <p:sp>
        <p:nvSpPr>
          <p:cNvPr id="3" name="Rectangle 2">
            <a:extLst>
              <a:ext uri="{FF2B5EF4-FFF2-40B4-BE49-F238E27FC236}">
                <a16:creationId xmlns:a16="http://schemas.microsoft.com/office/drawing/2014/main" id="{71566735-94B2-4011-9A3F-86EB7606EEAE}"/>
              </a:ext>
            </a:extLst>
          </p:cNvPr>
          <p:cNvSpPr/>
          <p:nvPr/>
        </p:nvSpPr>
        <p:spPr>
          <a:xfrm>
            <a:off x="0" y="4648200"/>
            <a:ext cx="9144000" cy="12192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ZA"/>
          </a:p>
        </p:txBody>
      </p:sp>
      <p:sp>
        <p:nvSpPr>
          <p:cNvPr id="9" name="Rectangle 9">
            <a:extLst>
              <a:ext uri="{FF2B5EF4-FFF2-40B4-BE49-F238E27FC236}">
                <a16:creationId xmlns:a16="http://schemas.microsoft.com/office/drawing/2014/main" id="{90B89B8F-B9F8-4CC6-9A36-4CB40DB24193}"/>
              </a:ext>
            </a:extLst>
          </p:cNvPr>
          <p:cNvSpPr>
            <a:spLocks noGrp="1" noChangeArrowheads="1"/>
          </p:cNvSpPr>
          <p:nvPr>
            <p:ph type="ctrTitle"/>
          </p:nvPr>
        </p:nvSpPr>
        <p:spPr>
          <a:xfrm>
            <a:off x="533400" y="4114800"/>
            <a:ext cx="8153400" cy="2209800"/>
          </a:xfrm>
        </p:spPr>
        <p:txBody>
          <a:bodyPr rtlCol="0">
            <a:normAutofit/>
          </a:bodyPr>
          <a:lstStyle/>
          <a:p>
            <a:pPr>
              <a:spcBef>
                <a:spcPct val="20000"/>
              </a:spcBef>
              <a:buClr>
                <a:schemeClr val="tx1"/>
              </a:buClr>
              <a:buSzPct val="75000"/>
              <a:defRPr/>
            </a:pPr>
            <a:r>
              <a:rPr lang="en-ZA" sz="2800" b="1" dirty="0" smtClean="0">
                <a:solidFill>
                  <a:prstClr val="white"/>
                </a:solidFill>
                <a:effectLst>
                  <a:outerShdw blurRad="38100" dist="38100" dir="2700000" algn="tl">
                    <a:srgbClr val="000000"/>
                  </a:outerShdw>
                </a:effectLst>
                <a:latin typeface="Arial" pitchFamily="34" charset="0"/>
                <a:cs typeface="Arial" pitchFamily="34" charset="0"/>
              </a:rPr>
              <a:t>MAY </a:t>
            </a:r>
            <a:r>
              <a:rPr lang="en-ZA" sz="2800" b="1" dirty="0" smtClean="0">
                <a:solidFill>
                  <a:schemeClr val="bg1"/>
                </a:solidFill>
                <a:effectLst>
                  <a:outerShdw blurRad="38100" dist="38100" dir="2700000" algn="tl">
                    <a:srgbClr val="000000"/>
                  </a:outerShdw>
                </a:effectLst>
                <a:latin typeface="Arial" pitchFamily="34" charset="0"/>
                <a:ea typeface="+mn-ea"/>
                <a:cs typeface="Arial" pitchFamily="34" charset="0"/>
              </a:rPr>
              <a:t>2020</a:t>
            </a:r>
            <a:endParaRPr lang="en-US" sz="2800" b="1" dirty="0">
              <a:solidFill>
                <a:schemeClr val="bg1"/>
              </a:solidFill>
              <a:effectLst>
                <a:outerShdw blurRad="38100" dist="38100" dir="2700000" algn="tl">
                  <a:srgbClr val="000000"/>
                </a:outerShdw>
              </a:effectLst>
              <a:latin typeface="Arial" pitchFamily="34" charset="0"/>
              <a:ea typeface="+mn-ea"/>
              <a:cs typeface="Arial" pitchFamily="34" charset="0"/>
            </a:endParaRPr>
          </a:p>
        </p:txBody>
      </p:sp>
      <p:sp>
        <p:nvSpPr>
          <p:cNvPr id="4" name="Wave 3">
            <a:extLst>
              <a:ext uri="{FF2B5EF4-FFF2-40B4-BE49-F238E27FC236}">
                <a16:creationId xmlns:a16="http://schemas.microsoft.com/office/drawing/2014/main" id="{3662293B-69F2-4ED6-81F7-B6BE8AF99C74}"/>
              </a:ext>
            </a:extLst>
          </p:cNvPr>
          <p:cNvSpPr/>
          <p:nvPr/>
        </p:nvSpPr>
        <p:spPr>
          <a:xfrm>
            <a:off x="0" y="5867400"/>
            <a:ext cx="9144000" cy="457200"/>
          </a:xfrm>
          <a:prstGeom prst="wav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en-ZA">
                <a:solidFill>
                  <a:prstClr val="black"/>
                </a:solidFill>
              </a:rPr>
              <a:t>LETS MAKE AGRICULTURE OUR CULTURE</a:t>
            </a:r>
            <a:endParaRPr lang="en-ZA" dirty="0">
              <a:solidFill>
                <a:prstClr val="black"/>
              </a:solidFill>
            </a:endParaRPr>
          </a:p>
        </p:txBody>
      </p:sp>
      <p:sp>
        <p:nvSpPr>
          <p:cNvPr id="5" name="Slide Number Placeholder 4"/>
          <p:cNvSpPr>
            <a:spLocks noGrp="1"/>
          </p:cNvSpPr>
          <p:nvPr>
            <p:ph type="sldNum" sz="quarter" idx="12"/>
          </p:nvPr>
        </p:nvSpPr>
        <p:spPr/>
        <p:txBody>
          <a:bodyPr/>
          <a:lstStyle/>
          <a:p>
            <a:fld id="{D9BCBDDD-B2FE-46DC-8918-F09202290381}"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kumimoji="0" lang="en-ZA" altLang="en-US"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lstStyle/>
          <a:p>
            <a:r>
              <a:rPr lang="en-US" dirty="0" smtClean="0"/>
              <a:t>			</a:t>
            </a:r>
            <a:r>
              <a:rPr lang="en-US" sz="3200" b="1" dirty="0" smtClean="0"/>
              <a:t>Performance Target</a:t>
            </a:r>
            <a:endParaRPr lang="en-ZA" sz="3200" b="1"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
        <p:nvSpPr>
          <p:cNvPr id="4" name="Content Placeholder 3"/>
          <p:cNvSpPr>
            <a:spLocks noGrp="1"/>
          </p:cNvSpPr>
          <p:nvPr>
            <p:ph idx="1"/>
          </p:nvPr>
        </p:nvSpPr>
        <p:spPr/>
        <p:txBody>
          <a:bodyPr/>
          <a:lstStyle/>
          <a:p>
            <a:endParaRPr lang="en-ZA" dirty="0"/>
          </a:p>
        </p:txBody>
      </p:sp>
      <p:graphicFrame>
        <p:nvGraphicFramePr>
          <p:cNvPr id="9" name="Object 8"/>
          <p:cNvGraphicFramePr>
            <a:graphicFrameLocks noChangeAspect="1"/>
          </p:cNvGraphicFramePr>
          <p:nvPr>
            <p:extLst>
              <p:ext uri="{D42A27DB-BD31-4B8C-83A1-F6EECF244321}">
                <p14:modId xmlns:p14="http://schemas.microsoft.com/office/powerpoint/2010/main" val="75700051"/>
              </p:ext>
            </p:extLst>
          </p:nvPr>
        </p:nvGraphicFramePr>
        <p:xfrm>
          <a:off x="457199" y="1538288"/>
          <a:ext cx="8249919" cy="4587875"/>
        </p:xfrm>
        <a:graphic>
          <a:graphicData uri="http://schemas.openxmlformats.org/presentationml/2006/ole">
            <mc:AlternateContent xmlns:mc="http://schemas.openxmlformats.org/markup-compatibility/2006">
              <mc:Choice xmlns:v="urn:schemas-microsoft-com:vml" Requires="v">
                <p:oleObj spid="_x0000_s1037" name="Worksheet" r:id="rId4" imgW="9715692" imgH="5448272" progId="Excel.Sheet.8">
                  <p:embed/>
                </p:oleObj>
              </mc:Choice>
              <mc:Fallback>
                <p:oleObj name="Worksheet" r:id="rId4" imgW="9715692" imgH="5448272" progId="Excel.Sheet.8">
                  <p:embed/>
                  <p:pic>
                    <p:nvPicPr>
                      <p:cNvPr id="0" name=""/>
                      <p:cNvPicPr/>
                      <p:nvPr/>
                    </p:nvPicPr>
                    <p:blipFill>
                      <a:blip r:embed="rId5"/>
                      <a:stretch>
                        <a:fillRect/>
                      </a:stretch>
                    </p:blipFill>
                    <p:spPr>
                      <a:xfrm>
                        <a:off x="457199" y="1538288"/>
                        <a:ext cx="8249919" cy="4587875"/>
                      </a:xfrm>
                      <a:prstGeom prst="rect">
                        <a:avLst/>
                      </a:prstGeom>
                    </p:spPr>
                  </p:pic>
                </p:oleObj>
              </mc:Fallback>
            </mc:AlternateContent>
          </a:graphicData>
        </a:graphic>
      </p:graphicFrame>
    </p:spTree>
    <p:extLst>
      <p:ext uri="{BB962C8B-B14F-4D97-AF65-F5344CB8AC3E}">
        <p14:creationId xmlns:p14="http://schemas.microsoft.com/office/powerpoint/2010/main" val="8076264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lstStyle/>
          <a:p>
            <a:r>
              <a:rPr lang="en-US" sz="3200" b="1" dirty="0" smtClean="0"/>
              <a:t>Performance Target</a:t>
            </a:r>
            <a:endParaRPr lang="en-ZA" sz="3200" b="1"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
        <p:nvSpPr>
          <p:cNvPr id="4" name="Content Placeholder 3"/>
          <p:cNvSpPr>
            <a:spLocks noGrp="1"/>
          </p:cNvSpPr>
          <p:nvPr>
            <p:ph idx="1"/>
          </p:nvPr>
        </p:nvSpPr>
        <p:spPr/>
        <p:txBody>
          <a:bodyPr/>
          <a:lstStyle/>
          <a:p>
            <a:endParaRPr lang="en-ZA" dirty="0"/>
          </a:p>
        </p:txBody>
      </p:sp>
      <p:graphicFrame>
        <p:nvGraphicFramePr>
          <p:cNvPr id="6" name="Object 5"/>
          <p:cNvGraphicFramePr>
            <a:graphicFrameLocks noChangeAspect="1"/>
          </p:cNvGraphicFramePr>
          <p:nvPr>
            <p:extLst>
              <p:ext uri="{D42A27DB-BD31-4B8C-83A1-F6EECF244321}">
                <p14:modId xmlns:p14="http://schemas.microsoft.com/office/powerpoint/2010/main" val="1245171189"/>
              </p:ext>
            </p:extLst>
          </p:nvPr>
        </p:nvGraphicFramePr>
        <p:xfrm>
          <a:off x="533400" y="1509876"/>
          <a:ext cx="7711387" cy="4570360"/>
        </p:xfrm>
        <a:graphic>
          <a:graphicData uri="http://schemas.openxmlformats.org/presentationml/2006/ole">
            <mc:AlternateContent xmlns:mc="http://schemas.openxmlformats.org/markup-compatibility/2006">
              <mc:Choice xmlns:v="urn:schemas-microsoft-com:vml" Requires="v">
                <p:oleObj spid="_x0000_s2061" name="Worksheet" r:id="rId4" imgW="8753651" imgH="5448272" progId="Excel.Sheet.8">
                  <p:embed/>
                </p:oleObj>
              </mc:Choice>
              <mc:Fallback>
                <p:oleObj name="Worksheet" r:id="rId4" imgW="8753651" imgH="5448272" progId="Excel.Sheet.8">
                  <p:embed/>
                  <p:pic>
                    <p:nvPicPr>
                      <p:cNvPr id="0" name=""/>
                      <p:cNvPicPr/>
                      <p:nvPr/>
                    </p:nvPicPr>
                    <p:blipFill>
                      <a:blip r:embed="rId5"/>
                      <a:stretch>
                        <a:fillRect/>
                      </a:stretch>
                    </p:blipFill>
                    <p:spPr>
                      <a:xfrm>
                        <a:off x="533400" y="1509876"/>
                        <a:ext cx="7711387" cy="4570360"/>
                      </a:xfrm>
                      <a:prstGeom prst="rect">
                        <a:avLst/>
                      </a:prstGeom>
                    </p:spPr>
                  </p:pic>
                </p:oleObj>
              </mc:Fallback>
            </mc:AlternateContent>
          </a:graphicData>
        </a:graphic>
      </p:graphicFrame>
    </p:spTree>
    <p:extLst>
      <p:ext uri="{BB962C8B-B14F-4D97-AF65-F5344CB8AC3E}">
        <p14:creationId xmlns:p14="http://schemas.microsoft.com/office/powerpoint/2010/main" val="10389523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DISEASE CONTROL </a:t>
            </a:r>
            <a:endParaRPr lang="en-ZA" sz="3200" b="1" dirty="0"/>
          </a:p>
        </p:txBody>
      </p:sp>
      <p:sp>
        <p:nvSpPr>
          <p:cNvPr id="4" name="Content Placeholder 3"/>
          <p:cNvSpPr>
            <a:spLocks noGrp="1"/>
          </p:cNvSpPr>
          <p:nvPr>
            <p:ph idx="1"/>
          </p:nvPr>
        </p:nvSpPr>
        <p:spPr/>
        <p:txBody>
          <a:bodyPr>
            <a:normAutofit/>
          </a:bodyPr>
          <a:lstStyle/>
          <a:p>
            <a:r>
              <a:rPr lang="en-US" sz="2800" dirty="0" smtClean="0"/>
              <a:t>With 2053 functional communal dipping tanks in the Province, the Department provides 22 dipping sessions (on average) per dip tank per year. </a:t>
            </a:r>
          </a:p>
          <a:p>
            <a:r>
              <a:rPr lang="en-US" sz="2800" dirty="0" smtClean="0"/>
              <a:t>Other activities taking place at a dip tanks include: </a:t>
            </a:r>
          </a:p>
          <a:p>
            <a:pPr lvl="1" indent="-342900">
              <a:buFont typeface="Wingdings" panose="05000000000000000000" pitchFamily="2" charset="2"/>
              <a:buChar char="§"/>
            </a:pPr>
            <a:r>
              <a:rPr lang="en-US" sz="2400" dirty="0" smtClean="0"/>
              <a:t>Vaccinations</a:t>
            </a:r>
          </a:p>
          <a:p>
            <a:pPr lvl="1" indent="-342900"/>
            <a:r>
              <a:rPr lang="en-US" sz="2400" dirty="0" smtClean="0"/>
              <a:t>Anthrax 	 	676 756</a:t>
            </a:r>
          </a:p>
          <a:p>
            <a:pPr lvl="1" indent="-342900"/>
            <a:r>
              <a:rPr lang="en-US" sz="2400" dirty="0" smtClean="0"/>
              <a:t>Brucellosis 	65 500</a:t>
            </a:r>
          </a:p>
          <a:p>
            <a:pPr lvl="1" indent="-342900"/>
            <a:r>
              <a:rPr lang="en-US" sz="2400" dirty="0" smtClean="0"/>
              <a:t>Black Quarter 	65 500</a:t>
            </a:r>
          </a:p>
          <a:p>
            <a:pPr lvl="1" indent="-342900"/>
            <a:r>
              <a:rPr lang="en-US" sz="2400" dirty="0" smtClean="0"/>
              <a:t>Newcastle           409 000</a:t>
            </a:r>
          </a:p>
          <a:p>
            <a:pPr marL="400050" lvl="1" indent="0">
              <a:buNone/>
            </a:pPr>
            <a:endParaRPr lang="en-US" sz="2400" dirty="0" smtClean="0"/>
          </a:p>
          <a:p>
            <a:endParaRPr lang="en-ZA" sz="2800"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11123981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fontScale="90000"/>
          </a:bodyPr>
          <a:lstStyle/>
          <a:p>
            <a:r>
              <a:rPr lang="en-US" dirty="0" smtClean="0"/>
              <a:t>		</a:t>
            </a:r>
            <a:r>
              <a:rPr lang="en-US" sz="3600" b="1" dirty="0" smtClean="0"/>
              <a:t>DISEASE SURVEILLANCE AND DIAGNOSTICS </a:t>
            </a:r>
            <a:endParaRPr lang="en-ZA" sz="3600" b="1" dirty="0"/>
          </a:p>
        </p:txBody>
      </p:sp>
      <p:sp>
        <p:nvSpPr>
          <p:cNvPr id="4" name="Content Placeholder 3"/>
          <p:cNvSpPr>
            <a:spLocks noGrp="1"/>
          </p:cNvSpPr>
          <p:nvPr>
            <p:ph idx="1"/>
          </p:nvPr>
        </p:nvSpPr>
        <p:spPr/>
        <p:txBody>
          <a:bodyPr>
            <a:normAutofit fontScale="92500" lnSpcReduction="20000"/>
          </a:bodyPr>
          <a:lstStyle/>
          <a:p>
            <a:r>
              <a:rPr lang="en-US" altLang="en-US" sz="2400" dirty="0"/>
              <a:t>Testing for diseases of zoonotic and economic importance like tuberculosis and contagious abortions in livestock.</a:t>
            </a:r>
          </a:p>
          <a:p>
            <a:r>
              <a:rPr lang="en-US" altLang="en-US" sz="2400" dirty="0"/>
              <a:t>Disease diagnostic services and epidemiological investigations to veterinary practitioners and farmers.</a:t>
            </a:r>
          </a:p>
          <a:p>
            <a:pPr marL="0" indent="0">
              <a:buNone/>
            </a:pPr>
            <a:endParaRPr lang="en-US" sz="2400" dirty="0" smtClean="0"/>
          </a:p>
          <a:p>
            <a:pPr lvl="1" indent="-342900">
              <a:buFont typeface="Arial" panose="020B0604020202020204" pitchFamily="34" charset="0"/>
              <a:buChar char="•"/>
            </a:pPr>
            <a:r>
              <a:rPr lang="en-US" sz="2400" dirty="0" smtClean="0"/>
              <a:t>Disease Surveillance</a:t>
            </a:r>
          </a:p>
          <a:p>
            <a:pPr lvl="2" indent="-342900">
              <a:buFont typeface="Wingdings" panose="05000000000000000000" pitchFamily="2" charset="2"/>
              <a:buChar char="v"/>
            </a:pPr>
            <a:r>
              <a:rPr lang="en-US" sz="2000" dirty="0" smtClean="0"/>
              <a:t>TB Testing 	33 030 </a:t>
            </a:r>
          </a:p>
          <a:p>
            <a:pPr lvl="2" indent="-342900">
              <a:buFont typeface="Wingdings" panose="05000000000000000000" pitchFamily="2" charset="2"/>
              <a:buChar char="v"/>
            </a:pPr>
            <a:r>
              <a:rPr lang="en-US" sz="2000" dirty="0" smtClean="0"/>
              <a:t>Brucellosis 	74 700</a:t>
            </a:r>
          </a:p>
          <a:p>
            <a:pPr marL="400050" lvl="1" indent="0">
              <a:buNone/>
            </a:pPr>
            <a:endParaRPr lang="en-US" sz="2400" dirty="0"/>
          </a:p>
          <a:p>
            <a:pPr lvl="1" indent="-342900">
              <a:buFont typeface="Arial" panose="020B0604020202020204" pitchFamily="34" charset="0"/>
              <a:buChar char="•"/>
            </a:pPr>
            <a:r>
              <a:rPr lang="en-US" sz="2400" dirty="0" smtClean="0"/>
              <a:t>Disease Diagnostic Services</a:t>
            </a:r>
          </a:p>
          <a:p>
            <a:pPr lvl="2" indent="-342900">
              <a:buFont typeface="Wingdings" panose="05000000000000000000" pitchFamily="2" charset="2"/>
              <a:buChar char="v"/>
            </a:pPr>
            <a:r>
              <a:rPr lang="en-US" sz="2000" dirty="0" smtClean="0"/>
              <a:t>Test that complies with ISO 17025 standards 	85000</a:t>
            </a:r>
          </a:p>
          <a:p>
            <a:pPr marL="800100" lvl="2" indent="0">
              <a:buNone/>
            </a:pPr>
            <a:endParaRPr lang="en-US" sz="2000" dirty="0" smtClean="0"/>
          </a:p>
          <a:p>
            <a:pPr lvl="1" indent="-342900">
              <a:buFont typeface="Arial" panose="020B0604020202020204" pitchFamily="34" charset="0"/>
              <a:buChar char="•"/>
            </a:pPr>
            <a:r>
              <a:rPr lang="en-US" sz="2400" dirty="0" smtClean="0"/>
              <a:t>Veterinary Public Health Services</a:t>
            </a:r>
          </a:p>
          <a:p>
            <a:pPr lvl="2" indent="-342900">
              <a:buFont typeface="Wingdings" panose="05000000000000000000" pitchFamily="2" charset="2"/>
              <a:buChar char="v"/>
            </a:pPr>
            <a:r>
              <a:rPr lang="en-US" sz="2000" dirty="0" smtClean="0"/>
              <a:t>Number of abattoir inspected 		750	</a:t>
            </a:r>
          </a:p>
          <a:p>
            <a:pPr marL="800100" lvl="2" indent="0">
              <a:buNone/>
            </a:pPr>
            <a:endParaRPr lang="en-US" sz="2000" dirty="0" smtClean="0"/>
          </a:p>
          <a:p>
            <a:pPr lvl="1" indent="-342900">
              <a:buFontTx/>
              <a:buChar char="-"/>
            </a:pPr>
            <a:endParaRPr lang="en-US" sz="2400" dirty="0"/>
          </a:p>
          <a:p>
            <a:pPr marL="400050" lvl="1" indent="0">
              <a:buNone/>
            </a:pPr>
            <a:endParaRPr lang="en-US" sz="2400" dirty="0" smtClean="0"/>
          </a:p>
          <a:p>
            <a:pPr lvl="1" indent="-342900">
              <a:buFont typeface="Arial" panose="020B0604020202020204" pitchFamily="34" charset="0"/>
              <a:buChar char="•"/>
            </a:pPr>
            <a:endParaRPr lang="en-US" sz="2400" dirty="0" smtClean="0"/>
          </a:p>
          <a:p>
            <a:pPr marL="400050" lvl="1" indent="0">
              <a:buNone/>
            </a:pPr>
            <a:endParaRPr lang="en-US" sz="2400" dirty="0" smtClean="0"/>
          </a:p>
          <a:p>
            <a:pPr marL="0" indent="0">
              <a:buNone/>
            </a:pPr>
            <a:endParaRPr lang="en-ZA" sz="2800"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34686581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lstStyle/>
          <a:p>
            <a:r>
              <a:rPr lang="en-US" dirty="0" smtClean="0"/>
              <a:t>RABIES</a:t>
            </a:r>
            <a:endParaRPr lang="en-ZA" dirty="0"/>
          </a:p>
        </p:txBody>
      </p:sp>
      <p:sp>
        <p:nvSpPr>
          <p:cNvPr id="4" name="Content Placeholder 3"/>
          <p:cNvSpPr>
            <a:spLocks noGrp="1"/>
          </p:cNvSpPr>
          <p:nvPr>
            <p:ph idx="1"/>
          </p:nvPr>
        </p:nvSpPr>
        <p:spPr/>
        <p:txBody>
          <a:bodyPr/>
          <a:lstStyle/>
          <a:p>
            <a:r>
              <a:rPr lang="en-US" sz="2800" dirty="0" smtClean="0"/>
              <a:t>Rabies is a controlled disease listed in Animal Diseases Control Act 35 of 1984</a:t>
            </a:r>
          </a:p>
          <a:p>
            <a:r>
              <a:rPr lang="en-US" sz="2800" dirty="0" smtClean="0"/>
              <a:t>This is a zoonotic disease which mainly kills young people of our communities</a:t>
            </a:r>
          </a:p>
          <a:p>
            <a:r>
              <a:rPr lang="en-US" sz="2800" dirty="0" smtClean="0"/>
              <a:t>This makes rabies a disease of strategic important within the Chief Veterinary Services</a:t>
            </a:r>
          </a:p>
          <a:p>
            <a:r>
              <a:rPr lang="en-US" sz="2800" dirty="0" smtClean="0"/>
              <a:t>The target is to vaccinate 349 000 pets (dogs and cats) for the financial year 2019/2020</a:t>
            </a:r>
          </a:p>
          <a:p>
            <a:endParaRPr lang="en-ZA"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15827783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lstStyle/>
          <a:p>
            <a:r>
              <a:rPr lang="en-US" sz="3200" b="1" dirty="0" smtClean="0"/>
              <a:t>RABIES</a:t>
            </a:r>
            <a:endParaRPr lang="en-ZA" sz="3200" b="1" dirty="0"/>
          </a:p>
        </p:txBody>
      </p:sp>
      <p:sp>
        <p:nvSpPr>
          <p:cNvPr id="4" name="Content Placeholder 3"/>
          <p:cNvSpPr>
            <a:spLocks noGrp="1"/>
          </p:cNvSpPr>
          <p:nvPr>
            <p:ph idx="1"/>
          </p:nvPr>
        </p:nvSpPr>
        <p:spPr/>
        <p:txBody>
          <a:bodyPr>
            <a:normAutofit/>
          </a:bodyPr>
          <a:lstStyle/>
          <a:p>
            <a:r>
              <a:rPr lang="en-US" dirty="0" smtClean="0"/>
              <a:t>The rabies elimination plan dictates that 70% of the pet population be vaccinated every 36 months </a:t>
            </a:r>
          </a:p>
          <a:p>
            <a:r>
              <a:rPr lang="en-US" dirty="0" smtClean="0"/>
              <a:t>The back borne of the current rabies in </a:t>
            </a:r>
            <a:r>
              <a:rPr lang="en-US" dirty="0" err="1" smtClean="0"/>
              <a:t>KwaZulu</a:t>
            </a:r>
            <a:r>
              <a:rPr lang="en-US" dirty="0" smtClean="0"/>
              <a:t> Natal is along the Coastal belt from Port Shepstone to </a:t>
            </a:r>
            <a:r>
              <a:rPr lang="en-US" dirty="0" err="1" smtClean="0"/>
              <a:t>Manguze</a:t>
            </a:r>
            <a:r>
              <a:rPr lang="en-US" dirty="0" smtClean="0"/>
              <a:t>. This informs our Mass Vaccination programs for the year. </a:t>
            </a:r>
            <a:endParaRPr lang="en-ZA"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7204820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Primary Animal Health Care</a:t>
            </a:r>
            <a:endParaRPr lang="en-ZA" sz="3200" b="1"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48922" y="1356551"/>
            <a:ext cx="7909278" cy="4663249"/>
          </a:xfrm>
        </p:spPr>
      </p:pic>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32192076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noProof="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Primary Animal Health Care</a:t>
            </a:r>
            <a:endParaRPr lang="en-ZA" sz="3200" b="1"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90601" y="1417638"/>
            <a:ext cx="7391400" cy="4708525"/>
          </a:xfrm>
        </p:spPr>
      </p:pic>
    </p:spTree>
    <p:extLst>
      <p:ext uri="{BB962C8B-B14F-4D97-AF65-F5344CB8AC3E}">
        <p14:creationId xmlns:p14="http://schemas.microsoft.com/office/powerpoint/2010/main" val="25235416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Primary Animal Health Care</a:t>
            </a:r>
            <a:endParaRPr lang="en-ZA" sz="3200" b="1"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
        <p:nvSpPr>
          <p:cNvPr id="4" name="Content Placeholder 3"/>
          <p:cNvSpPr>
            <a:spLocks noGrp="1"/>
          </p:cNvSpPr>
          <p:nvPr>
            <p:ph idx="1"/>
          </p:nvPr>
        </p:nvSpPr>
        <p:spPr/>
        <p:txBody>
          <a:bodyPr>
            <a:normAutofit fontScale="92500" lnSpcReduction="20000"/>
          </a:bodyPr>
          <a:lstStyle/>
          <a:p>
            <a:r>
              <a:rPr lang="en-US" dirty="0" smtClean="0"/>
              <a:t>Compulsory Community Service for Veterinarians</a:t>
            </a:r>
          </a:p>
          <a:p>
            <a:pPr lvl="1">
              <a:buFont typeface="Wingdings" panose="05000000000000000000" pitchFamily="2" charset="2"/>
              <a:buChar char="v"/>
            </a:pPr>
            <a:r>
              <a:rPr lang="en-US" dirty="0" smtClean="0"/>
              <a:t>This program brings young veterinarians to work in the State and provide Professional Veterinary Services to the poorest communities of the Province</a:t>
            </a:r>
          </a:p>
          <a:p>
            <a:pPr lvl="1">
              <a:buFont typeface="Wingdings" panose="05000000000000000000" pitchFamily="2" charset="2"/>
              <a:buChar char="v"/>
            </a:pPr>
            <a:r>
              <a:rPr lang="en-US" dirty="0" smtClean="0"/>
              <a:t>There is currently 13 Compulsory Community Services Veterinarians in the Province with 6 functional clinics and 6 Mobile clinics. </a:t>
            </a:r>
          </a:p>
          <a:p>
            <a:r>
              <a:rPr lang="en-US" dirty="0" smtClean="0"/>
              <a:t>Primary </a:t>
            </a:r>
            <a:r>
              <a:rPr lang="en-US" dirty="0"/>
              <a:t>Animal Health </a:t>
            </a:r>
            <a:r>
              <a:rPr lang="en-US" dirty="0" smtClean="0"/>
              <a:t>Care </a:t>
            </a:r>
            <a:r>
              <a:rPr lang="en-US" dirty="0"/>
              <a:t>of livestock e.g. </a:t>
            </a:r>
            <a:r>
              <a:rPr lang="en-US" dirty="0" smtClean="0"/>
              <a:t>animal sterilization, surgical and medical  </a:t>
            </a:r>
            <a:r>
              <a:rPr lang="en-US" dirty="0"/>
              <a:t>treatments, </a:t>
            </a:r>
            <a:r>
              <a:rPr lang="en-US" dirty="0" smtClean="0"/>
              <a:t> veterinary extension and advisory service and support to Livestock Projects. </a:t>
            </a:r>
            <a:endParaRPr lang="en-US" dirty="0"/>
          </a:p>
          <a:p>
            <a:endParaRPr lang="en-ZA" dirty="0"/>
          </a:p>
        </p:txBody>
      </p:sp>
    </p:spTree>
    <p:extLst>
      <p:ext uri="{BB962C8B-B14F-4D97-AF65-F5344CB8AC3E}">
        <p14:creationId xmlns:p14="http://schemas.microsoft.com/office/powerpoint/2010/main" val="4141925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Primary Animal Health Care</a:t>
            </a:r>
            <a:endParaRPr lang="en-ZA" sz="3200" b="1"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pic>
        <p:nvPicPr>
          <p:cNvPr id="9" name="Picture 5"/>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16712" y="1295400"/>
            <a:ext cx="4236238"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52950" y="1295400"/>
            <a:ext cx="4504934" cy="506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8602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a:extLst>
              <a:ext uri="{FF2B5EF4-FFF2-40B4-BE49-F238E27FC236}">
                <a16:creationId xmlns:a16="http://schemas.microsoft.com/office/drawing/2014/main" id="{6811DB37-13D4-4E91-8FFC-93FB8AB9DE0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75"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CF394576-2B86-48B2-9308-83A228F52EDB}"/>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A" b="1" dirty="0">
                <a:solidFill>
                  <a:prstClr val="white"/>
                </a:solidFill>
              </a:rPr>
              <a:t>LETS MAKE AGRICULTURE OUR CULTURE</a:t>
            </a:r>
          </a:p>
        </p:txBody>
      </p:sp>
      <p:sp>
        <p:nvSpPr>
          <p:cNvPr id="5123" name="Content Placeholder 2">
            <a:extLst>
              <a:ext uri="{FF2B5EF4-FFF2-40B4-BE49-F238E27FC236}">
                <a16:creationId xmlns:a16="http://schemas.microsoft.com/office/drawing/2014/main" id="{90336102-1160-4C4A-B3F5-50E7F784807D}"/>
              </a:ext>
            </a:extLst>
          </p:cNvPr>
          <p:cNvSpPr txBox="1">
            <a:spLocks/>
          </p:cNvSpPr>
          <p:nvPr/>
        </p:nvSpPr>
        <p:spPr bwMode="auto">
          <a:xfrm>
            <a:off x="228600" y="1347216"/>
            <a:ext cx="8382000" cy="5129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457200" indent="-457200" algn="just" eaLnBrk="1" hangingPunct="1">
              <a:lnSpc>
                <a:spcPct val="120000"/>
              </a:lnSpc>
              <a:spcBef>
                <a:spcPct val="20000"/>
              </a:spcBef>
              <a:spcAft>
                <a:spcPts val="600"/>
              </a:spcAft>
              <a:buFont typeface="+mj-lt"/>
              <a:buAutoNum type="arabicPeriod"/>
              <a:defRPr sz="2400">
                <a:latin typeface="+mn-lt"/>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marL="0" indent="0">
              <a:lnSpc>
                <a:spcPct val="100000"/>
              </a:lnSpc>
              <a:spcAft>
                <a:spcPts val="0"/>
              </a:spcAft>
              <a:buNone/>
            </a:pPr>
            <a:endParaRPr lang="en-US" altLang="en-US" sz="1800" dirty="0" smtClean="0"/>
          </a:p>
          <a:p>
            <a:pPr marL="342900" lvl="0" indent="-342900" algn="l" eaLnBrk="0" fontAlgn="base" hangingPunct="0">
              <a:lnSpc>
                <a:spcPct val="100000"/>
              </a:lnSpc>
              <a:spcAft>
                <a:spcPct val="0"/>
              </a:spcAft>
              <a:buFont typeface="Arial" panose="020B0604020202020204" pitchFamily="34" charset="0"/>
              <a:buChar char="•"/>
            </a:pPr>
            <a:r>
              <a:rPr lang="en-US" altLang="en-US" sz="2800" dirty="0">
                <a:solidFill>
                  <a:prstClr val="black"/>
                </a:solidFill>
              </a:rPr>
              <a:t>The Veterinary services directorate seeks to promote animal health so as to safeguard food security, human health and animal welfare by controlling diseases of economic and zoonotic </a:t>
            </a:r>
            <a:r>
              <a:rPr lang="en-US" altLang="en-US" sz="2800" dirty="0" smtClean="0">
                <a:solidFill>
                  <a:prstClr val="black"/>
                </a:solidFill>
              </a:rPr>
              <a:t>importance in the province and country at large and also to support community developments and projects.</a:t>
            </a:r>
          </a:p>
          <a:p>
            <a:pPr marL="342900" lvl="0" indent="-342900" algn="l" eaLnBrk="0" fontAlgn="base" hangingPunct="0">
              <a:lnSpc>
                <a:spcPct val="100000"/>
              </a:lnSpc>
              <a:spcAft>
                <a:spcPct val="0"/>
              </a:spcAft>
              <a:buFont typeface="Arial" panose="020B0604020202020204" pitchFamily="34" charset="0"/>
              <a:buChar char="•"/>
            </a:pPr>
            <a:r>
              <a:rPr lang="en-US" sz="2800" dirty="0"/>
              <a:t>Veterinary services aims to restore national chain of command for all aspects of veterinary services and form the legislative and procedural basis to effectively further animal health and welfare, food safety, food security and market access in the count</a:t>
            </a:r>
            <a:endParaRPr lang="en-US" altLang="en-US" sz="2800" dirty="0">
              <a:solidFill>
                <a:prstClr val="black"/>
              </a:solidFill>
            </a:endParaRPr>
          </a:p>
          <a:p>
            <a:pPr marL="342900" lvl="0" indent="-342900" algn="l" eaLnBrk="0" fontAlgn="base" hangingPunct="0">
              <a:lnSpc>
                <a:spcPct val="100000"/>
              </a:lnSpc>
              <a:spcAft>
                <a:spcPct val="0"/>
              </a:spcAft>
              <a:buNone/>
            </a:pPr>
            <a:endParaRPr lang="en-US" altLang="en-US" sz="3200" dirty="0">
              <a:solidFill>
                <a:prstClr val="black"/>
              </a:solidFill>
            </a:endParaRPr>
          </a:p>
          <a:p>
            <a:pPr>
              <a:lnSpc>
                <a:spcPct val="100000"/>
              </a:lnSpc>
              <a:spcAft>
                <a:spcPts val="0"/>
              </a:spcAft>
            </a:pPr>
            <a:endParaRPr lang="en-US" altLang="en-US" sz="1800" dirty="0"/>
          </a:p>
        </p:txBody>
      </p:sp>
      <p:sp>
        <p:nvSpPr>
          <p:cNvPr id="6" name="Title 1">
            <a:extLst>
              <a:ext uri="{FF2B5EF4-FFF2-40B4-BE49-F238E27FC236}">
                <a16:creationId xmlns:a16="http://schemas.microsoft.com/office/drawing/2014/main" id="{CBDCF13E-AA01-4C40-8B24-127E6DED8BC7}"/>
              </a:ext>
            </a:extLst>
          </p:cNvPr>
          <p:cNvSpPr txBox="1">
            <a:spLocks/>
          </p:cNvSpPr>
          <p:nvPr/>
        </p:nvSpPr>
        <p:spPr bwMode="auto">
          <a:xfrm>
            <a:off x="3221083" y="364889"/>
            <a:ext cx="590550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US" sz="3200" b="1" dirty="0" smtClean="0">
                <a:solidFill>
                  <a:srgbClr val="00B050"/>
                </a:solidFill>
                <a:latin typeface="Arial" panose="020B0604020202020204" pitchFamily="34" charset="0"/>
                <a:cs typeface="Arial" panose="020B0604020202020204" pitchFamily="34" charset="0"/>
              </a:rPr>
              <a:t>Background </a:t>
            </a:r>
            <a:endParaRPr lang="en-ZA" sz="32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40449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IMPORT AND EXPORT SERVICES</a:t>
            </a:r>
            <a:endParaRPr lang="en-ZA" sz="3200" b="1" dirty="0"/>
          </a:p>
        </p:txBody>
      </p:sp>
      <p:sp>
        <p:nvSpPr>
          <p:cNvPr id="4" name="Content Placeholder 3"/>
          <p:cNvSpPr>
            <a:spLocks noGrp="1"/>
          </p:cNvSpPr>
          <p:nvPr>
            <p:ph idx="1"/>
          </p:nvPr>
        </p:nvSpPr>
        <p:spPr/>
        <p:txBody>
          <a:bodyPr/>
          <a:lstStyle/>
          <a:p>
            <a:r>
              <a:rPr lang="en-US" dirty="0" smtClean="0"/>
              <a:t>As a professional Service we ensure that all products of animal origin and animals meet minimum requirements that are stipulated by South Africa and its trading partners when they cross boarders or there are internal movements.</a:t>
            </a:r>
          </a:p>
          <a:p>
            <a:r>
              <a:rPr lang="en-US" dirty="0" smtClean="0"/>
              <a:t>Number of animal/products movement permits 	2003 (demand driven) </a:t>
            </a:r>
            <a:endParaRPr lang="en-ZA"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4877283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Veterinary Public Health</a:t>
            </a:r>
            <a:endParaRPr lang="en-ZA" sz="3200" b="1" dirty="0"/>
          </a:p>
        </p:txBody>
      </p:sp>
      <p:sp>
        <p:nvSpPr>
          <p:cNvPr id="4" name="Content Placeholder 3"/>
          <p:cNvSpPr>
            <a:spLocks noGrp="1"/>
          </p:cNvSpPr>
          <p:nvPr>
            <p:ph idx="1"/>
          </p:nvPr>
        </p:nvSpPr>
        <p:spPr/>
        <p:txBody>
          <a:bodyPr>
            <a:normAutofit lnSpcReduction="10000"/>
          </a:bodyPr>
          <a:lstStyle/>
          <a:p>
            <a:r>
              <a:rPr lang="en-US" altLang="en-US" sz="2800" dirty="0"/>
              <a:t>To promote the health of both animal and humans in the sphere of Veterinary Public Health. </a:t>
            </a:r>
          </a:p>
          <a:p>
            <a:r>
              <a:rPr lang="en-ZA" altLang="en-US" dirty="0"/>
              <a:t> </a:t>
            </a:r>
            <a:r>
              <a:rPr lang="en-ZA" altLang="en-US" sz="1600" dirty="0"/>
              <a:t>To promote the production of safe, sound &amp; wholesome carcasses, meat &amp; animal products</a:t>
            </a:r>
          </a:p>
          <a:p>
            <a:pPr lvl="1"/>
            <a:r>
              <a:rPr lang="en-ZA" altLang="en-US" sz="1600" dirty="0"/>
              <a:t>Abattoir inspections</a:t>
            </a:r>
          </a:p>
          <a:p>
            <a:pPr lvl="1"/>
            <a:r>
              <a:rPr lang="en-ZA" altLang="en-US" sz="1600" dirty="0"/>
              <a:t>Inspection of dairies, sterilising plants etc.</a:t>
            </a:r>
          </a:p>
          <a:p>
            <a:r>
              <a:rPr lang="en-ZA" altLang="en-US" sz="1600" dirty="0"/>
              <a:t>The monitoring of hygiene standards at all registered facilities within the Province</a:t>
            </a:r>
          </a:p>
          <a:p>
            <a:pPr lvl="1"/>
            <a:r>
              <a:rPr lang="en-ZA" altLang="en-US" sz="1600" dirty="0"/>
              <a:t>HMS</a:t>
            </a:r>
          </a:p>
          <a:p>
            <a:pPr lvl="1"/>
            <a:r>
              <a:rPr lang="en-ZA" altLang="en-US" sz="1600" dirty="0"/>
              <a:t>HAS</a:t>
            </a:r>
          </a:p>
          <a:p>
            <a:r>
              <a:rPr lang="en-ZA" altLang="en-US" sz="1600" dirty="0"/>
              <a:t>Empower communities in respect of Veterinary Public Health issues by training, awareness &amp; developmental programmes.</a:t>
            </a:r>
          </a:p>
          <a:p>
            <a:r>
              <a:rPr lang="en-ZA" altLang="en-US" sz="1600" dirty="0"/>
              <a:t>Monitor &amp; investigate cases of illegal slaughter &amp; the sale of products accruing there from.</a:t>
            </a:r>
          </a:p>
          <a:p>
            <a:r>
              <a:rPr lang="en-ZA" altLang="en-US" sz="1600" dirty="0"/>
              <a:t>To act on an Agency basis for National department</a:t>
            </a:r>
          </a:p>
          <a:p>
            <a:pPr lvl="1"/>
            <a:r>
              <a:rPr lang="en-ZA" altLang="en-US" sz="1600" dirty="0"/>
              <a:t>Export</a:t>
            </a:r>
          </a:p>
          <a:p>
            <a:pPr lvl="1"/>
            <a:r>
              <a:rPr lang="en-ZA" altLang="en-US" sz="1600" dirty="0"/>
              <a:t>Administrative functions. </a:t>
            </a:r>
          </a:p>
          <a:p>
            <a:endParaRPr lang="en-US" altLang="en-US" dirty="0"/>
          </a:p>
          <a:p>
            <a:endParaRPr lang="en-US" altLang="en-US"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38004120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Human Resources</a:t>
            </a:r>
            <a:endParaRPr lang="en-ZA" sz="3200" b="1" dirty="0"/>
          </a:p>
        </p:txBody>
      </p:sp>
      <p:sp>
        <p:nvSpPr>
          <p:cNvPr id="4" name="Content Placeholder 3"/>
          <p:cNvSpPr>
            <a:spLocks noGrp="1"/>
          </p:cNvSpPr>
          <p:nvPr>
            <p:ph idx="1"/>
          </p:nvPr>
        </p:nvSpPr>
        <p:spPr/>
        <p:txBody>
          <a:bodyPr>
            <a:normAutofit/>
          </a:bodyPr>
          <a:lstStyle/>
          <a:p>
            <a:pPr lvl="1">
              <a:spcBef>
                <a:spcPts val="0"/>
              </a:spcBef>
              <a:buFont typeface="Arial" panose="020B0604020202020204" pitchFamily="34" charset="0"/>
              <a:buChar char="•"/>
            </a:pPr>
            <a:r>
              <a:rPr lang="en-US" sz="1800" dirty="0">
                <a:solidFill>
                  <a:prstClr val="black"/>
                </a:solidFill>
              </a:rPr>
              <a:t>For veterinary services to achieve its mandate and render effective and efficient service  delivery there is a need for veterinary  practitioners to be employed and </a:t>
            </a:r>
            <a:r>
              <a:rPr lang="en-US" sz="1800" dirty="0" smtClean="0">
                <a:solidFill>
                  <a:prstClr val="black"/>
                </a:solidFill>
              </a:rPr>
              <a:t>be </a:t>
            </a:r>
            <a:r>
              <a:rPr lang="en-US" sz="1800" dirty="0">
                <a:solidFill>
                  <a:prstClr val="black"/>
                </a:solidFill>
              </a:rPr>
              <a:t>placed in areas where their skills are needed. </a:t>
            </a:r>
            <a:endParaRPr lang="en-ZA" sz="1800" dirty="0">
              <a:solidFill>
                <a:prstClr val="black"/>
              </a:solidFill>
            </a:endParaRPr>
          </a:p>
          <a:p>
            <a:pPr marL="0" lvl="0" indent="0">
              <a:spcBef>
                <a:spcPts val="0"/>
              </a:spcBef>
              <a:buNone/>
            </a:pPr>
            <a:r>
              <a:rPr lang="en-US" sz="1800" dirty="0">
                <a:solidFill>
                  <a:prstClr val="black"/>
                </a:solidFill>
              </a:rPr>
              <a:t> </a:t>
            </a:r>
            <a:endParaRPr lang="en-ZA" sz="1800" dirty="0">
              <a:solidFill>
                <a:prstClr val="black"/>
              </a:solidFill>
            </a:endParaRPr>
          </a:p>
          <a:p>
            <a:pPr lvl="1">
              <a:spcBef>
                <a:spcPts val="0"/>
              </a:spcBef>
              <a:buFont typeface="Arial" panose="020B0604020202020204" pitchFamily="34" charset="0"/>
              <a:buChar char="•"/>
            </a:pPr>
            <a:r>
              <a:rPr lang="en-US" sz="1800" dirty="0" smtClean="0">
                <a:solidFill>
                  <a:prstClr val="black"/>
                </a:solidFill>
              </a:rPr>
              <a:t>Currently </a:t>
            </a:r>
            <a:r>
              <a:rPr lang="en-US" sz="1800" dirty="0">
                <a:solidFill>
                  <a:prstClr val="black"/>
                </a:solidFill>
              </a:rPr>
              <a:t>we are experiencing a shortage of veterinary personnel in different  </a:t>
            </a:r>
            <a:endParaRPr lang="en-ZA" sz="1800" dirty="0">
              <a:solidFill>
                <a:prstClr val="black"/>
              </a:solidFill>
            </a:endParaRPr>
          </a:p>
          <a:p>
            <a:pPr marL="0" lvl="0" indent="0">
              <a:spcBef>
                <a:spcPts val="0"/>
              </a:spcBef>
              <a:buNone/>
            </a:pPr>
            <a:r>
              <a:rPr lang="en-US" sz="1800" dirty="0">
                <a:solidFill>
                  <a:prstClr val="black"/>
                </a:solidFill>
              </a:rPr>
              <a:t>              </a:t>
            </a:r>
            <a:r>
              <a:rPr lang="en-US" sz="1800" dirty="0" smtClean="0">
                <a:solidFill>
                  <a:prstClr val="black"/>
                </a:solidFill>
              </a:rPr>
              <a:t>districts </a:t>
            </a:r>
            <a:r>
              <a:rPr lang="en-US" sz="1800" dirty="0">
                <a:solidFill>
                  <a:prstClr val="black"/>
                </a:solidFill>
              </a:rPr>
              <a:t>and disciplines and as a results services delivery is affected . Due to  </a:t>
            </a:r>
            <a:endParaRPr lang="en-ZA" sz="1800" dirty="0">
              <a:solidFill>
                <a:prstClr val="black"/>
              </a:solidFill>
            </a:endParaRPr>
          </a:p>
          <a:p>
            <a:pPr marL="0" lvl="0" indent="0">
              <a:spcBef>
                <a:spcPts val="0"/>
              </a:spcBef>
              <a:buNone/>
            </a:pPr>
            <a:r>
              <a:rPr lang="en-US" sz="1800" dirty="0">
                <a:solidFill>
                  <a:prstClr val="black"/>
                </a:solidFill>
              </a:rPr>
              <a:t>              </a:t>
            </a:r>
            <a:r>
              <a:rPr lang="en-US" sz="1800" dirty="0" smtClean="0">
                <a:solidFill>
                  <a:prstClr val="black"/>
                </a:solidFill>
              </a:rPr>
              <a:t>shortage </a:t>
            </a:r>
            <a:r>
              <a:rPr lang="en-US" sz="1800" dirty="0">
                <a:solidFill>
                  <a:prstClr val="black"/>
                </a:solidFill>
              </a:rPr>
              <a:t>of personnel in uGu and iLembe district, we have rabies outbreaks </a:t>
            </a:r>
            <a:endParaRPr lang="en-ZA" sz="1800" dirty="0">
              <a:solidFill>
                <a:prstClr val="black"/>
              </a:solidFill>
            </a:endParaRPr>
          </a:p>
          <a:p>
            <a:pPr marL="0" lvl="0" indent="0">
              <a:spcBef>
                <a:spcPts val="0"/>
              </a:spcBef>
              <a:buNone/>
            </a:pPr>
            <a:r>
              <a:rPr lang="en-US" sz="1800" dirty="0">
                <a:solidFill>
                  <a:prstClr val="black"/>
                </a:solidFill>
              </a:rPr>
              <a:t>              </a:t>
            </a:r>
            <a:r>
              <a:rPr lang="en-US" sz="1800" dirty="0" smtClean="0">
                <a:solidFill>
                  <a:prstClr val="black"/>
                </a:solidFill>
              </a:rPr>
              <a:t>and </a:t>
            </a:r>
            <a:r>
              <a:rPr lang="en-US" sz="1800" dirty="0">
                <a:solidFill>
                  <a:prstClr val="black"/>
                </a:solidFill>
              </a:rPr>
              <a:t>human deaths due to rabies disease.  </a:t>
            </a:r>
          </a:p>
          <a:p>
            <a:pPr marL="0" lvl="0" indent="0">
              <a:spcBef>
                <a:spcPts val="0"/>
              </a:spcBef>
              <a:buNone/>
            </a:pPr>
            <a:endParaRPr lang="en-US" sz="1800" dirty="0">
              <a:solidFill>
                <a:prstClr val="black"/>
              </a:solidFill>
            </a:endParaRPr>
          </a:p>
          <a:p>
            <a:pPr marL="0" lvl="0" indent="0">
              <a:spcBef>
                <a:spcPts val="0"/>
              </a:spcBef>
              <a:buNone/>
            </a:pPr>
            <a:r>
              <a:rPr lang="en-US" sz="1800" dirty="0" smtClean="0">
                <a:solidFill>
                  <a:prstClr val="black"/>
                </a:solidFill>
              </a:rPr>
              <a:t>              </a:t>
            </a:r>
            <a:r>
              <a:rPr lang="en-US" sz="1800" dirty="0" smtClean="0"/>
              <a:t>In </a:t>
            </a:r>
            <a:r>
              <a:rPr lang="en-US" sz="1800" dirty="0"/>
              <a:t>the past years the Veterinary Services has managed to combat and contain   </a:t>
            </a:r>
            <a:r>
              <a:rPr lang="en-US" sz="1800" dirty="0" smtClean="0"/>
              <a:t>   </a:t>
            </a:r>
          </a:p>
          <a:p>
            <a:pPr marL="0" lvl="0" indent="0">
              <a:spcBef>
                <a:spcPts val="0"/>
              </a:spcBef>
              <a:buNone/>
            </a:pPr>
            <a:r>
              <a:rPr lang="en-US" sz="1800" dirty="0"/>
              <a:t> </a:t>
            </a:r>
            <a:r>
              <a:rPr lang="en-US" sz="1800" dirty="0" smtClean="0"/>
              <a:t>             disease </a:t>
            </a:r>
            <a:r>
              <a:rPr lang="en-US" sz="1800" dirty="0"/>
              <a:t>outbreaks.  And the cornerstone of these successes has been </a:t>
            </a:r>
            <a:endParaRPr lang="en-US" sz="1800" dirty="0" smtClean="0"/>
          </a:p>
          <a:p>
            <a:pPr marL="0" lvl="0" indent="0">
              <a:spcBef>
                <a:spcPts val="0"/>
              </a:spcBef>
              <a:buNone/>
            </a:pPr>
            <a:r>
              <a:rPr lang="en-US" sz="1800" dirty="0"/>
              <a:t> </a:t>
            </a:r>
            <a:r>
              <a:rPr lang="en-US" sz="1800" dirty="0" smtClean="0"/>
              <a:t>             amongst </a:t>
            </a:r>
            <a:r>
              <a:rPr lang="en-US" sz="1800" dirty="0"/>
              <a:t>others the adequate human resources ( technical personnel)</a:t>
            </a:r>
            <a:r>
              <a:rPr lang="en-ZA" altLang="en-US" sz="1600" dirty="0" smtClean="0"/>
              <a:t> </a:t>
            </a:r>
          </a:p>
          <a:p>
            <a:pPr marL="0" lvl="0" indent="0">
              <a:spcBef>
                <a:spcPts val="0"/>
              </a:spcBef>
              <a:buNone/>
            </a:pPr>
            <a:endParaRPr lang="en-ZA" altLang="en-US" sz="1600" dirty="0"/>
          </a:p>
          <a:p>
            <a:pPr marL="0" lvl="0" indent="0">
              <a:spcBef>
                <a:spcPts val="0"/>
              </a:spcBef>
              <a:buNone/>
            </a:pPr>
            <a:r>
              <a:rPr lang="en-ZA" sz="1800" dirty="0" smtClean="0">
                <a:solidFill>
                  <a:srgbClr val="1F497D">
                    <a:lumMod val="75000"/>
                  </a:srgbClr>
                </a:solidFill>
              </a:rPr>
              <a:t>              Classical </a:t>
            </a:r>
            <a:r>
              <a:rPr lang="en-ZA" sz="1800" dirty="0">
                <a:solidFill>
                  <a:srgbClr val="1F497D">
                    <a:lumMod val="75000"/>
                  </a:srgbClr>
                </a:solidFill>
              </a:rPr>
              <a:t>swine fever.. 2005</a:t>
            </a:r>
          </a:p>
          <a:p>
            <a:pPr marL="0" lvl="0" indent="0">
              <a:spcBef>
                <a:spcPts val="0"/>
              </a:spcBef>
              <a:buNone/>
            </a:pPr>
            <a:r>
              <a:rPr lang="en-ZA" sz="1800" dirty="0" smtClean="0">
                <a:solidFill>
                  <a:srgbClr val="1F497D">
                    <a:lumMod val="75000"/>
                  </a:srgbClr>
                </a:solidFill>
              </a:rPr>
              <a:t>              Foot </a:t>
            </a:r>
            <a:r>
              <a:rPr lang="en-ZA" sz="1800" dirty="0">
                <a:solidFill>
                  <a:srgbClr val="1F497D">
                    <a:lumMod val="75000"/>
                  </a:srgbClr>
                </a:solidFill>
              </a:rPr>
              <a:t>and Mouth Disease ..2007 and 2011</a:t>
            </a:r>
          </a:p>
          <a:p>
            <a:pPr marL="0" lvl="0" indent="0">
              <a:spcBef>
                <a:spcPts val="0"/>
              </a:spcBef>
              <a:buNone/>
            </a:pPr>
            <a:r>
              <a:rPr lang="en-ZA" sz="1800" dirty="0" smtClean="0">
                <a:solidFill>
                  <a:srgbClr val="1F497D">
                    <a:lumMod val="75000"/>
                  </a:srgbClr>
                </a:solidFill>
              </a:rPr>
              <a:t>              Rabies…2000-2016 </a:t>
            </a:r>
            <a:r>
              <a:rPr lang="en-ZA" sz="1800" dirty="0">
                <a:solidFill>
                  <a:srgbClr val="1F497D">
                    <a:lumMod val="75000"/>
                  </a:srgbClr>
                </a:solidFill>
              </a:rPr>
              <a:t>etc.</a:t>
            </a:r>
          </a:p>
          <a:p>
            <a:endParaRPr lang="en-US" altLang="en-US" dirty="0"/>
          </a:p>
          <a:p>
            <a:endParaRPr lang="en-US" altLang="en-US"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36552955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82893" y="1371600"/>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Human Resource</a:t>
            </a:r>
            <a:endParaRPr lang="en-ZA" sz="3200" b="1" dirty="0"/>
          </a:p>
        </p:txBody>
      </p:sp>
      <p:sp>
        <p:nvSpPr>
          <p:cNvPr id="4" name="Content Placeholder 3"/>
          <p:cNvSpPr>
            <a:spLocks noGrp="1"/>
          </p:cNvSpPr>
          <p:nvPr>
            <p:ph idx="1"/>
          </p:nvPr>
        </p:nvSpPr>
        <p:spPr/>
        <p:txBody>
          <a:bodyPr>
            <a:normAutofit/>
          </a:bodyPr>
          <a:lstStyle/>
          <a:p>
            <a:endParaRPr lang="en-US" altLang="en-US" dirty="0"/>
          </a:p>
          <a:p>
            <a:endParaRPr lang="en-US" altLang="en-US"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093711320"/>
              </p:ext>
            </p:extLst>
          </p:nvPr>
        </p:nvGraphicFramePr>
        <p:xfrm>
          <a:off x="685801" y="1538289"/>
          <a:ext cx="8021320" cy="4874543"/>
        </p:xfrm>
        <a:graphic>
          <a:graphicData uri="http://schemas.openxmlformats.org/drawingml/2006/table">
            <a:tbl>
              <a:tblPr firstRow="1" firstCol="1" bandRow="1">
                <a:tableStyleId>{5C22544A-7EE6-4342-B048-85BDC9FD1C3A}</a:tableStyleId>
              </a:tblPr>
              <a:tblGrid>
                <a:gridCol w="2035310">
                  <a:extLst>
                    <a:ext uri="{9D8B030D-6E8A-4147-A177-3AD203B41FA5}">
                      <a16:colId xmlns:a16="http://schemas.microsoft.com/office/drawing/2014/main" val="1676348325"/>
                    </a:ext>
                  </a:extLst>
                </a:gridCol>
                <a:gridCol w="837772">
                  <a:extLst>
                    <a:ext uri="{9D8B030D-6E8A-4147-A177-3AD203B41FA5}">
                      <a16:colId xmlns:a16="http://schemas.microsoft.com/office/drawing/2014/main" val="396579654"/>
                    </a:ext>
                  </a:extLst>
                </a:gridCol>
                <a:gridCol w="1408672">
                  <a:extLst>
                    <a:ext uri="{9D8B030D-6E8A-4147-A177-3AD203B41FA5}">
                      <a16:colId xmlns:a16="http://schemas.microsoft.com/office/drawing/2014/main" val="243874684"/>
                    </a:ext>
                  </a:extLst>
                </a:gridCol>
                <a:gridCol w="977117">
                  <a:extLst>
                    <a:ext uri="{9D8B030D-6E8A-4147-A177-3AD203B41FA5}">
                      <a16:colId xmlns:a16="http://schemas.microsoft.com/office/drawing/2014/main" val="1935485475"/>
                    </a:ext>
                  </a:extLst>
                </a:gridCol>
                <a:gridCol w="955160">
                  <a:extLst>
                    <a:ext uri="{9D8B030D-6E8A-4147-A177-3AD203B41FA5}">
                      <a16:colId xmlns:a16="http://schemas.microsoft.com/office/drawing/2014/main" val="3568970777"/>
                    </a:ext>
                  </a:extLst>
                </a:gridCol>
                <a:gridCol w="869864">
                  <a:extLst>
                    <a:ext uri="{9D8B030D-6E8A-4147-A177-3AD203B41FA5}">
                      <a16:colId xmlns:a16="http://schemas.microsoft.com/office/drawing/2014/main" val="2762903408"/>
                    </a:ext>
                  </a:extLst>
                </a:gridCol>
                <a:gridCol w="937425">
                  <a:extLst>
                    <a:ext uri="{9D8B030D-6E8A-4147-A177-3AD203B41FA5}">
                      <a16:colId xmlns:a16="http://schemas.microsoft.com/office/drawing/2014/main" val="24610852"/>
                    </a:ext>
                  </a:extLst>
                </a:gridCol>
              </a:tblGrid>
              <a:tr h="2710364">
                <a:tc>
                  <a:txBody>
                    <a:bodyPr/>
                    <a:lstStyle/>
                    <a:p>
                      <a:pPr algn="just">
                        <a:lnSpc>
                          <a:spcPct val="150000"/>
                        </a:lnSpc>
                        <a:spcAft>
                          <a:spcPts val="0"/>
                        </a:spcAft>
                        <a:tabLst>
                          <a:tab pos="270510" algn="l"/>
                        </a:tabLst>
                      </a:pPr>
                      <a:r>
                        <a:rPr lang="en-US" sz="1000">
                          <a:effectLst/>
                        </a:rPr>
                        <a:t>Area/Office</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u="sng">
                          <a:effectLst/>
                        </a:rPr>
                        <a:t>Vacant:</a:t>
                      </a:r>
                      <a:endParaRPr lang="en-ZA" sz="1000">
                        <a:effectLst/>
                      </a:endParaRPr>
                    </a:p>
                    <a:p>
                      <a:pPr algn="just">
                        <a:lnSpc>
                          <a:spcPct val="150000"/>
                        </a:lnSpc>
                        <a:spcAft>
                          <a:spcPts val="0"/>
                        </a:spcAft>
                        <a:tabLst>
                          <a:tab pos="270510" algn="l"/>
                        </a:tabLst>
                      </a:pPr>
                      <a:r>
                        <a:rPr lang="en-US" sz="1000">
                          <a:effectLst/>
                        </a:rPr>
                        <a:t>Director: Veterinary Services </a:t>
                      </a:r>
                      <a:endParaRPr lang="en-ZA" sz="1000">
                        <a:effectLst/>
                      </a:endParaRPr>
                    </a:p>
                    <a:p>
                      <a:pPr algn="just">
                        <a:lnSpc>
                          <a:spcPct val="150000"/>
                        </a:lnSpc>
                        <a:spcAft>
                          <a:spcPts val="0"/>
                        </a:spcAft>
                        <a:tabLst>
                          <a:tab pos="270510" algn="l"/>
                        </a:tabLst>
                      </a:pPr>
                      <a:r>
                        <a:rPr lang="en-US" sz="1000">
                          <a:effectLst/>
                        </a:rPr>
                        <a:t>Posts</a:t>
                      </a:r>
                      <a:endParaRPr lang="en-ZA" sz="1000">
                        <a:effectLst/>
                      </a:endParaRPr>
                    </a:p>
                    <a:p>
                      <a:pPr algn="just">
                        <a:lnSpc>
                          <a:spcPct val="150000"/>
                        </a:lnSpc>
                        <a:spcAft>
                          <a:spcPts val="0"/>
                        </a:spcAft>
                        <a:tabLst>
                          <a:tab pos="270510" algn="l"/>
                        </a:tabLst>
                      </a:pPr>
                      <a:r>
                        <a:rPr lang="en-US" sz="1000">
                          <a:effectLst/>
                        </a:rPr>
                        <a:t>Level 13</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u="sng" dirty="0">
                          <a:effectLst/>
                        </a:rPr>
                        <a:t>Current Filled:</a:t>
                      </a:r>
                      <a:r>
                        <a:rPr lang="en-US" sz="1000" dirty="0">
                          <a:effectLst/>
                        </a:rPr>
                        <a:t> Director :Veterinary Services</a:t>
                      </a:r>
                      <a:endParaRPr lang="en-ZA" sz="1000" dirty="0">
                        <a:effectLst/>
                      </a:endParaRPr>
                    </a:p>
                    <a:p>
                      <a:pPr algn="just">
                        <a:lnSpc>
                          <a:spcPct val="150000"/>
                        </a:lnSpc>
                        <a:spcAft>
                          <a:spcPts val="0"/>
                        </a:spcAft>
                        <a:tabLst>
                          <a:tab pos="270510" algn="l"/>
                        </a:tabLst>
                      </a:pPr>
                      <a:r>
                        <a:rPr lang="en-US" sz="1000" dirty="0">
                          <a:effectLst/>
                        </a:rPr>
                        <a:t> Posts</a:t>
                      </a:r>
                      <a:endParaRPr lang="en-ZA" sz="1000" dirty="0">
                        <a:effectLst/>
                      </a:endParaRPr>
                    </a:p>
                    <a:p>
                      <a:pPr algn="just">
                        <a:lnSpc>
                          <a:spcPct val="150000"/>
                        </a:lnSpc>
                        <a:spcAft>
                          <a:spcPts val="0"/>
                        </a:spcAft>
                        <a:tabLst>
                          <a:tab pos="270510" algn="l"/>
                        </a:tabLst>
                      </a:pPr>
                      <a:r>
                        <a:rPr lang="en-US" sz="1000" dirty="0">
                          <a:effectLst/>
                        </a:rPr>
                        <a:t>Level 13</a:t>
                      </a:r>
                      <a:endParaRPr lang="en-ZA" sz="1000" dirty="0">
                        <a:effectLst/>
                      </a:endParaRPr>
                    </a:p>
                    <a:p>
                      <a:pPr algn="just">
                        <a:lnSpc>
                          <a:spcPct val="150000"/>
                        </a:lnSpc>
                        <a:spcAft>
                          <a:spcPts val="0"/>
                        </a:spcAft>
                        <a:tabLst>
                          <a:tab pos="270510" algn="l"/>
                        </a:tabLst>
                      </a:pPr>
                      <a:r>
                        <a:rPr lang="en-US" sz="1000" dirty="0">
                          <a:effectLst/>
                        </a:rPr>
                        <a:t> </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u="sng">
                          <a:effectLst/>
                        </a:rPr>
                        <a:t>Vacant</a:t>
                      </a:r>
                      <a:endParaRPr lang="en-ZA" sz="1000">
                        <a:effectLst/>
                      </a:endParaRPr>
                    </a:p>
                    <a:p>
                      <a:pPr algn="just">
                        <a:lnSpc>
                          <a:spcPct val="150000"/>
                        </a:lnSpc>
                        <a:spcAft>
                          <a:spcPts val="0"/>
                        </a:spcAft>
                        <a:tabLst>
                          <a:tab pos="270510" algn="l"/>
                        </a:tabLst>
                      </a:pPr>
                      <a:r>
                        <a:rPr lang="en-US" sz="1000">
                          <a:effectLst/>
                        </a:rPr>
                        <a:t>Deputy Director: Technical Office of Director Vet Services</a:t>
                      </a:r>
                      <a:endParaRPr lang="en-ZA" sz="1000">
                        <a:effectLst/>
                      </a:endParaRPr>
                    </a:p>
                    <a:p>
                      <a:pPr algn="just">
                        <a:lnSpc>
                          <a:spcPct val="150000"/>
                        </a:lnSpc>
                        <a:spcAft>
                          <a:spcPts val="0"/>
                        </a:spcAft>
                        <a:tabLst>
                          <a:tab pos="270510" algn="l"/>
                        </a:tabLst>
                      </a:pPr>
                      <a:r>
                        <a:rPr lang="en-US" sz="1000">
                          <a:effectLst/>
                        </a:rPr>
                        <a:t> Posts</a:t>
                      </a:r>
                      <a:endParaRPr lang="en-ZA" sz="1000">
                        <a:effectLst/>
                      </a:endParaRPr>
                    </a:p>
                    <a:p>
                      <a:pPr algn="just">
                        <a:lnSpc>
                          <a:spcPct val="150000"/>
                        </a:lnSpc>
                        <a:spcAft>
                          <a:spcPts val="0"/>
                        </a:spcAft>
                        <a:tabLst>
                          <a:tab pos="270510" algn="l"/>
                        </a:tabLst>
                      </a:pPr>
                      <a:r>
                        <a:rPr lang="en-US" sz="1000">
                          <a:effectLst/>
                        </a:rPr>
                        <a:t>Level 11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u="sng">
                          <a:effectLst/>
                        </a:rPr>
                        <a:t>Current Filled</a:t>
                      </a:r>
                      <a:r>
                        <a:rPr lang="en-US" sz="1000">
                          <a:effectLst/>
                        </a:rPr>
                        <a:t> : Deputy Director Technical Office of Director Vet Services</a:t>
                      </a:r>
                      <a:endParaRPr lang="en-ZA" sz="1000">
                        <a:effectLst/>
                      </a:endParaRPr>
                    </a:p>
                    <a:p>
                      <a:pPr algn="just">
                        <a:lnSpc>
                          <a:spcPct val="150000"/>
                        </a:lnSpc>
                        <a:spcAft>
                          <a:spcPts val="0"/>
                        </a:spcAft>
                        <a:tabLst>
                          <a:tab pos="270510" algn="l"/>
                        </a:tabLst>
                      </a:pPr>
                      <a:r>
                        <a:rPr lang="en-US" sz="1000">
                          <a:effectLst/>
                        </a:rPr>
                        <a:t>Posts</a:t>
                      </a:r>
                      <a:endParaRPr lang="en-ZA" sz="1000">
                        <a:effectLst/>
                      </a:endParaRPr>
                    </a:p>
                    <a:p>
                      <a:pPr algn="just">
                        <a:lnSpc>
                          <a:spcPct val="150000"/>
                        </a:lnSpc>
                        <a:spcAft>
                          <a:spcPts val="0"/>
                        </a:spcAft>
                        <a:tabLst>
                          <a:tab pos="270510" algn="l"/>
                        </a:tabLst>
                      </a:pPr>
                      <a:r>
                        <a:rPr lang="en-US" sz="1000">
                          <a:effectLst/>
                        </a:rPr>
                        <a:t>Level 11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u="sng" dirty="0">
                          <a:effectLst/>
                        </a:rPr>
                        <a:t>Vacant </a:t>
                      </a:r>
                      <a:r>
                        <a:rPr lang="en-US" sz="1000" dirty="0">
                          <a:effectLst/>
                        </a:rPr>
                        <a:t>State Vet Office of Director Vet Services Post Level 11</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u="sng">
                          <a:effectLst/>
                        </a:rPr>
                        <a:t>Current Filled</a:t>
                      </a:r>
                      <a:r>
                        <a:rPr lang="en-US" sz="1000">
                          <a:effectLst/>
                        </a:rPr>
                        <a:t> State Vet :Office of Director Vet Services Post Level 11</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3909901454"/>
                  </a:ext>
                </a:extLst>
              </a:tr>
              <a:tr h="492793">
                <a:tc>
                  <a:txBody>
                    <a:bodyPr/>
                    <a:lstStyle/>
                    <a:p>
                      <a:pPr algn="just">
                        <a:lnSpc>
                          <a:spcPct val="150000"/>
                        </a:lnSpc>
                        <a:spcAft>
                          <a:spcPts val="0"/>
                        </a:spcAft>
                        <a:tabLst>
                          <a:tab pos="270510" algn="l"/>
                        </a:tabLst>
                      </a:pPr>
                      <a:r>
                        <a:rPr lang="en-US" sz="1000">
                          <a:effectLst/>
                        </a:rPr>
                        <a:t>Veterinary Services Area 1( North Region)</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3724548475"/>
                  </a:ext>
                </a:extLst>
              </a:tr>
              <a:tr h="492793">
                <a:tc>
                  <a:txBody>
                    <a:bodyPr/>
                    <a:lstStyle/>
                    <a:p>
                      <a:pPr algn="just">
                        <a:lnSpc>
                          <a:spcPct val="150000"/>
                        </a:lnSpc>
                        <a:spcAft>
                          <a:spcPts val="0"/>
                        </a:spcAft>
                        <a:tabLst>
                          <a:tab pos="270510" algn="l"/>
                        </a:tabLst>
                      </a:pPr>
                      <a:r>
                        <a:rPr lang="en-US" sz="1000">
                          <a:effectLst/>
                        </a:rPr>
                        <a:t>Veterinary Services Area 2( South Region)</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3686632365"/>
                  </a:ext>
                </a:extLst>
              </a:tr>
              <a:tr h="492793">
                <a:tc>
                  <a:txBody>
                    <a:bodyPr/>
                    <a:lstStyle/>
                    <a:p>
                      <a:pPr algn="just">
                        <a:lnSpc>
                          <a:spcPct val="150000"/>
                        </a:lnSpc>
                        <a:spcAft>
                          <a:spcPts val="0"/>
                        </a:spcAft>
                        <a:tabLst>
                          <a:tab pos="270510" algn="l"/>
                        </a:tabLst>
                      </a:pPr>
                      <a:r>
                        <a:rPr lang="en-US" sz="1000">
                          <a:effectLst/>
                        </a:rPr>
                        <a:t>Veterinary Support Services</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1136546742"/>
                  </a:ext>
                </a:extLst>
              </a:tr>
              <a:tr h="492793">
                <a:tc>
                  <a:txBody>
                    <a:bodyPr/>
                    <a:lstStyle/>
                    <a:p>
                      <a:pPr algn="just">
                        <a:lnSpc>
                          <a:spcPct val="150000"/>
                        </a:lnSpc>
                        <a:spcAft>
                          <a:spcPts val="0"/>
                        </a:spcAft>
                        <a:tabLst>
                          <a:tab pos="270510" algn="l"/>
                        </a:tabLst>
                      </a:pPr>
                      <a:r>
                        <a:rPr lang="en-US" sz="1000">
                          <a:effectLst/>
                        </a:rPr>
                        <a:t>Total Vacant Post</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smtClean="0">
                          <a:effectLst/>
                        </a:rPr>
                        <a:t>02</a:t>
                      </a:r>
                    </a:p>
                    <a:p>
                      <a:pPr algn="just">
                        <a:lnSpc>
                          <a:spcPct val="150000"/>
                        </a:lnSpc>
                        <a:spcAft>
                          <a:spcPts val="0"/>
                        </a:spcAft>
                        <a:tabLst>
                          <a:tab pos="270510" algn="l"/>
                        </a:tabLst>
                      </a:pPr>
                      <a:r>
                        <a:rPr lang="en-US" sz="1000" dirty="0" smtClean="0">
                          <a:effectLst/>
                        </a:rPr>
                        <a:t>vacant</a:t>
                      </a:r>
                      <a:endParaRPr lang="en-ZA" sz="1000" dirty="0">
                        <a:effectLst/>
                      </a:endParaRPr>
                    </a:p>
                    <a:p>
                      <a:pPr algn="just">
                        <a:lnSpc>
                          <a:spcPct val="150000"/>
                        </a:lnSpc>
                        <a:spcAft>
                          <a:spcPts val="0"/>
                        </a:spcAft>
                        <a:tabLst>
                          <a:tab pos="270510" algn="l"/>
                        </a:tabLst>
                      </a:pPr>
                      <a:r>
                        <a:rPr lang="en-US" sz="1000" dirty="0">
                          <a:effectLst/>
                        </a:rPr>
                        <a:t> </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01</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smtClean="0">
                          <a:effectLst/>
                        </a:rPr>
                        <a:t>02</a:t>
                      </a:r>
                    </a:p>
                    <a:p>
                      <a:pPr algn="just">
                        <a:lnSpc>
                          <a:spcPct val="150000"/>
                        </a:lnSpc>
                        <a:spcAft>
                          <a:spcPts val="0"/>
                        </a:spcAft>
                        <a:tabLst>
                          <a:tab pos="270510" algn="l"/>
                        </a:tabLst>
                      </a:pPr>
                      <a:r>
                        <a:rPr lang="en-US" sz="1000" dirty="0" smtClean="0">
                          <a:effectLst/>
                          <a:latin typeface="Calibri" panose="020F0502020204030204" pitchFamily="34" charset="0"/>
                        </a:rPr>
                        <a:t>vacant</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0</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smtClean="0">
                          <a:effectLst/>
                        </a:rPr>
                        <a:t>01</a:t>
                      </a:r>
                    </a:p>
                    <a:p>
                      <a:pPr algn="just">
                        <a:lnSpc>
                          <a:spcPct val="150000"/>
                        </a:lnSpc>
                        <a:spcAft>
                          <a:spcPts val="0"/>
                        </a:spcAft>
                        <a:tabLst>
                          <a:tab pos="270510" algn="l"/>
                        </a:tabLst>
                      </a:pPr>
                      <a:r>
                        <a:rPr lang="en-US" sz="1000" dirty="0" smtClean="0">
                          <a:effectLst/>
                          <a:latin typeface="Calibri" panose="020F0502020204030204" pitchFamily="34" charset="0"/>
                        </a:rPr>
                        <a:t>vacant</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0</a:t>
                      </a:r>
                      <a:endParaRPr lang="en-ZA" sz="1000" dirty="0">
                        <a:effectLst/>
                        <a:latin typeface="Calibri" panose="020F0502020204030204" pitchFamily="34" charset="0"/>
                      </a:endParaRPr>
                    </a:p>
                  </a:txBody>
                  <a:tcPr marL="68580" marR="68580" marT="0" marB="0"/>
                </a:tc>
                <a:extLst>
                  <a:ext uri="{0D108BD9-81ED-4DB2-BD59-A6C34878D82A}">
                    <a16:rowId xmlns:a16="http://schemas.microsoft.com/office/drawing/2014/main" val="3844541417"/>
                  </a:ext>
                </a:extLst>
              </a:tr>
            </a:tbl>
          </a:graphicData>
        </a:graphic>
      </p:graphicFrame>
    </p:spTree>
    <p:extLst>
      <p:ext uri="{BB962C8B-B14F-4D97-AF65-F5344CB8AC3E}">
        <p14:creationId xmlns:p14="http://schemas.microsoft.com/office/powerpoint/2010/main" val="17185186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Human Resource</a:t>
            </a:r>
            <a:endParaRPr lang="en-ZA" sz="3200" b="1" dirty="0"/>
          </a:p>
        </p:txBody>
      </p:sp>
      <p:sp>
        <p:nvSpPr>
          <p:cNvPr id="4" name="Content Placeholder 3"/>
          <p:cNvSpPr>
            <a:spLocks noGrp="1"/>
          </p:cNvSpPr>
          <p:nvPr>
            <p:ph idx="1"/>
          </p:nvPr>
        </p:nvSpPr>
        <p:spPr/>
        <p:txBody>
          <a:bodyPr>
            <a:normAutofit/>
          </a:bodyPr>
          <a:lstStyle/>
          <a:p>
            <a:endParaRPr lang="en-US" altLang="en-US" dirty="0"/>
          </a:p>
          <a:p>
            <a:endParaRPr lang="en-US" altLang="en-US"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636619406"/>
              </p:ext>
            </p:extLst>
          </p:nvPr>
        </p:nvGraphicFramePr>
        <p:xfrm>
          <a:off x="185703" y="2050582"/>
          <a:ext cx="8255951" cy="4106510"/>
        </p:xfrm>
        <a:graphic>
          <a:graphicData uri="http://schemas.openxmlformats.org/drawingml/2006/table">
            <a:tbl>
              <a:tblPr firstRow="1" firstCol="1" bandRow="1">
                <a:tableStyleId>{5C22544A-7EE6-4342-B048-85BDC9FD1C3A}</a:tableStyleId>
              </a:tblPr>
              <a:tblGrid>
                <a:gridCol w="1367250">
                  <a:extLst>
                    <a:ext uri="{9D8B030D-6E8A-4147-A177-3AD203B41FA5}">
                      <a16:colId xmlns:a16="http://schemas.microsoft.com/office/drawing/2014/main" val="312751718"/>
                    </a:ext>
                  </a:extLst>
                </a:gridCol>
                <a:gridCol w="564748">
                  <a:extLst>
                    <a:ext uri="{9D8B030D-6E8A-4147-A177-3AD203B41FA5}">
                      <a16:colId xmlns:a16="http://schemas.microsoft.com/office/drawing/2014/main" val="2724191982"/>
                    </a:ext>
                  </a:extLst>
                </a:gridCol>
                <a:gridCol w="579736">
                  <a:extLst>
                    <a:ext uri="{9D8B030D-6E8A-4147-A177-3AD203B41FA5}">
                      <a16:colId xmlns:a16="http://schemas.microsoft.com/office/drawing/2014/main" val="3066979965"/>
                    </a:ext>
                  </a:extLst>
                </a:gridCol>
                <a:gridCol w="675790">
                  <a:extLst>
                    <a:ext uri="{9D8B030D-6E8A-4147-A177-3AD203B41FA5}">
                      <a16:colId xmlns:a16="http://schemas.microsoft.com/office/drawing/2014/main" val="641532085"/>
                    </a:ext>
                  </a:extLst>
                </a:gridCol>
                <a:gridCol w="621291">
                  <a:extLst>
                    <a:ext uri="{9D8B030D-6E8A-4147-A177-3AD203B41FA5}">
                      <a16:colId xmlns:a16="http://schemas.microsoft.com/office/drawing/2014/main" val="2712224129"/>
                    </a:ext>
                  </a:extLst>
                </a:gridCol>
                <a:gridCol w="621291">
                  <a:extLst>
                    <a:ext uri="{9D8B030D-6E8A-4147-A177-3AD203B41FA5}">
                      <a16:colId xmlns:a16="http://schemas.microsoft.com/office/drawing/2014/main" val="4232630358"/>
                    </a:ext>
                  </a:extLst>
                </a:gridCol>
                <a:gridCol w="783426">
                  <a:extLst>
                    <a:ext uri="{9D8B030D-6E8A-4147-A177-3AD203B41FA5}">
                      <a16:colId xmlns:a16="http://schemas.microsoft.com/office/drawing/2014/main" val="1149291487"/>
                    </a:ext>
                  </a:extLst>
                </a:gridCol>
                <a:gridCol w="3042419">
                  <a:extLst>
                    <a:ext uri="{9D8B030D-6E8A-4147-A177-3AD203B41FA5}">
                      <a16:colId xmlns:a16="http://schemas.microsoft.com/office/drawing/2014/main" val="300592238"/>
                    </a:ext>
                  </a:extLst>
                </a:gridCol>
              </a:tblGrid>
              <a:tr h="1088990">
                <a:tc>
                  <a:txBody>
                    <a:bodyPr/>
                    <a:lstStyle/>
                    <a:p>
                      <a:pPr algn="just">
                        <a:lnSpc>
                          <a:spcPct val="150000"/>
                        </a:lnSpc>
                        <a:spcAft>
                          <a:spcPts val="0"/>
                        </a:spcAft>
                        <a:tabLst>
                          <a:tab pos="270510" algn="l"/>
                        </a:tabLst>
                      </a:pPr>
                      <a:r>
                        <a:rPr lang="en-US" sz="1000">
                          <a:effectLst/>
                        </a:rPr>
                        <a:t>District</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900" dirty="0">
                          <a:effectLst/>
                        </a:rPr>
                        <a:t>Vacant AHT Posts</a:t>
                      </a:r>
                      <a:endParaRPr lang="en-ZA" sz="1000" dirty="0">
                        <a:effectLst/>
                      </a:endParaRPr>
                    </a:p>
                    <a:p>
                      <a:pPr algn="just">
                        <a:lnSpc>
                          <a:spcPct val="150000"/>
                        </a:lnSpc>
                        <a:spcAft>
                          <a:spcPts val="0"/>
                        </a:spcAft>
                        <a:tabLst>
                          <a:tab pos="270510" algn="l"/>
                        </a:tabLst>
                      </a:pPr>
                      <a:r>
                        <a:rPr lang="en-US" sz="900" dirty="0">
                          <a:effectLst/>
                        </a:rPr>
                        <a:t>Level 08</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900" dirty="0">
                          <a:effectLst/>
                        </a:rPr>
                        <a:t>Current Filled AHT Post</a:t>
                      </a:r>
                      <a:endParaRPr lang="en-ZA" sz="1000" dirty="0">
                        <a:effectLst/>
                      </a:endParaRPr>
                    </a:p>
                    <a:p>
                      <a:pPr algn="just">
                        <a:lnSpc>
                          <a:spcPct val="150000"/>
                        </a:lnSpc>
                        <a:spcAft>
                          <a:spcPts val="0"/>
                        </a:spcAft>
                        <a:tabLst>
                          <a:tab pos="270510" algn="l"/>
                        </a:tabLst>
                      </a:pPr>
                      <a:r>
                        <a:rPr lang="en-US" sz="900" dirty="0">
                          <a:effectLst/>
                        </a:rPr>
                        <a:t>Level 8</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900">
                          <a:effectLst/>
                        </a:rPr>
                        <a:t>TOTAL</a:t>
                      </a:r>
                      <a:endParaRPr lang="en-ZA" sz="1000">
                        <a:effectLst/>
                      </a:endParaRPr>
                    </a:p>
                    <a:p>
                      <a:pPr algn="just">
                        <a:lnSpc>
                          <a:spcPct val="150000"/>
                        </a:lnSpc>
                        <a:spcAft>
                          <a:spcPts val="0"/>
                        </a:spcAft>
                        <a:tabLst>
                          <a:tab pos="270510" algn="l"/>
                        </a:tabLst>
                      </a:pPr>
                      <a:r>
                        <a:rPr lang="en-US" sz="900">
                          <a:effectLst/>
                        </a:rPr>
                        <a:t>Post for AHTs</a:t>
                      </a:r>
                      <a:endParaRPr lang="en-ZA" sz="1000">
                        <a:effectLst/>
                      </a:endParaRPr>
                    </a:p>
                    <a:p>
                      <a:pPr algn="just">
                        <a:lnSpc>
                          <a:spcPct val="150000"/>
                        </a:lnSpc>
                        <a:spcAft>
                          <a:spcPts val="0"/>
                        </a:spcAft>
                        <a:tabLst>
                          <a:tab pos="270510" algn="l"/>
                        </a:tabLst>
                      </a:pPr>
                      <a:r>
                        <a:rPr lang="en-US" sz="900">
                          <a:effectLst/>
                        </a:rPr>
                        <a:t> Level 8</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900">
                          <a:effectLst/>
                        </a:rPr>
                        <a:t>Vacant Control AHT Posts</a:t>
                      </a:r>
                      <a:endParaRPr lang="en-ZA" sz="1000">
                        <a:effectLst/>
                      </a:endParaRPr>
                    </a:p>
                    <a:p>
                      <a:pPr algn="just">
                        <a:lnSpc>
                          <a:spcPct val="150000"/>
                        </a:lnSpc>
                        <a:spcAft>
                          <a:spcPts val="0"/>
                        </a:spcAft>
                        <a:tabLst>
                          <a:tab pos="270510" algn="l"/>
                        </a:tabLst>
                      </a:pPr>
                      <a:r>
                        <a:rPr lang="en-US" sz="900">
                          <a:effectLst/>
                        </a:rPr>
                        <a:t>Level 10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900" dirty="0">
                          <a:effectLst/>
                        </a:rPr>
                        <a:t>Current Filled Control AHT post</a:t>
                      </a:r>
                      <a:endParaRPr lang="en-ZA" sz="1000" dirty="0">
                        <a:effectLst/>
                      </a:endParaRPr>
                    </a:p>
                    <a:p>
                      <a:pPr algn="just">
                        <a:lnSpc>
                          <a:spcPct val="150000"/>
                        </a:lnSpc>
                        <a:spcAft>
                          <a:spcPts val="0"/>
                        </a:spcAft>
                        <a:tabLst>
                          <a:tab pos="270510" algn="l"/>
                        </a:tabLst>
                      </a:pPr>
                      <a:r>
                        <a:rPr lang="en-US" sz="900" dirty="0">
                          <a:effectLst/>
                        </a:rPr>
                        <a:t>Level 10</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900" dirty="0">
                          <a:effectLst/>
                        </a:rPr>
                        <a:t>Vacant State Vet Post Level </a:t>
                      </a:r>
                      <a:r>
                        <a:rPr lang="en-US" sz="900" dirty="0" smtClean="0">
                          <a:effectLst/>
                        </a:rPr>
                        <a:t>11 at </a:t>
                      </a:r>
                      <a:r>
                        <a:rPr lang="en-US" sz="900" dirty="0" err="1" smtClean="0">
                          <a:effectLst/>
                        </a:rPr>
                        <a:t>Dstricts</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900" dirty="0">
                          <a:effectLst/>
                        </a:rPr>
                        <a:t>Current Filled State Vet </a:t>
                      </a:r>
                      <a:endParaRPr lang="en-ZA" sz="1000" dirty="0">
                        <a:effectLst/>
                      </a:endParaRPr>
                    </a:p>
                    <a:p>
                      <a:pPr algn="just">
                        <a:lnSpc>
                          <a:spcPct val="150000"/>
                        </a:lnSpc>
                        <a:spcAft>
                          <a:spcPts val="0"/>
                        </a:spcAft>
                        <a:tabLst>
                          <a:tab pos="270510" algn="l"/>
                        </a:tabLst>
                      </a:pPr>
                      <a:r>
                        <a:rPr lang="en-US" sz="900" dirty="0">
                          <a:effectLst/>
                        </a:rPr>
                        <a:t>Post  Level </a:t>
                      </a:r>
                      <a:r>
                        <a:rPr lang="en-US" sz="900" dirty="0" smtClean="0">
                          <a:effectLst/>
                        </a:rPr>
                        <a:t>11 at Districts</a:t>
                      </a:r>
                      <a:endParaRPr lang="en-ZA" sz="1000" dirty="0">
                        <a:effectLst/>
                        <a:latin typeface="Calibri" panose="020F0502020204030204" pitchFamily="34" charset="0"/>
                      </a:endParaRPr>
                    </a:p>
                  </a:txBody>
                  <a:tcPr marL="68580" marR="68580" marT="0" marB="0"/>
                </a:tc>
                <a:extLst>
                  <a:ext uri="{0D108BD9-81ED-4DB2-BD59-A6C34878D82A}">
                    <a16:rowId xmlns:a16="http://schemas.microsoft.com/office/drawing/2014/main" val="3647259578"/>
                  </a:ext>
                </a:extLst>
              </a:tr>
              <a:tr h="221573">
                <a:tc>
                  <a:txBody>
                    <a:bodyPr/>
                    <a:lstStyle/>
                    <a:p>
                      <a:pPr algn="just">
                        <a:lnSpc>
                          <a:spcPct val="150000"/>
                        </a:lnSpc>
                        <a:spcAft>
                          <a:spcPts val="0"/>
                        </a:spcAft>
                        <a:tabLst>
                          <a:tab pos="270510" algn="l"/>
                        </a:tabLst>
                      </a:pPr>
                      <a:r>
                        <a:rPr lang="en-US" sz="1000">
                          <a:effectLst/>
                        </a:rPr>
                        <a:t>Ugu</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10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06</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16</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02</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656830285"/>
                  </a:ext>
                </a:extLst>
              </a:tr>
              <a:tr h="221573">
                <a:tc>
                  <a:txBody>
                    <a:bodyPr/>
                    <a:lstStyle/>
                    <a:p>
                      <a:pPr algn="just">
                        <a:lnSpc>
                          <a:spcPct val="150000"/>
                        </a:lnSpc>
                        <a:spcAft>
                          <a:spcPts val="0"/>
                        </a:spcAft>
                        <a:tabLst>
                          <a:tab pos="270510" algn="l"/>
                        </a:tabLst>
                      </a:pPr>
                      <a:r>
                        <a:rPr lang="en-US" sz="1000">
                          <a:effectLst/>
                        </a:rPr>
                        <a:t>Zululand</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19</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17</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36</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03</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02</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1133512115"/>
                  </a:ext>
                </a:extLst>
              </a:tr>
              <a:tr h="221573">
                <a:tc>
                  <a:txBody>
                    <a:bodyPr/>
                    <a:lstStyle/>
                    <a:p>
                      <a:pPr algn="just">
                        <a:lnSpc>
                          <a:spcPct val="150000"/>
                        </a:lnSpc>
                        <a:spcAft>
                          <a:spcPts val="0"/>
                        </a:spcAft>
                        <a:tabLst>
                          <a:tab pos="270510" algn="l"/>
                        </a:tabLst>
                      </a:pPr>
                      <a:r>
                        <a:rPr lang="en-US" sz="1000">
                          <a:effectLst/>
                        </a:rPr>
                        <a:t>Mkhanyakude</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09</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20</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29</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02</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02</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02</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1644662533"/>
                  </a:ext>
                </a:extLst>
              </a:tr>
              <a:tr h="221573">
                <a:tc>
                  <a:txBody>
                    <a:bodyPr/>
                    <a:lstStyle/>
                    <a:p>
                      <a:pPr algn="just">
                        <a:lnSpc>
                          <a:spcPct val="150000"/>
                        </a:lnSpc>
                        <a:spcAft>
                          <a:spcPts val="0"/>
                        </a:spcAft>
                        <a:tabLst>
                          <a:tab pos="270510" algn="l"/>
                        </a:tabLst>
                      </a:pPr>
                      <a:r>
                        <a:rPr lang="en-US" sz="1000">
                          <a:effectLst/>
                        </a:rPr>
                        <a:t>Mzinyathi</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08</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10</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18</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02</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3872458188"/>
                  </a:ext>
                </a:extLst>
              </a:tr>
              <a:tr h="221573">
                <a:tc>
                  <a:txBody>
                    <a:bodyPr/>
                    <a:lstStyle/>
                    <a:p>
                      <a:pPr algn="just">
                        <a:lnSpc>
                          <a:spcPct val="150000"/>
                        </a:lnSpc>
                        <a:spcAft>
                          <a:spcPts val="0"/>
                        </a:spcAft>
                        <a:tabLst>
                          <a:tab pos="270510" algn="l"/>
                        </a:tabLst>
                      </a:pPr>
                      <a:r>
                        <a:rPr lang="en-US" sz="1000">
                          <a:effectLst/>
                        </a:rPr>
                        <a:t>KingCetshwayo</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12</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10</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22</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2665166029"/>
                  </a:ext>
                </a:extLst>
              </a:tr>
              <a:tr h="221573">
                <a:tc>
                  <a:txBody>
                    <a:bodyPr/>
                    <a:lstStyle/>
                    <a:p>
                      <a:pPr algn="just">
                        <a:lnSpc>
                          <a:spcPct val="150000"/>
                        </a:lnSpc>
                        <a:spcAft>
                          <a:spcPts val="0"/>
                        </a:spcAft>
                        <a:tabLst>
                          <a:tab pos="270510" algn="l"/>
                        </a:tabLst>
                      </a:pPr>
                      <a:r>
                        <a:rPr lang="en-US" sz="1000">
                          <a:effectLst/>
                        </a:rPr>
                        <a:t>Amajuba</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02</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10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12</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2054033198"/>
                  </a:ext>
                </a:extLst>
              </a:tr>
              <a:tr h="221573">
                <a:tc>
                  <a:txBody>
                    <a:bodyPr/>
                    <a:lstStyle/>
                    <a:p>
                      <a:pPr algn="just">
                        <a:lnSpc>
                          <a:spcPct val="150000"/>
                        </a:lnSpc>
                        <a:spcAft>
                          <a:spcPts val="0"/>
                        </a:spcAft>
                        <a:tabLst>
                          <a:tab pos="270510" algn="l"/>
                        </a:tabLst>
                      </a:pPr>
                      <a:r>
                        <a:rPr lang="en-US" sz="1000">
                          <a:effectLst/>
                        </a:rPr>
                        <a:t>Umgungungundlovu</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04</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11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15</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2505017923"/>
                  </a:ext>
                </a:extLst>
              </a:tr>
              <a:tr h="221573">
                <a:tc>
                  <a:txBody>
                    <a:bodyPr/>
                    <a:lstStyle/>
                    <a:p>
                      <a:pPr algn="just">
                        <a:lnSpc>
                          <a:spcPct val="150000"/>
                        </a:lnSpc>
                        <a:spcAft>
                          <a:spcPts val="0"/>
                        </a:spcAft>
                        <a:tabLst>
                          <a:tab pos="270510" algn="l"/>
                        </a:tabLst>
                      </a:pPr>
                      <a:r>
                        <a:rPr lang="en-US" sz="1000">
                          <a:effectLst/>
                        </a:rPr>
                        <a:t>Thekwini</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28</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17</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45</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03</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3745300911"/>
                  </a:ext>
                </a:extLst>
              </a:tr>
              <a:tr h="221573">
                <a:tc>
                  <a:txBody>
                    <a:bodyPr/>
                    <a:lstStyle/>
                    <a:p>
                      <a:pPr algn="just">
                        <a:lnSpc>
                          <a:spcPct val="150000"/>
                        </a:lnSpc>
                        <a:spcAft>
                          <a:spcPts val="0"/>
                        </a:spcAft>
                        <a:tabLst>
                          <a:tab pos="270510" algn="l"/>
                        </a:tabLst>
                      </a:pPr>
                      <a:r>
                        <a:rPr lang="en-US" sz="1000">
                          <a:effectLst/>
                        </a:rPr>
                        <a:t>Ilembe</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04</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09</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13</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685123398"/>
                  </a:ext>
                </a:extLst>
              </a:tr>
              <a:tr h="221573">
                <a:tc>
                  <a:txBody>
                    <a:bodyPr/>
                    <a:lstStyle/>
                    <a:p>
                      <a:pPr algn="just">
                        <a:lnSpc>
                          <a:spcPct val="150000"/>
                        </a:lnSpc>
                        <a:spcAft>
                          <a:spcPts val="0"/>
                        </a:spcAft>
                        <a:tabLst>
                          <a:tab pos="270510" algn="l"/>
                        </a:tabLst>
                      </a:pPr>
                      <a:r>
                        <a:rPr lang="en-US" sz="1000">
                          <a:effectLst/>
                        </a:rPr>
                        <a:t>Uthukela</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06</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24</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30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02</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01</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01</a:t>
                      </a:r>
                      <a:endParaRPr lang="en-ZA" sz="1000" dirty="0">
                        <a:effectLst/>
                        <a:latin typeface="Calibri" panose="020F0502020204030204" pitchFamily="34" charset="0"/>
                      </a:endParaRPr>
                    </a:p>
                  </a:txBody>
                  <a:tcPr marL="68580" marR="68580" marT="0" marB="0"/>
                </a:tc>
                <a:extLst>
                  <a:ext uri="{0D108BD9-81ED-4DB2-BD59-A6C34878D82A}">
                    <a16:rowId xmlns:a16="http://schemas.microsoft.com/office/drawing/2014/main" val="490345795"/>
                  </a:ext>
                </a:extLst>
              </a:tr>
              <a:tr h="221573">
                <a:tc>
                  <a:txBody>
                    <a:bodyPr/>
                    <a:lstStyle/>
                    <a:p>
                      <a:pPr algn="just">
                        <a:lnSpc>
                          <a:spcPct val="150000"/>
                        </a:lnSpc>
                        <a:spcAft>
                          <a:spcPts val="0"/>
                        </a:spcAft>
                        <a:tabLst>
                          <a:tab pos="270510" algn="l"/>
                        </a:tabLst>
                      </a:pPr>
                      <a:r>
                        <a:rPr lang="en-US" sz="1000">
                          <a:effectLst/>
                        </a:rPr>
                        <a:t>Harry Gwala</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04</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dirty="0">
                          <a:effectLst/>
                        </a:rPr>
                        <a:t>18</a:t>
                      </a:r>
                      <a:endParaRPr lang="en-ZA" sz="1000"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22</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000">
                          <a:effectLst/>
                        </a:rPr>
                        <a:t>01</a:t>
                      </a:r>
                      <a:endParaRPr lang="en-ZA" sz="1000">
                        <a:effectLst/>
                        <a:latin typeface="Calibri" panose="020F0502020204030204" pitchFamily="34" charset="0"/>
                      </a:endParaRPr>
                    </a:p>
                  </a:txBody>
                  <a:tcPr marL="68580" marR="68580" marT="0" marB="0"/>
                </a:tc>
                <a:extLst>
                  <a:ext uri="{0D108BD9-81ED-4DB2-BD59-A6C34878D82A}">
                    <a16:rowId xmlns:a16="http://schemas.microsoft.com/office/drawing/2014/main" val="1107369969"/>
                  </a:ext>
                </a:extLst>
              </a:tr>
              <a:tr h="468681">
                <a:tc>
                  <a:txBody>
                    <a:bodyPr/>
                    <a:lstStyle/>
                    <a:p>
                      <a:pPr algn="just">
                        <a:lnSpc>
                          <a:spcPct val="150000"/>
                        </a:lnSpc>
                        <a:spcAft>
                          <a:spcPts val="0"/>
                        </a:spcAft>
                        <a:tabLst>
                          <a:tab pos="270510" algn="l"/>
                        </a:tabLst>
                      </a:pPr>
                      <a:r>
                        <a:rPr lang="en-US" sz="1000">
                          <a:effectLst/>
                        </a:rPr>
                        <a:t>Total Post</a:t>
                      </a:r>
                      <a:endParaRPr lang="en-ZA" sz="1000">
                        <a:effectLst/>
                      </a:endParaRPr>
                    </a:p>
                    <a:p>
                      <a:pPr algn="just">
                        <a:lnSpc>
                          <a:spcPct val="150000"/>
                        </a:lnSpc>
                        <a:spcAft>
                          <a:spcPts val="0"/>
                        </a:spcAft>
                        <a:tabLst>
                          <a:tab pos="270510" algn="l"/>
                        </a:tabLst>
                      </a:pPr>
                      <a:r>
                        <a:rPr lang="en-US" sz="1000">
                          <a:effectLst/>
                        </a:rPr>
                        <a:t> </a:t>
                      </a:r>
                      <a:endParaRPr lang="en-ZA" sz="100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100" b="1" dirty="0" smtClean="0">
                          <a:effectLst/>
                        </a:rPr>
                        <a:t>106</a:t>
                      </a:r>
                    </a:p>
                    <a:p>
                      <a:pPr algn="just">
                        <a:lnSpc>
                          <a:spcPct val="150000"/>
                        </a:lnSpc>
                        <a:spcAft>
                          <a:spcPts val="0"/>
                        </a:spcAft>
                        <a:tabLst>
                          <a:tab pos="270510" algn="l"/>
                        </a:tabLst>
                      </a:pPr>
                      <a:r>
                        <a:rPr lang="en-US" sz="1100" b="1" dirty="0" smtClean="0">
                          <a:effectLst/>
                          <a:latin typeface="Calibri" panose="020F0502020204030204" pitchFamily="34" charset="0"/>
                        </a:rPr>
                        <a:t>vacant</a:t>
                      </a:r>
                      <a:endParaRPr lang="en-ZA" sz="1100" b="1"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100" b="1" dirty="0" smtClean="0">
                          <a:effectLst/>
                        </a:rPr>
                        <a:t>152</a:t>
                      </a:r>
                    </a:p>
                    <a:p>
                      <a:pPr algn="just">
                        <a:lnSpc>
                          <a:spcPct val="150000"/>
                        </a:lnSpc>
                        <a:spcAft>
                          <a:spcPts val="0"/>
                        </a:spcAft>
                        <a:tabLst>
                          <a:tab pos="270510" algn="l"/>
                        </a:tabLst>
                      </a:pPr>
                      <a:r>
                        <a:rPr lang="en-US" sz="1100" b="1" dirty="0" smtClean="0">
                          <a:effectLst/>
                          <a:latin typeface="Calibri" panose="020F0502020204030204" pitchFamily="34" charset="0"/>
                        </a:rPr>
                        <a:t>Filled</a:t>
                      </a:r>
                      <a:endParaRPr lang="en-ZA" sz="1100" b="1"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100" b="1" dirty="0">
                          <a:effectLst/>
                        </a:rPr>
                        <a:t>258</a:t>
                      </a:r>
                      <a:endParaRPr lang="en-ZA" sz="1100" b="1"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100" b="1" dirty="0" smtClean="0">
                          <a:effectLst/>
                        </a:rPr>
                        <a:t>17</a:t>
                      </a:r>
                    </a:p>
                    <a:p>
                      <a:pPr algn="just">
                        <a:lnSpc>
                          <a:spcPct val="150000"/>
                        </a:lnSpc>
                        <a:spcAft>
                          <a:spcPts val="0"/>
                        </a:spcAft>
                        <a:tabLst>
                          <a:tab pos="270510" algn="l"/>
                        </a:tabLst>
                      </a:pPr>
                      <a:r>
                        <a:rPr lang="en-US" sz="1100" b="1" dirty="0" smtClean="0">
                          <a:effectLst/>
                          <a:latin typeface="Calibri" panose="020F0502020204030204" pitchFamily="34" charset="0"/>
                        </a:rPr>
                        <a:t>vacant</a:t>
                      </a:r>
                      <a:endParaRPr lang="en-ZA" sz="1100" b="1"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100" b="1" dirty="0">
                          <a:effectLst/>
                        </a:rPr>
                        <a:t>11</a:t>
                      </a:r>
                      <a:endParaRPr lang="en-ZA" sz="1100" b="1"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100" b="1" dirty="0" smtClean="0">
                          <a:effectLst/>
                        </a:rPr>
                        <a:t>03</a:t>
                      </a:r>
                    </a:p>
                    <a:p>
                      <a:pPr algn="just">
                        <a:lnSpc>
                          <a:spcPct val="150000"/>
                        </a:lnSpc>
                        <a:spcAft>
                          <a:spcPts val="0"/>
                        </a:spcAft>
                        <a:tabLst>
                          <a:tab pos="270510" algn="l"/>
                        </a:tabLst>
                      </a:pPr>
                      <a:r>
                        <a:rPr lang="en-US" sz="1100" b="1" dirty="0" smtClean="0">
                          <a:effectLst/>
                          <a:latin typeface="Calibri" panose="020F0502020204030204" pitchFamily="34" charset="0"/>
                        </a:rPr>
                        <a:t>vacant</a:t>
                      </a:r>
                      <a:endParaRPr lang="en-ZA" sz="1100" b="1" dirty="0">
                        <a:effectLst/>
                        <a:latin typeface="Calibri" panose="020F0502020204030204" pitchFamily="34" charset="0"/>
                      </a:endParaRPr>
                    </a:p>
                  </a:txBody>
                  <a:tcPr marL="68580" marR="68580" marT="0" marB="0"/>
                </a:tc>
                <a:tc>
                  <a:txBody>
                    <a:bodyPr/>
                    <a:lstStyle/>
                    <a:p>
                      <a:pPr algn="just">
                        <a:lnSpc>
                          <a:spcPct val="150000"/>
                        </a:lnSpc>
                        <a:spcAft>
                          <a:spcPts val="0"/>
                        </a:spcAft>
                        <a:tabLst>
                          <a:tab pos="270510" algn="l"/>
                        </a:tabLst>
                      </a:pPr>
                      <a:r>
                        <a:rPr lang="en-US" sz="1100" b="1" dirty="0">
                          <a:effectLst/>
                        </a:rPr>
                        <a:t>11</a:t>
                      </a:r>
                      <a:endParaRPr lang="en-ZA" sz="1100" b="1" dirty="0">
                        <a:effectLst/>
                        <a:latin typeface="Calibri" panose="020F0502020204030204" pitchFamily="34" charset="0"/>
                      </a:endParaRPr>
                    </a:p>
                  </a:txBody>
                  <a:tcPr marL="68580" marR="68580" marT="0" marB="0"/>
                </a:tc>
                <a:extLst>
                  <a:ext uri="{0D108BD9-81ED-4DB2-BD59-A6C34878D82A}">
                    <a16:rowId xmlns:a16="http://schemas.microsoft.com/office/drawing/2014/main" val="3291322075"/>
                  </a:ext>
                </a:extLst>
              </a:tr>
            </a:tbl>
          </a:graphicData>
        </a:graphic>
      </p:graphicFrame>
      <p:sp>
        <p:nvSpPr>
          <p:cNvPr id="7" name="Rectangle 1"/>
          <p:cNvSpPr>
            <a:spLocks noChangeArrowheads="1"/>
          </p:cNvSpPr>
          <p:nvPr/>
        </p:nvSpPr>
        <p:spPr bwMode="auto">
          <a:xfrm>
            <a:off x="582613" y="17605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7200" eaLnBrk="0" fontAlgn="base" hangingPunct="0">
              <a:spcBef>
                <a:spcPct val="0"/>
              </a:spcBef>
              <a:spcAft>
                <a:spcPct val="0"/>
              </a:spcAft>
              <a:tabLst>
                <a:tab pos="269875" algn="l"/>
              </a:tabLst>
              <a:defRPr>
                <a:solidFill>
                  <a:schemeClr val="tx1"/>
                </a:solidFill>
                <a:latin typeface="Arial" panose="020B0604020202020204" pitchFamily="34" charset="0"/>
              </a:defRPr>
            </a:lvl1pPr>
            <a:lvl2pPr eaLnBrk="0" fontAlgn="base" hangingPunct="0">
              <a:spcBef>
                <a:spcPct val="0"/>
              </a:spcBef>
              <a:spcAft>
                <a:spcPct val="0"/>
              </a:spcAft>
              <a:tabLst>
                <a:tab pos="269875" algn="l"/>
              </a:tabLst>
              <a:defRPr>
                <a:solidFill>
                  <a:schemeClr val="tx1"/>
                </a:solidFill>
                <a:latin typeface="Arial" panose="020B0604020202020204" pitchFamily="34" charset="0"/>
              </a:defRPr>
            </a:lvl2pPr>
            <a:lvl3pPr eaLnBrk="0" fontAlgn="base" hangingPunct="0">
              <a:spcBef>
                <a:spcPct val="0"/>
              </a:spcBef>
              <a:spcAft>
                <a:spcPct val="0"/>
              </a:spcAft>
              <a:tabLst>
                <a:tab pos="269875" algn="l"/>
              </a:tabLst>
              <a:defRPr>
                <a:solidFill>
                  <a:schemeClr val="tx1"/>
                </a:solidFill>
                <a:latin typeface="Arial" panose="020B0604020202020204" pitchFamily="34" charset="0"/>
              </a:defRPr>
            </a:lvl3pPr>
            <a:lvl4pPr eaLnBrk="0" fontAlgn="base" hangingPunct="0">
              <a:spcBef>
                <a:spcPct val="0"/>
              </a:spcBef>
              <a:spcAft>
                <a:spcPct val="0"/>
              </a:spcAft>
              <a:tabLst>
                <a:tab pos="269875" algn="l"/>
              </a:tabLst>
              <a:defRPr>
                <a:solidFill>
                  <a:schemeClr val="tx1"/>
                </a:solidFill>
                <a:latin typeface="Arial" panose="020B0604020202020204" pitchFamily="34" charset="0"/>
              </a:defRPr>
            </a:lvl4pPr>
            <a:lvl5pPr eaLnBrk="0" fontAlgn="base" hangingPunct="0">
              <a:spcBef>
                <a:spcPct val="0"/>
              </a:spcBef>
              <a:spcAft>
                <a:spcPct val="0"/>
              </a:spcAft>
              <a:tabLst>
                <a:tab pos="269875" algn="l"/>
              </a:tabLst>
              <a:defRPr>
                <a:solidFill>
                  <a:schemeClr val="tx1"/>
                </a:solidFill>
                <a:latin typeface="Arial" panose="020B0604020202020204" pitchFamily="34" charset="0"/>
              </a:defRPr>
            </a:lvl5pPr>
            <a:lvl6pPr eaLnBrk="0" fontAlgn="base" hangingPunct="0">
              <a:spcBef>
                <a:spcPct val="0"/>
              </a:spcBef>
              <a:spcAft>
                <a:spcPct val="0"/>
              </a:spcAft>
              <a:tabLst>
                <a:tab pos="269875" algn="l"/>
              </a:tabLst>
              <a:defRPr>
                <a:solidFill>
                  <a:schemeClr val="tx1"/>
                </a:solidFill>
                <a:latin typeface="Arial" panose="020B0604020202020204" pitchFamily="34" charset="0"/>
              </a:defRPr>
            </a:lvl6pPr>
            <a:lvl7pPr eaLnBrk="0" fontAlgn="base" hangingPunct="0">
              <a:spcBef>
                <a:spcPct val="0"/>
              </a:spcBef>
              <a:spcAft>
                <a:spcPct val="0"/>
              </a:spcAft>
              <a:tabLst>
                <a:tab pos="269875" algn="l"/>
              </a:tabLst>
              <a:defRPr>
                <a:solidFill>
                  <a:schemeClr val="tx1"/>
                </a:solidFill>
                <a:latin typeface="Arial" panose="020B0604020202020204" pitchFamily="34" charset="0"/>
              </a:defRPr>
            </a:lvl7pPr>
            <a:lvl8pPr eaLnBrk="0" fontAlgn="base" hangingPunct="0">
              <a:spcBef>
                <a:spcPct val="0"/>
              </a:spcBef>
              <a:spcAft>
                <a:spcPct val="0"/>
              </a:spcAft>
              <a:tabLst>
                <a:tab pos="269875" algn="l"/>
              </a:tabLst>
              <a:defRPr>
                <a:solidFill>
                  <a:schemeClr val="tx1"/>
                </a:solidFill>
                <a:latin typeface="Arial" panose="020B0604020202020204" pitchFamily="34" charset="0"/>
              </a:defRPr>
            </a:lvl8pPr>
            <a:lvl9pPr eaLnBrk="0" fontAlgn="base" hangingPunct="0">
              <a:spcBef>
                <a:spcPct val="0"/>
              </a:spcBef>
              <a:spcAft>
                <a:spcPct val="0"/>
              </a:spcAft>
              <a:tabLst>
                <a:tab pos="269875" algn="l"/>
              </a:tabLst>
              <a:defRPr>
                <a:solidFill>
                  <a:schemeClr val="tx1"/>
                </a:solidFill>
                <a:latin typeface="Arial" panose="020B0604020202020204" pitchFamily="34" charset="0"/>
              </a:defRPr>
            </a:lvl9pPr>
          </a:lstStyle>
          <a:p>
            <a:pPr marL="0" marR="0" lvl="0" indent="457200" algn="just" defTabSz="914400" rtl="0" eaLnBrk="0" fontAlgn="base" latinLnBrk="0" hangingPunct="0">
              <a:lnSpc>
                <a:spcPct val="100000"/>
              </a:lnSpc>
              <a:spcBef>
                <a:spcPct val="0"/>
              </a:spcBef>
              <a:spcAft>
                <a:spcPct val="0"/>
              </a:spcAft>
              <a:buClrTx/>
              <a:buSzTx/>
              <a:buFontTx/>
              <a:buNone/>
              <a:tabLst>
                <a:tab pos="269875" algn="l"/>
              </a:tabLst>
            </a:pPr>
            <a:r>
              <a:rPr kumimoji="0" lang="en-US" altLang="en-US" sz="12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Please see the table below for Animal Health: According to Approved structure 2015</a:t>
            </a:r>
            <a:endParaRPr kumimoji="0" lang="en-ZA" altLang="en-US" sz="600" b="0" i="0" u="none" strike="noStrike" cap="none" normalizeH="0" baseline="0" smtClean="0">
              <a:ln>
                <a:noFill/>
              </a:ln>
              <a:solidFill>
                <a:schemeClr val="tx1"/>
              </a:solidFill>
              <a:effectLst/>
            </a:endParaRPr>
          </a:p>
          <a:p>
            <a:pPr marL="0" marR="0" lvl="0" indent="457200" algn="just" defTabSz="914400" rtl="0" eaLnBrk="0" fontAlgn="base" latinLnBrk="0" hangingPunct="0">
              <a:lnSpc>
                <a:spcPct val="100000"/>
              </a:lnSpc>
              <a:spcBef>
                <a:spcPct val="0"/>
              </a:spcBef>
              <a:spcAft>
                <a:spcPct val="0"/>
              </a:spcAft>
              <a:buClrTx/>
              <a:buSzTx/>
              <a:buFontTx/>
              <a:buNone/>
              <a:tabLst>
                <a:tab pos="269875" algn="l"/>
              </a:tabLst>
            </a:pPr>
            <a:r>
              <a:rPr kumimoji="0" lang="en-US" altLang="en-US" sz="1200" b="0" i="0" u="none" strike="noStrike" cap="none" normalizeH="0" baseline="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425394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304800" y="129100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Human Resource</a:t>
            </a:r>
            <a:endParaRPr lang="en-ZA" sz="3200" b="1" dirty="0"/>
          </a:p>
        </p:txBody>
      </p:sp>
      <p:sp>
        <p:nvSpPr>
          <p:cNvPr id="4" name="Content Placeholder 3"/>
          <p:cNvSpPr>
            <a:spLocks noGrp="1"/>
          </p:cNvSpPr>
          <p:nvPr>
            <p:ph idx="1"/>
          </p:nvPr>
        </p:nvSpPr>
        <p:spPr/>
        <p:txBody>
          <a:bodyPr>
            <a:normAutofit/>
          </a:bodyPr>
          <a:lstStyle/>
          <a:p>
            <a:endParaRPr lang="en-US" altLang="en-US" dirty="0"/>
          </a:p>
          <a:p>
            <a:endParaRPr lang="en-US" altLang="en-US"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60175350"/>
              </p:ext>
            </p:extLst>
          </p:nvPr>
        </p:nvGraphicFramePr>
        <p:xfrm>
          <a:off x="685800" y="1634763"/>
          <a:ext cx="7315200" cy="4585358"/>
        </p:xfrm>
        <a:graphic>
          <a:graphicData uri="http://schemas.openxmlformats.org/drawingml/2006/table">
            <a:tbl>
              <a:tblPr firstRow="1" firstCol="1" bandRow="1">
                <a:tableStyleId>{5C22544A-7EE6-4342-B048-85BDC9FD1C3A}</a:tableStyleId>
              </a:tblPr>
              <a:tblGrid>
                <a:gridCol w="812544">
                  <a:extLst>
                    <a:ext uri="{9D8B030D-6E8A-4147-A177-3AD203B41FA5}">
                      <a16:colId xmlns:a16="http://schemas.microsoft.com/office/drawing/2014/main" val="203155133"/>
                    </a:ext>
                  </a:extLst>
                </a:gridCol>
                <a:gridCol w="1125237">
                  <a:extLst>
                    <a:ext uri="{9D8B030D-6E8A-4147-A177-3AD203B41FA5}">
                      <a16:colId xmlns:a16="http://schemas.microsoft.com/office/drawing/2014/main" val="1605383980"/>
                    </a:ext>
                  </a:extLst>
                </a:gridCol>
                <a:gridCol w="1039747">
                  <a:extLst>
                    <a:ext uri="{9D8B030D-6E8A-4147-A177-3AD203B41FA5}">
                      <a16:colId xmlns:a16="http://schemas.microsoft.com/office/drawing/2014/main" val="2640064808"/>
                    </a:ext>
                  </a:extLst>
                </a:gridCol>
                <a:gridCol w="1149884">
                  <a:extLst>
                    <a:ext uri="{9D8B030D-6E8A-4147-A177-3AD203B41FA5}">
                      <a16:colId xmlns:a16="http://schemas.microsoft.com/office/drawing/2014/main" val="586424855"/>
                    </a:ext>
                  </a:extLst>
                </a:gridCol>
                <a:gridCol w="1223050">
                  <a:extLst>
                    <a:ext uri="{9D8B030D-6E8A-4147-A177-3AD203B41FA5}">
                      <a16:colId xmlns:a16="http://schemas.microsoft.com/office/drawing/2014/main" val="2704170767"/>
                    </a:ext>
                  </a:extLst>
                </a:gridCol>
                <a:gridCol w="1027425">
                  <a:extLst>
                    <a:ext uri="{9D8B030D-6E8A-4147-A177-3AD203B41FA5}">
                      <a16:colId xmlns:a16="http://schemas.microsoft.com/office/drawing/2014/main" val="1924726953"/>
                    </a:ext>
                  </a:extLst>
                </a:gridCol>
                <a:gridCol w="937313">
                  <a:extLst>
                    <a:ext uri="{9D8B030D-6E8A-4147-A177-3AD203B41FA5}">
                      <a16:colId xmlns:a16="http://schemas.microsoft.com/office/drawing/2014/main" val="848905829"/>
                    </a:ext>
                  </a:extLst>
                </a:gridCol>
              </a:tblGrid>
              <a:tr h="769015">
                <a:tc>
                  <a:txBody>
                    <a:bodyPr/>
                    <a:lstStyle/>
                    <a:p>
                      <a:pPr algn="just">
                        <a:lnSpc>
                          <a:spcPct val="150000"/>
                        </a:lnSpc>
                        <a:spcAft>
                          <a:spcPts val="0"/>
                        </a:spcAft>
                        <a:tabLst>
                          <a:tab pos="270510" algn="l"/>
                        </a:tabLst>
                      </a:pPr>
                      <a:r>
                        <a:rPr lang="en-US" sz="700">
                          <a:effectLst/>
                        </a:rPr>
                        <a:t>District</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 :</a:t>
                      </a:r>
                      <a:endParaRPr lang="en-ZA" sz="700">
                        <a:effectLst/>
                      </a:endParaRPr>
                    </a:p>
                    <a:p>
                      <a:pPr algn="just">
                        <a:lnSpc>
                          <a:spcPct val="150000"/>
                        </a:lnSpc>
                        <a:spcAft>
                          <a:spcPts val="0"/>
                        </a:spcAft>
                        <a:tabLst>
                          <a:tab pos="270510" algn="l"/>
                        </a:tabLst>
                      </a:pPr>
                      <a:r>
                        <a:rPr lang="en-US" sz="700">
                          <a:effectLst/>
                        </a:rPr>
                        <a:t>Vet Technologist Posts. </a:t>
                      </a:r>
                      <a:endParaRPr lang="en-ZA" sz="700">
                        <a:effectLst/>
                      </a:endParaRPr>
                    </a:p>
                    <a:p>
                      <a:pPr algn="just">
                        <a:lnSpc>
                          <a:spcPct val="150000"/>
                        </a:lnSpc>
                        <a:spcAft>
                          <a:spcPts val="0"/>
                        </a:spcAft>
                        <a:tabLst>
                          <a:tab pos="270510" algn="l"/>
                        </a:tabLst>
                      </a:pPr>
                      <a:r>
                        <a:rPr lang="en-US" sz="700">
                          <a:effectLst/>
                        </a:rPr>
                        <a:t> Level 08</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Current Filled Vet Technologist Posts</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 :Control Vet Technologist</a:t>
                      </a:r>
                      <a:endParaRPr lang="en-ZA" sz="700">
                        <a:effectLst/>
                      </a:endParaRPr>
                    </a:p>
                    <a:p>
                      <a:pPr algn="just">
                        <a:lnSpc>
                          <a:spcPct val="150000"/>
                        </a:lnSpc>
                        <a:spcAft>
                          <a:spcPts val="0"/>
                        </a:spcAft>
                        <a:tabLst>
                          <a:tab pos="270510" algn="l"/>
                        </a:tabLst>
                      </a:pPr>
                      <a:r>
                        <a:rPr lang="en-US" sz="700">
                          <a:effectLst/>
                        </a:rPr>
                        <a:t>Level 10</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 :</a:t>
                      </a:r>
                      <a:endParaRPr lang="en-ZA" sz="700">
                        <a:effectLst/>
                      </a:endParaRPr>
                    </a:p>
                    <a:p>
                      <a:pPr algn="just">
                        <a:lnSpc>
                          <a:spcPct val="150000"/>
                        </a:lnSpc>
                        <a:spcAft>
                          <a:spcPts val="0"/>
                        </a:spcAft>
                        <a:tabLst>
                          <a:tab pos="270510" algn="l"/>
                        </a:tabLst>
                      </a:pPr>
                      <a:r>
                        <a:rPr lang="en-US" sz="700">
                          <a:effectLst/>
                        </a:rPr>
                        <a:t>State Vet </a:t>
                      </a:r>
                      <a:endParaRPr lang="en-ZA" sz="700">
                        <a:effectLst/>
                      </a:endParaRPr>
                    </a:p>
                    <a:p>
                      <a:pPr algn="just">
                        <a:lnSpc>
                          <a:spcPct val="150000"/>
                        </a:lnSpc>
                        <a:spcAft>
                          <a:spcPts val="0"/>
                        </a:spcAft>
                        <a:tabLst>
                          <a:tab pos="270510" algn="l"/>
                        </a:tabLst>
                      </a:pPr>
                      <a:r>
                        <a:rPr lang="en-US" sz="700">
                          <a:effectLst/>
                        </a:rPr>
                        <a:t>Posts. </a:t>
                      </a:r>
                      <a:endParaRPr lang="en-ZA" sz="700">
                        <a:effectLst/>
                      </a:endParaRPr>
                    </a:p>
                    <a:p>
                      <a:pPr algn="just">
                        <a:lnSpc>
                          <a:spcPct val="150000"/>
                        </a:lnSpc>
                        <a:spcAft>
                          <a:spcPts val="0"/>
                        </a:spcAft>
                        <a:tabLst>
                          <a:tab pos="270510" algn="l"/>
                        </a:tabLst>
                      </a:pPr>
                      <a:r>
                        <a:rPr lang="en-US" sz="700">
                          <a:effectLst/>
                        </a:rPr>
                        <a:t>Level 11</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Current Filled State Vet Post. Level 11</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a:t>
                      </a:r>
                      <a:endParaRPr lang="en-ZA" sz="700">
                        <a:effectLst/>
                      </a:endParaRPr>
                    </a:p>
                    <a:p>
                      <a:pPr algn="just">
                        <a:lnSpc>
                          <a:spcPct val="150000"/>
                        </a:lnSpc>
                        <a:spcAft>
                          <a:spcPts val="0"/>
                        </a:spcAft>
                        <a:tabLst>
                          <a:tab pos="270510" algn="l"/>
                        </a:tabLst>
                      </a:pPr>
                      <a:r>
                        <a:rPr lang="en-US" sz="700">
                          <a:effectLst/>
                        </a:rPr>
                        <a:t>Lab Technical Assistant</a:t>
                      </a:r>
                      <a:endParaRPr lang="en-ZA" sz="700">
                        <a:effectLst/>
                      </a:endParaRPr>
                    </a:p>
                    <a:p>
                      <a:pPr algn="just">
                        <a:lnSpc>
                          <a:spcPct val="150000"/>
                        </a:lnSpc>
                        <a:spcAft>
                          <a:spcPts val="0"/>
                        </a:spcAft>
                        <a:tabLst>
                          <a:tab pos="270510" algn="l"/>
                        </a:tabLst>
                      </a:pPr>
                      <a:r>
                        <a:rPr lang="en-US" sz="700">
                          <a:effectLst/>
                        </a:rPr>
                        <a:t>Level 4</a:t>
                      </a:r>
                      <a:endParaRPr lang="en-ZA" sz="700">
                        <a:effectLst/>
                        <a:latin typeface="Calibri" panose="020F0502020204030204" pitchFamily="34" charset="0"/>
                      </a:endParaRPr>
                    </a:p>
                  </a:txBody>
                  <a:tcPr marL="46183" marR="46183" marT="0" marB="0"/>
                </a:tc>
                <a:extLst>
                  <a:ext uri="{0D108BD9-81ED-4DB2-BD59-A6C34878D82A}">
                    <a16:rowId xmlns:a16="http://schemas.microsoft.com/office/drawing/2014/main" val="3010834107"/>
                  </a:ext>
                </a:extLst>
              </a:tr>
              <a:tr h="307606">
                <a:tc>
                  <a:txBody>
                    <a:bodyPr/>
                    <a:lstStyle/>
                    <a:p>
                      <a:pPr algn="just">
                        <a:lnSpc>
                          <a:spcPct val="150000"/>
                        </a:lnSpc>
                        <a:spcAft>
                          <a:spcPts val="0"/>
                        </a:spcAft>
                        <a:tabLst>
                          <a:tab pos="270510" algn="l"/>
                        </a:tabLst>
                      </a:pPr>
                      <a:r>
                        <a:rPr lang="en-US" sz="700">
                          <a:effectLst/>
                        </a:rPr>
                        <a:t>Allerton Lab</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04</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16</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05</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01</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01</a:t>
                      </a:r>
                      <a:endParaRPr lang="en-ZA" sz="700">
                        <a:effectLst/>
                        <a:latin typeface="Calibri" panose="020F0502020204030204" pitchFamily="34" charset="0"/>
                      </a:endParaRPr>
                    </a:p>
                  </a:txBody>
                  <a:tcPr marL="46183" marR="46183" marT="0" marB="0"/>
                </a:tc>
                <a:extLst>
                  <a:ext uri="{0D108BD9-81ED-4DB2-BD59-A6C34878D82A}">
                    <a16:rowId xmlns:a16="http://schemas.microsoft.com/office/drawing/2014/main" val="3539062928"/>
                  </a:ext>
                </a:extLst>
              </a:tr>
              <a:tr h="307606">
                <a:tc>
                  <a:txBody>
                    <a:bodyPr/>
                    <a:lstStyle/>
                    <a:p>
                      <a:pPr algn="just">
                        <a:lnSpc>
                          <a:spcPct val="150000"/>
                        </a:lnSpc>
                        <a:spcAft>
                          <a:spcPts val="0"/>
                        </a:spcAft>
                        <a:tabLst>
                          <a:tab pos="270510" algn="l"/>
                        </a:tabLst>
                      </a:pPr>
                      <a:r>
                        <a:rPr lang="en-US" sz="700">
                          <a:effectLst/>
                        </a:rPr>
                        <a:t>Vryheid Lab</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03</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01</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01</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extLst>
                  <a:ext uri="{0D108BD9-81ED-4DB2-BD59-A6C34878D82A}">
                    <a16:rowId xmlns:a16="http://schemas.microsoft.com/office/drawing/2014/main" val="1425307062"/>
                  </a:ext>
                </a:extLst>
              </a:tr>
              <a:tr h="159873">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extLst>
                  <a:ext uri="{0D108BD9-81ED-4DB2-BD59-A6C34878D82A}">
                    <a16:rowId xmlns:a16="http://schemas.microsoft.com/office/drawing/2014/main" val="975933072"/>
                  </a:ext>
                </a:extLst>
              </a:tr>
              <a:tr h="337153">
                <a:tc>
                  <a:txBody>
                    <a:bodyPr/>
                    <a:lstStyle/>
                    <a:p>
                      <a:pPr algn="just">
                        <a:lnSpc>
                          <a:spcPct val="150000"/>
                        </a:lnSpc>
                        <a:spcAft>
                          <a:spcPts val="0"/>
                        </a:spcAft>
                        <a:tabLst>
                          <a:tab pos="270510" algn="l"/>
                        </a:tabLst>
                      </a:pPr>
                      <a:r>
                        <a:rPr lang="en-US" sz="700">
                          <a:effectLst/>
                        </a:rPr>
                        <a:t> </a:t>
                      </a:r>
                      <a:endParaRPr lang="en-ZA" sz="700">
                        <a:effectLst/>
                      </a:endParaRPr>
                    </a:p>
                    <a:p>
                      <a:pPr algn="just">
                        <a:lnSpc>
                          <a:spcPct val="150000"/>
                        </a:lnSpc>
                        <a:spcAft>
                          <a:spcPts val="0"/>
                        </a:spcAft>
                        <a:tabLst>
                          <a:tab pos="270510" algn="l"/>
                        </a:tabLst>
                      </a:pPr>
                      <a:r>
                        <a:rPr lang="en-US" sz="700">
                          <a:effectLst/>
                        </a:rPr>
                        <a:t>Total</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dirty="0" smtClean="0">
                          <a:effectLst/>
                        </a:rPr>
                        <a:t>07</a:t>
                      </a:r>
                    </a:p>
                    <a:p>
                      <a:pPr algn="just">
                        <a:lnSpc>
                          <a:spcPct val="150000"/>
                        </a:lnSpc>
                        <a:spcAft>
                          <a:spcPts val="0"/>
                        </a:spcAft>
                        <a:tabLst>
                          <a:tab pos="270510" algn="l"/>
                        </a:tabLst>
                      </a:pPr>
                      <a:r>
                        <a:rPr lang="en-US" sz="700" dirty="0" smtClean="0">
                          <a:effectLst/>
                          <a:latin typeface="Calibri" panose="020F0502020204030204" pitchFamily="34" charset="0"/>
                        </a:rPr>
                        <a:t>vacant</a:t>
                      </a:r>
                      <a:endParaRPr lang="en-ZA" sz="700" dirty="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dirty="0" smtClean="0">
                          <a:effectLst/>
                        </a:rPr>
                        <a:t>16</a:t>
                      </a:r>
                    </a:p>
                    <a:p>
                      <a:pPr algn="just">
                        <a:lnSpc>
                          <a:spcPct val="150000"/>
                        </a:lnSpc>
                        <a:spcAft>
                          <a:spcPts val="0"/>
                        </a:spcAft>
                        <a:tabLst>
                          <a:tab pos="270510" algn="l"/>
                        </a:tabLst>
                      </a:pPr>
                      <a:endParaRPr lang="en-ZA" sz="700" dirty="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dirty="0" smtClean="0">
                          <a:effectLst/>
                        </a:rPr>
                        <a:t>01</a:t>
                      </a:r>
                    </a:p>
                    <a:p>
                      <a:pPr algn="just">
                        <a:lnSpc>
                          <a:spcPct val="150000"/>
                        </a:lnSpc>
                        <a:spcAft>
                          <a:spcPts val="0"/>
                        </a:spcAft>
                        <a:tabLst>
                          <a:tab pos="270510" algn="l"/>
                        </a:tabLst>
                      </a:pPr>
                      <a:r>
                        <a:rPr lang="en-US" sz="700" dirty="0" smtClean="0">
                          <a:effectLst/>
                          <a:latin typeface="Calibri" panose="020F0502020204030204" pitchFamily="34" charset="0"/>
                        </a:rPr>
                        <a:t>vacant</a:t>
                      </a:r>
                      <a:endParaRPr lang="en-ZA" sz="700" dirty="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dirty="0" smtClean="0">
                          <a:effectLst/>
                        </a:rPr>
                        <a:t>06</a:t>
                      </a:r>
                    </a:p>
                    <a:p>
                      <a:pPr algn="just">
                        <a:lnSpc>
                          <a:spcPct val="150000"/>
                        </a:lnSpc>
                        <a:spcAft>
                          <a:spcPts val="0"/>
                        </a:spcAft>
                        <a:tabLst>
                          <a:tab pos="270510" algn="l"/>
                        </a:tabLst>
                      </a:pPr>
                      <a:r>
                        <a:rPr lang="en-US" sz="700" dirty="0" smtClean="0">
                          <a:effectLst/>
                          <a:latin typeface="Calibri" panose="020F0502020204030204" pitchFamily="34" charset="0"/>
                        </a:rPr>
                        <a:t>vacant</a:t>
                      </a:r>
                      <a:endParaRPr lang="en-ZA" sz="700" dirty="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01</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dirty="0">
                          <a:effectLst/>
                        </a:rPr>
                        <a:t> </a:t>
                      </a:r>
                      <a:r>
                        <a:rPr lang="en-US" sz="700" dirty="0" smtClean="0">
                          <a:effectLst/>
                        </a:rPr>
                        <a:t>01</a:t>
                      </a:r>
                    </a:p>
                    <a:p>
                      <a:pPr algn="just">
                        <a:lnSpc>
                          <a:spcPct val="150000"/>
                        </a:lnSpc>
                        <a:spcAft>
                          <a:spcPts val="0"/>
                        </a:spcAft>
                        <a:tabLst>
                          <a:tab pos="270510" algn="l"/>
                        </a:tabLst>
                      </a:pPr>
                      <a:r>
                        <a:rPr lang="en-US" sz="700" dirty="0" smtClean="0">
                          <a:effectLst/>
                          <a:latin typeface="Calibri" panose="020F0502020204030204" pitchFamily="34" charset="0"/>
                        </a:rPr>
                        <a:t>vacant</a:t>
                      </a:r>
                      <a:endParaRPr lang="en-ZA" sz="700" dirty="0">
                        <a:effectLst/>
                        <a:latin typeface="Calibri" panose="020F0502020204030204" pitchFamily="34" charset="0"/>
                      </a:endParaRPr>
                    </a:p>
                  </a:txBody>
                  <a:tcPr marL="46183" marR="46183" marT="0" marB="0"/>
                </a:tc>
                <a:extLst>
                  <a:ext uri="{0D108BD9-81ED-4DB2-BD59-A6C34878D82A}">
                    <a16:rowId xmlns:a16="http://schemas.microsoft.com/office/drawing/2014/main" val="3782294761"/>
                  </a:ext>
                </a:extLst>
              </a:tr>
              <a:tr h="359936">
                <a:tc gridSpan="6">
                  <a:txBody>
                    <a:bodyPr/>
                    <a:lstStyle/>
                    <a:p>
                      <a:pPr algn="just">
                        <a:lnSpc>
                          <a:spcPct val="150000"/>
                        </a:lnSpc>
                        <a:spcAft>
                          <a:spcPts val="0"/>
                        </a:spcAft>
                        <a:tabLst>
                          <a:tab pos="270510" algn="l"/>
                        </a:tabLst>
                      </a:pPr>
                      <a:r>
                        <a:rPr lang="en-US" sz="700" dirty="0">
                          <a:effectLst/>
                        </a:rPr>
                        <a:t> </a:t>
                      </a:r>
                      <a:endParaRPr lang="en-ZA" sz="700" dirty="0">
                        <a:effectLst/>
                      </a:endParaRPr>
                    </a:p>
                    <a:p>
                      <a:pPr algn="just">
                        <a:lnSpc>
                          <a:spcPct val="150000"/>
                        </a:lnSpc>
                        <a:spcAft>
                          <a:spcPts val="0"/>
                        </a:spcAft>
                        <a:tabLst>
                          <a:tab pos="270510" algn="l"/>
                        </a:tabLst>
                      </a:pPr>
                      <a:r>
                        <a:rPr lang="en-US" sz="800" dirty="0">
                          <a:effectLst/>
                        </a:rPr>
                        <a:t>                         </a:t>
                      </a:r>
                      <a:r>
                        <a:rPr lang="en-US" sz="800" dirty="0" smtClean="0">
                          <a:effectLst/>
                        </a:rPr>
                        <a:t>                                                             Veterinary </a:t>
                      </a:r>
                      <a:r>
                        <a:rPr lang="en-US" sz="800" dirty="0">
                          <a:effectLst/>
                        </a:rPr>
                        <a:t>Support Services-Veterinary Public Health</a:t>
                      </a:r>
                      <a:endParaRPr lang="en-ZA" sz="700" dirty="0">
                        <a:effectLst/>
                        <a:latin typeface="Calibri" panose="020F0502020204030204" pitchFamily="34" charset="0"/>
                      </a:endParaRPr>
                    </a:p>
                  </a:txBody>
                  <a:tcPr marL="46183" marR="46183" marT="0" marB="0"/>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extLst>
                  <a:ext uri="{0D108BD9-81ED-4DB2-BD59-A6C34878D82A}">
                    <a16:rowId xmlns:a16="http://schemas.microsoft.com/office/drawing/2014/main" val="3212281595"/>
                  </a:ext>
                </a:extLst>
              </a:tr>
              <a:tr h="1076620">
                <a:tc>
                  <a:txBody>
                    <a:bodyPr/>
                    <a:lstStyle/>
                    <a:p>
                      <a:pPr algn="just">
                        <a:lnSpc>
                          <a:spcPct val="150000"/>
                        </a:lnSpc>
                        <a:spcAft>
                          <a:spcPts val="0"/>
                        </a:spcAft>
                        <a:tabLst>
                          <a:tab pos="270510" algn="l"/>
                        </a:tabLst>
                      </a:pPr>
                      <a:r>
                        <a:rPr lang="en-US" sz="700">
                          <a:effectLst/>
                        </a:rPr>
                        <a:t>South Region</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 Veterinary Public Health Practitioner Posts</a:t>
                      </a:r>
                      <a:endParaRPr lang="en-ZA" sz="700">
                        <a:effectLst/>
                      </a:endParaRPr>
                    </a:p>
                    <a:p>
                      <a:pPr algn="just">
                        <a:lnSpc>
                          <a:spcPct val="150000"/>
                        </a:lnSpc>
                        <a:spcAft>
                          <a:spcPts val="0"/>
                        </a:spcAft>
                        <a:tabLst>
                          <a:tab pos="270510" algn="l"/>
                        </a:tabLst>
                      </a:pPr>
                      <a:r>
                        <a:rPr lang="en-US" sz="700">
                          <a:effectLst/>
                        </a:rPr>
                        <a:t>Level 08</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 Veterinary Public Health Practitioner Posts</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 </a:t>
                      </a:r>
                      <a:endParaRPr lang="en-ZA" sz="700">
                        <a:effectLst/>
                      </a:endParaRPr>
                    </a:p>
                    <a:p>
                      <a:pPr algn="just">
                        <a:lnSpc>
                          <a:spcPct val="150000"/>
                        </a:lnSpc>
                        <a:spcAft>
                          <a:spcPts val="0"/>
                        </a:spcAft>
                        <a:tabLst>
                          <a:tab pos="270510" algn="l"/>
                        </a:tabLst>
                      </a:pPr>
                      <a:r>
                        <a:rPr lang="en-US" sz="700">
                          <a:effectLst/>
                        </a:rPr>
                        <a:t>Control Veterinary Public Health Practitioner Posts</a:t>
                      </a:r>
                      <a:endParaRPr lang="en-ZA" sz="700">
                        <a:effectLst/>
                      </a:endParaRPr>
                    </a:p>
                    <a:p>
                      <a:pPr algn="just">
                        <a:lnSpc>
                          <a:spcPct val="150000"/>
                        </a:lnSpc>
                        <a:spcAft>
                          <a:spcPts val="0"/>
                        </a:spcAft>
                        <a:tabLst>
                          <a:tab pos="270510" algn="l"/>
                        </a:tabLst>
                      </a:pPr>
                      <a:r>
                        <a:rPr lang="en-US" sz="700">
                          <a:effectLst/>
                        </a:rPr>
                        <a:t>Level 10</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 State Vet-Veterinary Public Health. Level 11</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extLst>
                  <a:ext uri="{0D108BD9-81ED-4DB2-BD59-A6C34878D82A}">
                    <a16:rowId xmlns:a16="http://schemas.microsoft.com/office/drawing/2014/main" val="542633937"/>
                  </a:ext>
                </a:extLst>
              </a:tr>
              <a:tr h="159873">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03</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01</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02</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extLst>
                  <a:ext uri="{0D108BD9-81ED-4DB2-BD59-A6C34878D82A}">
                    <a16:rowId xmlns:a16="http://schemas.microsoft.com/office/drawing/2014/main" val="3021437551"/>
                  </a:ext>
                </a:extLst>
              </a:tr>
              <a:tr h="922818">
                <a:tc>
                  <a:txBody>
                    <a:bodyPr/>
                    <a:lstStyle/>
                    <a:p>
                      <a:pPr algn="just">
                        <a:lnSpc>
                          <a:spcPct val="150000"/>
                        </a:lnSpc>
                        <a:spcAft>
                          <a:spcPts val="0"/>
                        </a:spcAft>
                        <a:tabLst>
                          <a:tab pos="270510" algn="l"/>
                        </a:tabLst>
                      </a:pPr>
                      <a:r>
                        <a:rPr lang="en-US" sz="700">
                          <a:effectLst/>
                        </a:rPr>
                        <a:t>North Region</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 Veterinary Public Health Practitioner Posts      Level 08</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 Veterinary Public Health Practitioner Posts</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 Control  Veterinary Public Health Practitioner Posts</a:t>
                      </a:r>
                      <a:endParaRPr lang="en-ZA" sz="700">
                        <a:effectLst/>
                      </a:endParaRPr>
                    </a:p>
                    <a:p>
                      <a:pPr algn="just">
                        <a:lnSpc>
                          <a:spcPct val="150000"/>
                        </a:lnSpc>
                        <a:spcAft>
                          <a:spcPts val="0"/>
                        </a:spcAft>
                        <a:tabLst>
                          <a:tab pos="270510" algn="l"/>
                        </a:tabLst>
                      </a:pPr>
                      <a:r>
                        <a:rPr lang="en-US" sz="700">
                          <a:effectLst/>
                        </a:rPr>
                        <a:t>Level 10</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Vacant State Vet-Veterinary Public Health. Level 11</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extLst>
                  <a:ext uri="{0D108BD9-81ED-4DB2-BD59-A6C34878D82A}">
                    <a16:rowId xmlns:a16="http://schemas.microsoft.com/office/drawing/2014/main" val="1603823106"/>
                  </a:ext>
                </a:extLst>
              </a:tr>
              <a:tr h="184564">
                <a:tc>
                  <a:txBody>
                    <a:bodyPr/>
                    <a:lstStyle/>
                    <a:p>
                      <a:pPr algn="just">
                        <a:lnSpc>
                          <a:spcPct val="150000"/>
                        </a:lnSpc>
                        <a:spcAft>
                          <a:spcPts val="0"/>
                        </a:spcAft>
                        <a:tabLst>
                          <a:tab pos="270510" algn="l"/>
                        </a:tabLst>
                      </a:pPr>
                      <a:r>
                        <a:rPr lang="en-US" sz="800">
                          <a:effectLst/>
                        </a:rPr>
                        <a:t>Total</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dirty="0" smtClean="0">
                          <a:effectLst/>
                        </a:rPr>
                        <a:t>03 vacant</a:t>
                      </a:r>
                      <a:endParaRPr lang="en-ZA" sz="700" dirty="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dirty="0">
                          <a:effectLst/>
                        </a:rPr>
                        <a:t> </a:t>
                      </a:r>
                      <a:r>
                        <a:rPr lang="en-US" sz="700" dirty="0" smtClean="0">
                          <a:effectLst/>
                        </a:rPr>
                        <a:t>04 vacant</a:t>
                      </a:r>
                      <a:endParaRPr lang="en-ZA" sz="700" dirty="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a:effectLst/>
                        </a:rPr>
                        <a:t> </a:t>
                      </a:r>
                      <a:endParaRPr lang="en-ZA" sz="70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dirty="0" smtClean="0">
                          <a:effectLst/>
                        </a:rPr>
                        <a:t>02</a:t>
                      </a:r>
                      <a:r>
                        <a:rPr lang="en-US" sz="700" baseline="0" dirty="0" smtClean="0">
                          <a:effectLst/>
                        </a:rPr>
                        <a:t> vacant</a:t>
                      </a:r>
                      <a:endParaRPr lang="en-ZA" sz="700" dirty="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dirty="0" smtClean="0">
                          <a:effectLst/>
                        </a:rPr>
                        <a:t>04</a:t>
                      </a:r>
                      <a:r>
                        <a:rPr lang="en-US" sz="700" baseline="0" dirty="0" smtClean="0">
                          <a:effectLst/>
                        </a:rPr>
                        <a:t> vacant</a:t>
                      </a:r>
                      <a:endParaRPr lang="en-ZA" sz="700" dirty="0">
                        <a:effectLst/>
                        <a:latin typeface="Calibri" panose="020F0502020204030204" pitchFamily="34" charset="0"/>
                      </a:endParaRPr>
                    </a:p>
                  </a:txBody>
                  <a:tcPr marL="46183" marR="46183" marT="0" marB="0"/>
                </a:tc>
                <a:tc>
                  <a:txBody>
                    <a:bodyPr/>
                    <a:lstStyle/>
                    <a:p>
                      <a:pPr algn="just">
                        <a:lnSpc>
                          <a:spcPct val="150000"/>
                        </a:lnSpc>
                        <a:spcAft>
                          <a:spcPts val="0"/>
                        </a:spcAft>
                        <a:tabLst>
                          <a:tab pos="270510" algn="l"/>
                        </a:tabLst>
                      </a:pPr>
                      <a:r>
                        <a:rPr lang="en-US" sz="700" dirty="0">
                          <a:effectLst/>
                        </a:rPr>
                        <a:t> </a:t>
                      </a:r>
                      <a:endParaRPr lang="en-ZA" sz="700" dirty="0">
                        <a:effectLst/>
                        <a:latin typeface="Calibri" panose="020F0502020204030204" pitchFamily="34" charset="0"/>
                      </a:endParaRPr>
                    </a:p>
                  </a:txBody>
                  <a:tcPr marL="46183" marR="46183" marT="0" marB="0"/>
                </a:tc>
                <a:extLst>
                  <a:ext uri="{0D108BD9-81ED-4DB2-BD59-A6C34878D82A}">
                    <a16:rowId xmlns:a16="http://schemas.microsoft.com/office/drawing/2014/main" val="1254727210"/>
                  </a:ext>
                </a:extLst>
              </a:tr>
            </a:tbl>
          </a:graphicData>
        </a:graphic>
      </p:graphicFrame>
      <p:sp>
        <p:nvSpPr>
          <p:cNvPr id="7" name="Rectangle 1"/>
          <p:cNvSpPr>
            <a:spLocks noChangeArrowheads="1"/>
          </p:cNvSpPr>
          <p:nvPr/>
        </p:nvSpPr>
        <p:spPr bwMode="auto">
          <a:xfrm>
            <a:off x="2541588" y="14398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7200" eaLnBrk="0" fontAlgn="base" hangingPunct="0">
              <a:spcBef>
                <a:spcPct val="0"/>
              </a:spcBef>
              <a:spcAft>
                <a:spcPct val="0"/>
              </a:spcAft>
              <a:tabLst>
                <a:tab pos="269875" algn="l"/>
              </a:tabLst>
              <a:defRPr>
                <a:solidFill>
                  <a:schemeClr val="tx1"/>
                </a:solidFill>
                <a:latin typeface="Arial" panose="020B0604020202020204" pitchFamily="34" charset="0"/>
              </a:defRPr>
            </a:lvl1pPr>
            <a:lvl2pPr eaLnBrk="0" fontAlgn="base" hangingPunct="0">
              <a:spcBef>
                <a:spcPct val="0"/>
              </a:spcBef>
              <a:spcAft>
                <a:spcPct val="0"/>
              </a:spcAft>
              <a:tabLst>
                <a:tab pos="269875" algn="l"/>
              </a:tabLst>
              <a:defRPr>
                <a:solidFill>
                  <a:schemeClr val="tx1"/>
                </a:solidFill>
                <a:latin typeface="Arial" panose="020B0604020202020204" pitchFamily="34" charset="0"/>
              </a:defRPr>
            </a:lvl2pPr>
            <a:lvl3pPr eaLnBrk="0" fontAlgn="base" hangingPunct="0">
              <a:spcBef>
                <a:spcPct val="0"/>
              </a:spcBef>
              <a:spcAft>
                <a:spcPct val="0"/>
              </a:spcAft>
              <a:tabLst>
                <a:tab pos="269875" algn="l"/>
              </a:tabLst>
              <a:defRPr>
                <a:solidFill>
                  <a:schemeClr val="tx1"/>
                </a:solidFill>
                <a:latin typeface="Arial" panose="020B0604020202020204" pitchFamily="34" charset="0"/>
              </a:defRPr>
            </a:lvl3pPr>
            <a:lvl4pPr eaLnBrk="0" fontAlgn="base" hangingPunct="0">
              <a:spcBef>
                <a:spcPct val="0"/>
              </a:spcBef>
              <a:spcAft>
                <a:spcPct val="0"/>
              </a:spcAft>
              <a:tabLst>
                <a:tab pos="269875" algn="l"/>
              </a:tabLst>
              <a:defRPr>
                <a:solidFill>
                  <a:schemeClr val="tx1"/>
                </a:solidFill>
                <a:latin typeface="Arial" panose="020B0604020202020204" pitchFamily="34" charset="0"/>
              </a:defRPr>
            </a:lvl4pPr>
            <a:lvl5pPr eaLnBrk="0" fontAlgn="base" hangingPunct="0">
              <a:spcBef>
                <a:spcPct val="0"/>
              </a:spcBef>
              <a:spcAft>
                <a:spcPct val="0"/>
              </a:spcAft>
              <a:tabLst>
                <a:tab pos="269875" algn="l"/>
              </a:tabLst>
              <a:defRPr>
                <a:solidFill>
                  <a:schemeClr val="tx1"/>
                </a:solidFill>
                <a:latin typeface="Arial" panose="020B0604020202020204" pitchFamily="34" charset="0"/>
              </a:defRPr>
            </a:lvl5pPr>
            <a:lvl6pPr eaLnBrk="0" fontAlgn="base" hangingPunct="0">
              <a:spcBef>
                <a:spcPct val="0"/>
              </a:spcBef>
              <a:spcAft>
                <a:spcPct val="0"/>
              </a:spcAft>
              <a:tabLst>
                <a:tab pos="269875" algn="l"/>
              </a:tabLst>
              <a:defRPr>
                <a:solidFill>
                  <a:schemeClr val="tx1"/>
                </a:solidFill>
                <a:latin typeface="Arial" panose="020B0604020202020204" pitchFamily="34" charset="0"/>
              </a:defRPr>
            </a:lvl6pPr>
            <a:lvl7pPr eaLnBrk="0" fontAlgn="base" hangingPunct="0">
              <a:spcBef>
                <a:spcPct val="0"/>
              </a:spcBef>
              <a:spcAft>
                <a:spcPct val="0"/>
              </a:spcAft>
              <a:tabLst>
                <a:tab pos="269875" algn="l"/>
              </a:tabLst>
              <a:defRPr>
                <a:solidFill>
                  <a:schemeClr val="tx1"/>
                </a:solidFill>
                <a:latin typeface="Arial" panose="020B0604020202020204" pitchFamily="34" charset="0"/>
              </a:defRPr>
            </a:lvl7pPr>
            <a:lvl8pPr eaLnBrk="0" fontAlgn="base" hangingPunct="0">
              <a:spcBef>
                <a:spcPct val="0"/>
              </a:spcBef>
              <a:spcAft>
                <a:spcPct val="0"/>
              </a:spcAft>
              <a:tabLst>
                <a:tab pos="269875" algn="l"/>
              </a:tabLst>
              <a:defRPr>
                <a:solidFill>
                  <a:schemeClr val="tx1"/>
                </a:solidFill>
                <a:latin typeface="Arial" panose="020B0604020202020204" pitchFamily="34" charset="0"/>
              </a:defRPr>
            </a:lvl8pPr>
            <a:lvl9pPr eaLnBrk="0" fontAlgn="base" hangingPunct="0">
              <a:spcBef>
                <a:spcPct val="0"/>
              </a:spcBef>
              <a:spcAft>
                <a:spcPct val="0"/>
              </a:spcAft>
              <a:tabLst>
                <a:tab pos="269875" algn="l"/>
              </a:tabLst>
              <a:defRPr>
                <a:solidFill>
                  <a:schemeClr val="tx1"/>
                </a:solidFill>
                <a:latin typeface="Arial" panose="020B0604020202020204" pitchFamily="34" charset="0"/>
              </a:defRPr>
            </a:lvl9pPr>
          </a:lstStyle>
          <a:p>
            <a:pPr marL="0" marR="0" lvl="0" indent="457200" algn="l" defTabSz="914400" rtl="0" eaLnBrk="0" fontAlgn="base" latinLnBrk="0" hangingPunct="0">
              <a:lnSpc>
                <a:spcPct val="100000"/>
              </a:lnSpc>
              <a:spcBef>
                <a:spcPct val="0"/>
              </a:spcBef>
              <a:spcAft>
                <a:spcPct val="0"/>
              </a:spcAft>
              <a:buClrTx/>
              <a:buSzTx/>
              <a:buFontTx/>
              <a:buNone/>
              <a:tabLst>
                <a:tab pos="269875" algn="l"/>
              </a:tabLst>
            </a:pPr>
            <a:r>
              <a:rPr kumimoji="0" lang="en-US" altLang="en-US" sz="12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Please see table below for Veterinary Support Services-Laboratory</a:t>
            </a:r>
            <a:endParaRPr kumimoji="0" lang="en-ZA" altLang="en-US" sz="600" b="0" i="0" u="none" strike="noStrike" cap="none" normalizeH="0" baseline="0" smtClean="0">
              <a:ln>
                <a:noFill/>
              </a:ln>
              <a:solidFill>
                <a:schemeClr val="tx1"/>
              </a:solidFill>
              <a:effectLst/>
            </a:endParaRPr>
          </a:p>
          <a:p>
            <a:pPr marL="0" marR="0" lvl="0" indent="457200" algn="l" defTabSz="914400" rtl="0" eaLnBrk="0" fontAlgn="base" latinLnBrk="0" hangingPunct="0">
              <a:lnSpc>
                <a:spcPct val="100000"/>
              </a:lnSpc>
              <a:spcBef>
                <a:spcPct val="0"/>
              </a:spcBef>
              <a:spcAft>
                <a:spcPct val="0"/>
              </a:spcAft>
              <a:buClrTx/>
              <a:buSzTx/>
              <a:buFontTx/>
              <a:buNone/>
              <a:tabLst>
                <a:tab pos="269875" algn="l"/>
              </a:tabLst>
            </a:pPr>
            <a:endParaRPr kumimoji="0" lang="en-ZA"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152683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76223" y="1402557"/>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a:t>
            </a:r>
            <a:r>
              <a:rPr lang="en-US" sz="2800" b="1" dirty="0" smtClean="0"/>
              <a:t>Challenges &amp; Recommendations</a:t>
            </a:r>
            <a:endParaRPr lang="en-ZA" sz="2800" b="1" dirty="0"/>
          </a:p>
        </p:txBody>
      </p:sp>
      <p:sp>
        <p:nvSpPr>
          <p:cNvPr id="4" name="Content Placeholder 3"/>
          <p:cNvSpPr>
            <a:spLocks noGrp="1"/>
          </p:cNvSpPr>
          <p:nvPr>
            <p:ph idx="1"/>
          </p:nvPr>
        </p:nvSpPr>
        <p:spPr>
          <a:xfrm>
            <a:off x="457200" y="1296990"/>
            <a:ext cx="8229600" cy="4829174"/>
          </a:xfrm>
        </p:spPr>
        <p:txBody>
          <a:bodyPr>
            <a:normAutofit lnSpcReduction="10000"/>
          </a:bodyPr>
          <a:lstStyle/>
          <a:p>
            <a:pPr marL="0" indent="0">
              <a:buNone/>
            </a:pPr>
            <a:r>
              <a:rPr lang="en-US" sz="2800" b="1" u="sng" dirty="0">
                <a:solidFill>
                  <a:prstClr val="black"/>
                </a:solidFill>
                <a:ea typeface="+mj-ea"/>
                <a:cs typeface="+mj-cs"/>
              </a:rPr>
              <a:t>Challenges</a:t>
            </a:r>
            <a:endParaRPr lang="en-US" altLang="en-US" u="sng" dirty="0"/>
          </a:p>
          <a:p>
            <a:r>
              <a:rPr lang="en-US" altLang="en-US" sz="2800" dirty="0" smtClean="0"/>
              <a:t>Hijacking of vehicles-especially during rabies campaigns</a:t>
            </a:r>
          </a:p>
          <a:p>
            <a:r>
              <a:rPr lang="en-US" altLang="en-US" sz="2800" dirty="0" smtClean="0"/>
              <a:t>Shortage of veterinary personnel</a:t>
            </a:r>
          </a:p>
          <a:p>
            <a:r>
              <a:rPr lang="en-US" altLang="en-US" sz="2800" dirty="0" smtClean="0"/>
              <a:t>Insufficient Budget Allocation</a:t>
            </a:r>
          </a:p>
          <a:p>
            <a:pPr marL="0" indent="0">
              <a:buNone/>
            </a:pPr>
            <a:r>
              <a:rPr lang="en-US" sz="2800" b="1" u="sng" dirty="0" smtClean="0"/>
              <a:t>Recommendations</a:t>
            </a:r>
          </a:p>
          <a:p>
            <a:r>
              <a:rPr lang="en-US" altLang="en-US" sz="2800" dirty="0" smtClean="0"/>
              <a:t>Consideration and prioritization of filling veterinary technical posts to enable an efficient and effective service delivery</a:t>
            </a:r>
          </a:p>
          <a:p>
            <a:r>
              <a:rPr lang="en-US" altLang="en-US" sz="2800" dirty="0" smtClean="0"/>
              <a:t>Sufficient allocation of budget</a:t>
            </a:r>
          </a:p>
          <a:p>
            <a:endParaRPr lang="en-US" altLang="en-US" sz="2800"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32358624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1066800" y="4572000"/>
            <a:ext cx="7010400" cy="12001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outerShdw blurRad="38100" dist="38100" dir="2700000" algn="tl">
                    <a:srgbClr val="000000"/>
                  </a:outerShdw>
                </a:effectLst>
                <a:uLnTx/>
                <a:uFillTx/>
                <a:latin typeface="Calibri" panose="020F0502020204030204"/>
                <a:ea typeface="+mn-ea"/>
                <a:cs typeface="+mn-cs"/>
              </a:rPr>
              <a:t>Thank you</a:t>
            </a:r>
          </a:p>
        </p:txBody>
      </p:sp>
      <p:sp>
        <p:nvSpPr>
          <p:cNvPr id="624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4327475-69B0-4C30-85FD-6BCDF3704FD6}"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27</a:t>
            </a:fld>
            <a:endPar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0997763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a:extLst>
              <a:ext uri="{FF2B5EF4-FFF2-40B4-BE49-F238E27FC236}">
                <a16:creationId xmlns:a16="http://schemas.microsoft.com/office/drawing/2014/main" id="{6811DB37-13D4-4E91-8FFC-93FB8AB9DE0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75"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CF394576-2B86-48B2-9308-83A228F52EDB}"/>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A" b="1" dirty="0">
                <a:solidFill>
                  <a:prstClr val="white"/>
                </a:solidFill>
              </a:rPr>
              <a:t>LETS MAKE AGRICULTURE OUR CULTURE</a:t>
            </a:r>
          </a:p>
        </p:txBody>
      </p:sp>
      <p:sp>
        <p:nvSpPr>
          <p:cNvPr id="5123" name="Content Placeholder 2">
            <a:extLst>
              <a:ext uri="{FF2B5EF4-FFF2-40B4-BE49-F238E27FC236}">
                <a16:creationId xmlns:a16="http://schemas.microsoft.com/office/drawing/2014/main" id="{90336102-1160-4C4A-B3F5-50E7F784807D}"/>
              </a:ext>
            </a:extLst>
          </p:cNvPr>
          <p:cNvSpPr txBox="1">
            <a:spLocks/>
          </p:cNvSpPr>
          <p:nvPr/>
        </p:nvSpPr>
        <p:spPr bwMode="auto">
          <a:xfrm>
            <a:off x="228600" y="1347216"/>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457200" indent="-457200" algn="just" eaLnBrk="1" hangingPunct="1">
              <a:lnSpc>
                <a:spcPct val="120000"/>
              </a:lnSpc>
              <a:spcBef>
                <a:spcPct val="20000"/>
              </a:spcBef>
              <a:spcAft>
                <a:spcPts val="600"/>
              </a:spcAft>
              <a:buFont typeface="+mj-lt"/>
              <a:buAutoNum type="arabicPeriod"/>
              <a:defRPr sz="2400">
                <a:latin typeface="+mn-lt"/>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marL="0" indent="0">
              <a:lnSpc>
                <a:spcPct val="100000"/>
              </a:lnSpc>
              <a:spcAft>
                <a:spcPts val="0"/>
              </a:spcAft>
              <a:buNone/>
            </a:pPr>
            <a:endParaRPr lang="en-US" altLang="en-US" sz="1800" dirty="0" smtClean="0"/>
          </a:p>
          <a:p>
            <a:pPr marL="285750" indent="-285750">
              <a:buFont typeface="Arial" panose="020B0604020202020204" pitchFamily="34" charset="0"/>
              <a:buChar char="•"/>
            </a:pPr>
            <a:r>
              <a:rPr lang="en-US" sz="2800" dirty="0"/>
              <a:t>The directorate of veterinary service is comprised of Animal Health, Veterinary Public Health, Laboratory Diagnostic services, Export, and Import. </a:t>
            </a:r>
            <a:endParaRPr lang="en-US" sz="2800" dirty="0" smtClean="0"/>
          </a:p>
          <a:p>
            <a:pPr marL="285750" indent="-285750">
              <a:buFont typeface="Arial" panose="020B0604020202020204" pitchFamily="34" charset="0"/>
              <a:buChar char="•"/>
            </a:pPr>
            <a:r>
              <a:rPr lang="en-US" sz="2800" dirty="0"/>
              <a:t>The veterinary technical team entails the following </a:t>
            </a:r>
          </a:p>
          <a:p>
            <a:pPr lvl="1">
              <a:buFont typeface="Arial" panose="020B0604020202020204" pitchFamily="34" charset="0"/>
              <a:buChar char="•"/>
            </a:pPr>
            <a:r>
              <a:rPr lang="en-US" dirty="0"/>
              <a:t> </a:t>
            </a:r>
            <a:r>
              <a:rPr lang="en-US" dirty="0" smtClean="0"/>
              <a:t>State Veterinarians</a:t>
            </a:r>
            <a:endParaRPr lang="en-US" dirty="0"/>
          </a:p>
          <a:p>
            <a:pPr lvl="1">
              <a:buFont typeface="Arial" panose="020B0604020202020204" pitchFamily="34" charset="0"/>
              <a:buChar char="•"/>
            </a:pPr>
            <a:r>
              <a:rPr lang="en-US" dirty="0" smtClean="0"/>
              <a:t>Animal </a:t>
            </a:r>
            <a:r>
              <a:rPr lang="en-US" dirty="0"/>
              <a:t>H</a:t>
            </a:r>
            <a:r>
              <a:rPr lang="en-US" dirty="0" smtClean="0"/>
              <a:t>ealth Technicians</a:t>
            </a:r>
            <a:endParaRPr lang="en-US" dirty="0"/>
          </a:p>
          <a:p>
            <a:pPr lvl="1">
              <a:buFont typeface="Arial" panose="020B0604020202020204" pitchFamily="34" charset="0"/>
              <a:buChar char="•"/>
            </a:pPr>
            <a:r>
              <a:rPr lang="en-US" dirty="0" smtClean="0"/>
              <a:t>Veterinary Technologist</a:t>
            </a:r>
            <a:endParaRPr lang="en-US" dirty="0"/>
          </a:p>
          <a:p>
            <a:pPr lvl="1">
              <a:buFont typeface="Arial" panose="020B0604020202020204" pitchFamily="34" charset="0"/>
              <a:buChar char="•"/>
            </a:pPr>
            <a:r>
              <a:rPr lang="en-US" dirty="0" smtClean="0"/>
              <a:t>Veterinary Public Health Practitioners</a:t>
            </a:r>
            <a:r>
              <a:rPr lang="en-US" dirty="0"/>
              <a:t>.</a:t>
            </a:r>
          </a:p>
          <a:p>
            <a:pPr marL="285750" indent="-285750">
              <a:buFont typeface="Arial" panose="020B0604020202020204" pitchFamily="34" charset="0"/>
              <a:buChar char="•"/>
            </a:pPr>
            <a:endParaRPr lang="en-US" sz="3200" dirty="0"/>
          </a:p>
          <a:p>
            <a:endParaRPr lang="en-US" sz="3200" dirty="0"/>
          </a:p>
          <a:p>
            <a:pPr marL="342900" lvl="0" indent="-342900" algn="l" eaLnBrk="0" fontAlgn="base" hangingPunct="0">
              <a:lnSpc>
                <a:spcPct val="100000"/>
              </a:lnSpc>
              <a:spcAft>
                <a:spcPct val="0"/>
              </a:spcAft>
              <a:buNone/>
            </a:pPr>
            <a:endParaRPr lang="en-US" altLang="en-US" sz="3200" dirty="0">
              <a:solidFill>
                <a:prstClr val="black"/>
              </a:solidFill>
            </a:endParaRPr>
          </a:p>
          <a:p>
            <a:pPr>
              <a:lnSpc>
                <a:spcPct val="100000"/>
              </a:lnSpc>
              <a:spcAft>
                <a:spcPts val="0"/>
              </a:spcAft>
            </a:pPr>
            <a:endParaRPr lang="en-US" altLang="en-US" sz="1800" dirty="0"/>
          </a:p>
        </p:txBody>
      </p:sp>
      <p:sp>
        <p:nvSpPr>
          <p:cNvPr id="6" name="Title 1">
            <a:extLst>
              <a:ext uri="{FF2B5EF4-FFF2-40B4-BE49-F238E27FC236}">
                <a16:creationId xmlns:a16="http://schemas.microsoft.com/office/drawing/2014/main" id="{CBDCF13E-AA01-4C40-8B24-127E6DED8BC7}"/>
              </a:ext>
            </a:extLst>
          </p:cNvPr>
          <p:cNvSpPr txBox="1">
            <a:spLocks/>
          </p:cNvSpPr>
          <p:nvPr/>
        </p:nvSpPr>
        <p:spPr bwMode="auto">
          <a:xfrm>
            <a:off x="3221083" y="364889"/>
            <a:ext cx="590550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US" sz="3200" b="1" dirty="0" smtClean="0">
                <a:solidFill>
                  <a:srgbClr val="00B050"/>
                </a:solidFill>
                <a:latin typeface="Arial" panose="020B0604020202020204" pitchFamily="34" charset="0"/>
                <a:cs typeface="Arial" panose="020B0604020202020204" pitchFamily="34" charset="0"/>
              </a:rPr>
              <a:t>Background-</a:t>
            </a:r>
            <a:r>
              <a:rPr lang="en-US" sz="3200" b="1" dirty="0" err="1" smtClean="0">
                <a:solidFill>
                  <a:srgbClr val="00B050"/>
                </a:solidFill>
                <a:latin typeface="Arial" panose="020B0604020202020204" pitchFamily="34" charset="0"/>
                <a:cs typeface="Arial" panose="020B0604020202020204" pitchFamily="34" charset="0"/>
              </a:rPr>
              <a:t>Cont</a:t>
            </a:r>
            <a:endParaRPr lang="en-ZA" sz="32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48864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a:extLst>
              <a:ext uri="{FF2B5EF4-FFF2-40B4-BE49-F238E27FC236}">
                <a16:creationId xmlns:a16="http://schemas.microsoft.com/office/drawing/2014/main" id="{6811DB37-13D4-4E91-8FFC-93FB8AB9DE0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75"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CF394576-2B86-48B2-9308-83A228F52EDB}"/>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A" b="1" dirty="0">
                <a:solidFill>
                  <a:prstClr val="white"/>
                </a:solidFill>
              </a:rPr>
              <a:t>LETS MAKE AGRICULTURE OUR CULTURE</a:t>
            </a:r>
          </a:p>
        </p:txBody>
      </p:sp>
      <p:sp>
        <p:nvSpPr>
          <p:cNvPr id="5123" name="Content Placeholder 2">
            <a:extLst>
              <a:ext uri="{FF2B5EF4-FFF2-40B4-BE49-F238E27FC236}">
                <a16:creationId xmlns:a16="http://schemas.microsoft.com/office/drawing/2014/main" id="{90336102-1160-4C4A-B3F5-50E7F784807D}"/>
              </a:ext>
            </a:extLst>
          </p:cNvPr>
          <p:cNvSpPr txBox="1">
            <a:spLocks/>
          </p:cNvSpPr>
          <p:nvPr/>
        </p:nvSpPr>
        <p:spPr bwMode="auto">
          <a:xfrm>
            <a:off x="228600" y="1347216"/>
            <a:ext cx="8382000" cy="551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457200" indent="-457200" algn="just" eaLnBrk="1" hangingPunct="1">
              <a:lnSpc>
                <a:spcPct val="120000"/>
              </a:lnSpc>
              <a:spcBef>
                <a:spcPct val="20000"/>
              </a:spcBef>
              <a:spcAft>
                <a:spcPts val="600"/>
              </a:spcAft>
              <a:buFont typeface="+mj-lt"/>
              <a:buAutoNum type="arabicPeriod"/>
              <a:defRPr sz="2400">
                <a:latin typeface="+mn-lt"/>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marL="0" indent="0">
              <a:lnSpc>
                <a:spcPct val="100000"/>
              </a:lnSpc>
              <a:spcAft>
                <a:spcPts val="0"/>
              </a:spcAft>
              <a:buNone/>
            </a:pPr>
            <a:endParaRPr lang="en-US" altLang="en-US" sz="1800" dirty="0" smtClean="0"/>
          </a:p>
          <a:p>
            <a:pPr>
              <a:lnSpc>
                <a:spcPct val="100000"/>
              </a:lnSpc>
              <a:spcAft>
                <a:spcPts val="0"/>
              </a:spcAft>
            </a:pPr>
            <a:r>
              <a:rPr lang="en-US" altLang="en-US" dirty="0" smtClean="0"/>
              <a:t>Animal Diseases Act 35 of 1984</a:t>
            </a:r>
          </a:p>
          <a:p>
            <a:pPr>
              <a:lnSpc>
                <a:spcPct val="100000"/>
              </a:lnSpc>
              <a:spcAft>
                <a:spcPts val="0"/>
              </a:spcAft>
            </a:pPr>
            <a:r>
              <a:rPr lang="en-US" altLang="en-US" dirty="0" smtClean="0"/>
              <a:t>Veterinary and Para-Veterinary Act of 19/82</a:t>
            </a:r>
          </a:p>
          <a:p>
            <a:pPr>
              <a:lnSpc>
                <a:spcPct val="100000"/>
              </a:lnSpc>
              <a:spcAft>
                <a:spcPts val="0"/>
              </a:spcAft>
            </a:pPr>
            <a:r>
              <a:rPr lang="en-US" altLang="en-US" dirty="0" smtClean="0"/>
              <a:t>Livestock Branding Act of 87/62</a:t>
            </a:r>
          </a:p>
          <a:p>
            <a:pPr>
              <a:lnSpc>
                <a:spcPct val="100000"/>
              </a:lnSpc>
              <a:spcAft>
                <a:spcPts val="0"/>
              </a:spcAft>
            </a:pPr>
            <a:r>
              <a:rPr lang="en-US" altLang="en-US" dirty="0" smtClean="0"/>
              <a:t>Animal Protection Act 71/61</a:t>
            </a:r>
          </a:p>
          <a:p>
            <a:pPr>
              <a:lnSpc>
                <a:spcPct val="100000"/>
              </a:lnSpc>
              <a:spcAft>
                <a:spcPts val="0"/>
              </a:spcAft>
            </a:pPr>
            <a:r>
              <a:rPr lang="en-US" altLang="en-US" dirty="0" smtClean="0"/>
              <a:t>Animal Identification Act 6 of 2002</a:t>
            </a:r>
          </a:p>
          <a:p>
            <a:pPr>
              <a:lnSpc>
                <a:spcPct val="100000"/>
              </a:lnSpc>
              <a:spcAft>
                <a:spcPts val="0"/>
              </a:spcAft>
            </a:pPr>
            <a:r>
              <a:rPr lang="en-US" altLang="en-US" dirty="0" smtClean="0"/>
              <a:t>Animal Health Act 7 of 2002</a:t>
            </a:r>
          </a:p>
          <a:p>
            <a:pPr>
              <a:lnSpc>
                <a:spcPct val="100000"/>
              </a:lnSpc>
              <a:spcAft>
                <a:spcPts val="0"/>
              </a:spcAft>
            </a:pPr>
            <a:r>
              <a:rPr lang="en-US" altLang="en-US" dirty="0" smtClean="0"/>
              <a:t>Meat Safety Act  40/2000</a:t>
            </a:r>
          </a:p>
          <a:p>
            <a:pPr>
              <a:lnSpc>
                <a:spcPct val="100000"/>
              </a:lnSpc>
              <a:spcAft>
                <a:spcPts val="0"/>
              </a:spcAft>
            </a:pPr>
            <a:r>
              <a:rPr lang="en-US" altLang="en-US" dirty="0" smtClean="0"/>
              <a:t>Livestock Improvement Act 98/62</a:t>
            </a:r>
          </a:p>
          <a:p>
            <a:pPr>
              <a:lnSpc>
                <a:spcPct val="100000"/>
              </a:lnSpc>
              <a:spcAft>
                <a:spcPts val="0"/>
              </a:spcAft>
            </a:pPr>
            <a:r>
              <a:rPr lang="en-US" altLang="en-US" dirty="0" smtClean="0"/>
              <a:t>Medicine and Related Substances Control Act 101/65</a:t>
            </a:r>
          </a:p>
          <a:p>
            <a:pPr>
              <a:lnSpc>
                <a:spcPct val="100000"/>
              </a:lnSpc>
              <a:spcAft>
                <a:spcPts val="0"/>
              </a:spcAft>
            </a:pPr>
            <a:r>
              <a:rPr lang="en-US" altLang="en-US" dirty="0" smtClean="0"/>
              <a:t>South African Medicine and Medical Devices Regulatory Authority Act 1998</a:t>
            </a:r>
          </a:p>
          <a:p>
            <a:pPr>
              <a:lnSpc>
                <a:spcPct val="100000"/>
              </a:lnSpc>
              <a:spcAft>
                <a:spcPts val="0"/>
              </a:spcAft>
            </a:pPr>
            <a:endParaRPr lang="en-US" altLang="en-US" sz="2800" dirty="0" smtClean="0"/>
          </a:p>
          <a:p>
            <a:pPr>
              <a:lnSpc>
                <a:spcPct val="100000"/>
              </a:lnSpc>
              <a:spcAft>
                <a:spcPts val="0"/>
              </a:spcAft>
            </a:pPr>
            <a:endParaRPr lang="en-US" altLang="en-US" sz="1800" dirty="0" smtClean="0"/>
          </a:p>
          <a:p>
            <a:pPr>
              <a:lnSpc>
                <a:spcPct val="100000"/>
              </a:lnSpc>
              <a:spcAft>
                <a:spcPts val="0"/>
              </a:spcAft>
            </a:pPr>
            <a:endParaRPr lang="en-US" altLang="en-US" sz="1800" dirty="0" smtClean="0"/>
          </a:p>
          <a:p>
            <a:pPr>
              <a:lnSpc>
                <a:spcPct val="100000"/>
              </a:lnSpc>
              <a:spcAft>
                <a:spcPts val="0"/>
              </a:spcAft>
            </a:pPr>
            <a:endParaRPr lang="en-US" altLang="en-US" sz="1800" dirty="0"/>
          </a:p>
        </p:txBody>
      </p:sp>
      <p:sp>
        <p:nvSpPr>
          <p:cNvPr id="6" name="Title 1">
            <a:extLst>
              <a:ext uri="{FF2B5EF4-FFF2-40B4-BE49-F238E27FC236}">
                <a16:creationId xmlns:a16="http://schemas.microsoft.com/office/drawing/2014/main" id="{CBDCF13E-AA01-4C40-8B24-127E6DED8BC7}"/>
              </a:ext>
            </a:extLst>
          </p:cNvPr>
          <p:cNvSpPr txBox="1">
            <a:spLocks/>
          </p:cNvSpPr>
          <p:nvPr/>
        </p:nvSpPr>
        <p:spPr bwMode="auto">
          <a:xfrm>
            <a:off x="3124200" y="381000"/>
            <a:ext cx="5905500" cy="73342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lnSpc>
                <a:spcPct val="120000"/>
              </a:lnSpc>
              <a:spcAft>
                <a:spcPts val="600"/>
              </a:spcAft>
              <a:defRPr/>
            </a:pPr>
            <a:r>
              <a:rPr lang="en-ZA" sz="3200" b="1" dirty="0" smtClean="0">
                <a:solidFill>
                  <a:srgbClr val="00B050"/>
                </a:solidFill>
                <a:latin typeface="Arial" panose="020B0604020202020204" pitchFamily="34" charset="0"/>
                <a:cs typeface="Arial" panose="020B0604020202020204" pitchFamily="34" charset="0"/>
              </a:rPr>
              <a:t>LEGISLATIVE MANDATE</a:t>
            </a:r>
            <a:endParaRPr lang="en-ZA" sz="32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22583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71461" y="1323975"/>
            <a:ext cx="8562977"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LIVESTOCK CENSUS</a:t>
            </a:r>
            <a:endParaRPr lang="en-ZA" sz="3200" b="1"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580870254"/>
              </p:ext>
            </p:extLst>
          </p:nvPr>
        </p:nvGraphicFramePr>
        <p:xfrm>
          <a:off x="457200" y="1600200"/>
          <a:ext cx="8229600" cy="281940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965904354"/>
                    </a:ext>
                  </a:extLst>
                </a:gridCol>
                <a:gridCol w="4114800">
                  <a:extLst>
                    <a:ext uri="{9D8B030D-6E8A-4147-A177-3AD203B41FA5}">
                      <a16:colId xmlns:a16="http://schemas.microsoft.com/office/drawing/2014/main" val="3767929396"/>
                    </a:ext>
                  </a:extLst>
                </a:gridCol>
              </a:tblGrid>
              <a:tr h="563880">
                <a:tc>
                  <a:txBody>
                    <a:bodyPr/>
                    <a:lstStyle/>
                    <a:p>
                      <a:r>
                        <a:rPr lang="en-US" dirty="0" smtClean="0"/>
                        <a:t>SPECIES</a:t>
                      </a:r>
                      <a:r>
                        <a:rPr lang="en-US" baseline="0" dirty="0" smtClean="0"/>
                        <a:t> </a:t>
                      </a:r>
                      <a:endParaRPr lang="en-ZA" dirty="0"/>
                    </a:p>
                  </a:txBody>
                  <a:tcPr/>
                </a:tc>
                <a:tc>
                  <a:txBody>
                    <a:bodyPr/>
                    <a:lstStyle/>
                    <a:p>
                      <a:r>
                        <a:rPr lang="en-US" dirty="0" smtClean="0"/>
                        <a:t>TOTAL </a:t>
                      </a:r>
                      <a:endParaRPr lang="en-ZA" dirty="0"/>
                    </a:p>
                  </a:txBody>
                  <a:tcPr/>
                </a:tc>
                <a:extLst>
                  <a:ext uri="{0D108BD9-81ED-4DB2-BD59-A6C34878D82A}">
                    <a16:rowId xmlns:a16="http://schemas.microsoft.com/office/drawing/2014/main" val="610077789"/>
                  </a:ext>
                </a:extLst>
              </a:tr>
              <a:tr h="563880">
                <a:tc>
                  <a:txBody>
                    <a:bodyPr/>
                    <a:lstStyle/>
                    <a:p>
                      <a:r>
                        <a:rPr lang="en-US" dirty="0" smtClean="0"/>
                        <a:t>Cattle</a:t>
                      </a:r>
                      <a:endParaRPr lang="en-ZA" dirty="0"/>
                    </a:p>
                  </a:txBody>
                  <a:tcPr/>
                </a:tc>
                <a:tc>
                  <a:txBody>
                    <a:bodyPr/>
                    <a:lstStyle/>
                    <a:p>
                      <a:r>
                        <a:rPr lang="en-US" dirty="0" smtClean="0"/>
                        <a:t>2 174 329</a:t>
                      </a:r>
                    </a:p>
                  </a:txBody>
                  <a:tcPr/>
                </a:tc>
                <a:extLst>
                  <a:ext uri="{0D108BD9-81ED-4DB2-BD59-A6C34878D82A}">
                    <a16:rowId xmlns:a16="http://schemas.microsoft.com/office/drawing/2014/main" val="2489749683"/>
                  </a:ext>
                </a:extLst>
              </a:tr>
              <a:tr h="563880">
                <a:tc>
                  <a:txBody>
                    <a:bodyPr/>
                    <a:lstStyle/>
                    <a:p>
                      <a:r>
                        <a:rPr lang="en-US" dirty="0" smtClean="0"/>
                        <a:t>Goats</a:t>
                      </a:r>
                      <a:endParaRPr lang="en-ZA" dirty="0"/>
                    </a:p>
                  </a:txBody>
                  <a:tcPr/>
                </a:tc>
                <a:tc>
                  <a:txBody>
                    <a:bodyPr/>
                    <a:lstStyle/>
                    <a:p>
                      <a:r>
                        <a:rPr lang="en-US" dirty="0" smtClean="0"/>
                        <a:t>743 957</a:t>
                      </a:r>
                      <a:endParaRPr lang="en-ZA" dirty="0"/>
                    </a:p>
                  </a:txBody>
                  <a:tcPr/>
                </a:tc>
                <a:extLst>
                  <a:ext uri="{0D108BD9-81ED-4DB2-BD59-A6C34878D82A}">
                    <a16:rowId xmlns:a16="http://schemas.microsoft.com/office/drawing/2014/main" val="280858123"/>
                  </a:ext>
                </a:extLst>
              </a:tr>
              <a:tr h="563880">
                <a:tc>
                  <a:txBody>
                    <a:bodyPr/>
                    <a:lstStyle/>
                    <a:p>
                      <a:r>
                        <a:rPr lang="en-US" dirty="0" smtClean="0"/>
                        <a:t>Sheep</a:t>
                      </a:r>
                      <a:endParaRPr lang="en-ZA" dirty="0"/>
                    </a:p>
                  </a:txBody>
                  <a:tcPr/>
                </a:tc>
                <a:tc>
                  <a:txBody>
                    <a:bodyPr/>
                    <a:lstStyle/>
                    <a:p>
                      <a:r>
                        <a:rPr lang="en-US" dirty="0" smtClean="0"/>
                        <a:t>325 901</a:t>
                      </a:r>
                      <a:endParaRPr lang="en-ZA" dirty="0"/>
                    </a:p>
                  </a:txBody>
                  <a:tcPr/>
                </a:tc>
                <a:extLst>
                  <a:ext uri="{0D108BD9-81ED-4DB2-BD59-A6C34878D82A}">
                    <a16:rowId xmlns:a16="http://schemas.microsoft.com/office/drawing/2014/main" val="4204930889"/>
                  </a:ext>
                </a:extLst>
              </a:tr>
              <a:tr h="563880">
                <a:tc>
                  <a:txBody>
                    <a:bodyPr/>
                    <a:lstStyle/>
                    <a:p>
                      <a:r>
                        <a:rPr lang="en-US" dirty="0" smtClean="0"/>
                        <a:t>Dogs</a:t>
                      </a:r>
                      <a:endParaRPr lang="en-ZA" dirty="0"/>
                    </a:p>
                  </a:txBody>
                  <a:tcPr/>
                </a:tc>
                <a:tc>
                  <a:txBody>
                    <a:bodyPr/>
                    <a:lstStyle/>
                    <a:p>
                      <a:r>
                        <a:rPr lang="en-US" dirty="0" smtClean="0"/>
                        <a:t>749</a:t>
                      </a:r>
                      <a:r>
                        <a:rPr lang="en-US" baseline="0" dirty="0" smtClean="0"/>
                        <a:t> 000</a:t>
                      </a:r>
                      <a:endParaRPr lang="en-ZA" dirty="0"/>
                    </a:p>
                  </a:txBody>
                  <a:tcPr/>
                </a:tc>
                <a:extLst>
                  <a:ext uri="{0D108BD9-81ED-4DB2-BD59-A6C34878D82A}">
                    <a16:rowId xmlns:a16="http://schemas.microsoft.com/office/drawing/2014/main" val="2972683540"/>
                  </a:ext>
                </a:extLst>
              </a:tr>
            </a:tbl>
          </a:graphicData>
        </a:graphic>
      </p:graphicFrame>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3236535483"/>
              </p:ext>
            </p:extLst>
          </p:nvPr>
        </p:nvGraphicFramePr>
        <p:xfrm>
          <a:off x="9343385" y="56388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33393261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361950" y="1371600"/>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kumimoji="0" lang="en-ZA" altLang="en-US"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4" name="Title 3"/>
          <p:cNvSpPr>
            <a:spLocks noGrp="1"/>
          </p:cNvSpPr>
          <p:nvPr>
            <p:ph type="title"/>
          </p:nvPr>
        </p:nvSpPr>
        <p:spPr/>
        <p:txBody>
          <a:bodyPr>
            <a:normAutofit fontScale="90000"/>
          </a:bodyPr>
          <a:lstStyle/>
          <a:p>
            <a:r>
              <a:rPr lang="en-US" dirty="0" smtClean="0"/>
              <a:t>                    </a:t>
            </a:r>
            <a:r>
              <a:rPr lang="en-US" sz="3200" b="1" dirty="0" smtClean="0"/>
              <a:t>Services Rendered by Directorate</a:t>
            </a:r>
            <a:endParaRPr lang="en-ZA" sz="3200" b="1"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
        <p:nvSpPr>
          <p:cNvPr id="3" name="Content Placeholder 2"/>
          <p:cNvSpPr>
            <a:spLocks noGrp="1"/>
          </p:cNvSpPr>
          <p:nvPr>
            <p:ph idx="1"/>
          </p:nvPr>
        </p:nvSpPr>
        <p:spPr/>
        <p:txBody>
          <a:bodyPr>
            <a:normAutofit fontScale="85000" lnSpcReduction="20000"/>
          </a:bodyPr>
          <a:lstStyle/>
          <a:p>
            <a:r>
              <a:rPr lang="en-US" sz="3300" dirty="0" smtClean="0"/>
              <a:t>Disease Control</a:t>
            </a:r>
          </a:p>
          <a:p>
            <a:r>
              <a:rPr lang="en-US" sz="3300" dirty="0" smtClean="0"/>
              <a:t>Disease Surveillance and Diagnostic </a:t>
            </a:r>
            <a:endParaRPr lang="en-US" sz="3300" dirty="0"/>
          </a:p>
          <a:p>
            <a:r>
              <a:rPr lang="en-US" sz="3300" dirty="0" smtClean="0"/>
              <a:t>Veterinary Public Health</a:t>
            </a:r>
          </a:p>
          <a:p>
            <a:r>
              <a:rPr lang="en-US" sz="3300" dirty="0" smtClean="0"/>
              <a:t>Primary Animal Health Care </a:t>
            </a:r>
          </a:p>
          <a:p>
            <a:r>
              <a:rPr lang="en-US" sz="3300" dirty="0"/>
              <a:t>Import and Exportation Control </a:t>
            </a:r>
            <a:endParaRPr lang="en-US" sz="3300" dirty="0" smtClean="0"/>
          </a:p>
          <a:p>
            <a:r>
              <a:rPr lang="en-US" sz="3300" dirty="0" smtClean="0"/>
              <a:t>Livestock farmer empowerment</a:t>
            </a:r>
          </a:p>
          <a:p>
            <a:r>
              <a:rPr lang="en-US" sz="3300" dirty="0" smtClean="0"/>
              <a:t>Veterinary Extension</a:t>
            </a:r>
          </a:p>
          <a:p>
            <a:r>
              <a:rPr lang="en-US" sz="3300" dirty="0" smtClean="0"/>
              <a:t>Livestock Marketing</a:t>
            </a:r>
          </a:p>
          <a:p>
            <a:endParaRPr lang="en-US" dirty="0" smtClean="0"/>
          </a:p>
          <a:p>
            <a:pPr marL="0" indent="0">
              <a:buNone/>
            </a:pPr>
            <a:r>
              <a:rPr lang="en-US" dirty="0" smtClean="0"/>
              <a:t> </a:t>
            </a:r>
            <a:endParaRPr lang="en-US" dirty="0"/>
          </a:p>
          <a:p>
            <a:endParaRPr lang="en-US" dirty="0" smtClean="0"/>
          </a:p>
          <a:p>
            <a:endParaRPr lang="en-ZA" dirty="0"/>
          </a:p>
        </p:txBody>
      </p:sp>
    </p:spTree>
    <p:extLst>
      <p:ext uri="{BB962C8B-B14F-4D97-AF65-F5344CB8AC3E}">
        <p14:creationId xmlns:p14="http://schemas.microsoft.com/office/powerpoint/2010/main" val="35933785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kumimoji="0" lang="en-ZA" altLang="en-US"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DISEASE CONTROL</a:t>
            </a:r>
            <a:endParaRPr lang="en-ZA" sz="3200" b="1" dirty="0"/>
          </a:p>
        </p:txBody>
      </p:sp>
      <p:sp>
        <p:nvSpPr>
          <p:cNvPr id="4" name="Content Placeholder 3"/>
          <p:cNvSpPr>
            <a:spLocks noGrp="1"/>
          </p:cNvSpPr>
          <p:nvPr>
            <p:ph idx="1"/>
          </p:nvPr>
        </p:nvSpPr>
        <p:spPr/>
        <p:txBody>
          <a:bodyPr/>
          <a:lstStyle/>
          <a:p>
            <a:r>
              <a:rPr lang="en-US" dirty="0" smtClean="0"/>
              <a:t>To facilitate and provide Animal Disease Control Services in order to protect the animal population against highly infectious and economic diseases, through the implementation of the Animal Disease Act (Act 35 of 1984) or Animal Health Act (Act 7 of 2002) and Primary Animal Health program/projects </a:t>
            </a:r>
            <a:endParaRPr lang="en-ZA"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2725258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kumimoji="0" lang="en-ZA" altLang="en-US"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lstStyle/>
          <a:p>
            <a:r>
              <a:rPr lang="en-US" dirty="0" smtClean="0"/>
              <a:t>		</a:t>
            </a:r>
            <a:r>
              <a:rPr lang="en-US" sz="3200" b="1" dirty="0" smtClean="0"/>
              <a:t>DIPPING SERVICES</a:t>
            </a:r>
            <a:endParaRPr lang="en-ZA" sz="3200" b="1"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pic>
        <p:nvPicPr>
          <p:cNvPr id="10" name="Content Placehold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2000" y="1600200"/>
            <a:ext cx="7467600" cy="4525963"/>
          </a:xfrm>
        </p:spPr>
      </p:pic>
    </p:spTree>
    <p:extLst>
      <p:ext uri="{BB962C8B-B14F-4D97-AF65-F5344CB8AC3E}">
        <p14:creationId xmlns:p14="http://schemas.microsoft.com/office/powerpoint/2010/main" val="28260781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1E50C9EF-81F8-46A1-96F8-E03CB285C2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 y="0"/>
            <a:ext cx="921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Content Placeholder 2">
            <a:extLst>
              <a:ext uri="{FF2B5EF4-FFF2-40B4-BE49-F238E27FC236}">
                <a16:creationId xmlns:a16="http://schemas.microsoft.com/office/drawing/2014/main" id="{2922AF74-B7C8-41B1-BA6B-4CB5C6E0D4E5}"/>
              </a:ext>
            </a:extLst>
          </p:cNvPr>
          <p:cNvSpPr txBox="1">
            <a:spLocks/>
          </p:cNvSpPr>
          <p:nvPr/>
        </p:nvSpPr>
        <p:spPr bwMode="auto">
          <a:xfrm>
            <a:off x="268751" y="1356551"/>
            <a:ext cx="8382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fontAlgn="base">
              <a:lnSpc>
                <a:spcPct val="120000"/>
              </a:lnSpc>
              <a:spcAft>
                <a:spcPts val="600"/>
              </a:spcAft>
              <a:buNone/>
              <a:defRPr/>
            </a:pPr>
            <a:endParaRPr lang="en-ZA" altLang="en-US" sz="2400" dirty="0" smtClean="0">
              <a:solidFill>
                <a:prstClr val="black"/>
              </a:solidFill>
              <a:latin typeface="Calibri"/>
              <a:cs typeface="Arial" panose="020B0604020202020204" pitchFamily="34" charset="0"/>
            </a:endParaRPr>
          </a:p>
        </p:txBody>
      </p:sp>
      <p:sp>
        <p:nvSpPr>
          <p:cNvPr id="5" name="Rectangle 4">
            <a:extLst>
              <a:ext uri="{FF2B5EF4-FFF2-40B4-BE49-F238E27FC236}">
                <a16:creationId xmlns:a16="http://schemas.microsoft.com/office/drawing/2014/main" id="{603DA742-E284-4A5A-B231-1F1ECA42B012}"/>
              </a:ext>
            </a:extLst>
          </p:cNvPr>
          <p:cNvSpPr/>
          <p:nvPr/>
        </p:nvSpPr>
        <p:spPr bwMode="auto">
          <a:xfrm>
            <a:off x="-38100" y="6477000"/>
            <a:ext cx="9182100" cy="381000"/>
          </a:xfrm>
          <a:prstGeom prst="rect">
            <a:avLst/>
          </a:prstGeom>
          <a:solidFill>
            <a:srgbClr val="003300"/>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ZA" sz="1800" b="1" i="0" u="none" strike="noStrike" kern="1200" cap="none" spc="0" normalizeH="0" baseline="0" noProof="0" dirty="0">
                <a:ln>
                  <a:noFill/>
                </a:ln>
                <a:solidFill>
                  <a:prstClr val="white"/>
                </a:solidFill>
                <a:effectLst/>
                <a:uLnTx/>
                <a:uFillTx/>
                <a:latin typeface="Calibri"/>
                <a:ea typeface="+mn-ea"/>
                <a:cs typeface="+mn-cs"/>
              </a:rPr>
              <a:t>LETS MAKE AGRICULTURE OUR CULTURE</a:t>
            </a:r>
          </a:p>
        </p:txBody>
      </p:sp>
      <p:sp>
        <p:nvSpPr>
          <p:cNvPr id="3" name="Title 2"/>
          <p:cNvSpPr>
            <a:spLocks noGrp="1"/>
          </p:cNvSpPr>
          <p:nvPr>
            <p:ph type="title"/>
          </p:nvPr>
        </p:nvSpPr>
        <p:spPr/>
        <p:txBody>
          <a:bodyPr>
            <a:normAutofit/>
          </a:bodyPr>
          <a:lstStyle/>
          <a:p>
            <a:r>
              <a:rPr lang="en-US" sz="3200" b="1" dirty="0" smtClean="0"/>
              <a:t>		DISEASE CONTROL </a:t>
            </a:r>
            <a:endParaRPr lang="en-ZA" sz="3200" b="1" dirty="0"/>
          </a:p>
        </p:txBody>
      </p:sp>
      <p:sp>
        <p:nvSpPr>
          <p:cNvPr id="4" name="Content Placeholder 3"/>
          <p:cNvSpPr>
            <a:spLocks noGrp="1"/>
          </p:cNvSpPr>
          <p:nvPr>
            <p:ph idx="1"/>
          </p:nvPr>
        </p:nvSpPr>
        <p:spPr/>
        <p:txBody>
          <a:bodyPr>
            <a:normAutofit/>
          </a:bodyPr>
          <a:lstStyle/>
          <a:p>
            <a:r>
              <a:rPr lang="en-US" sz="2800" dirty="0" smtClean="0"/>
              <a:t>Through a network of 2053 functional dipping tanks Veterinary Services monitors the health status of the communal livestock Herd in </a:t>
            </a:r>
            <a:r>
              <a:rPr lang="en-US" sz="2800" dirty="0" err="1" smtClean="0"/>
              <a:t>KwaZulu</a:t>
            </a:r>
            <a:r>
              <a:rPr lang="en-US" sz="2800" dirty="0" smtClean="0"/>
              <a:t> Natal. </a:t>
            </a:r>
            <a:endParaRPr lang="en-US" sz="2800" dirty="0"/>
          </a:p>
          <a:p>
            <a:r>
              <a:rPr lang="en-US" sz="2800" dirty="0" smtClean="0"/>
              <a:t>Through this infrastructure Veterinary Services further provides services like dipping (external parasite control), deworming (internal parasite control), vaccinations and extensive extension.</a:t>
            </a:r>
          </a:p>
          <a:p>
            <a:endParaRPr lang="en-ZA" sz="2800"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842A8B-B5FD-4DA9-A6AD-4768DA4CB55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93396311"/>
              </p:ext>
            </p:extLst>
          </p:nvPr>
        </p:nvGraphicFramePr>
        <p:xfrm>
          <a:off x="8707119" y="3276600"/>
          <a:ext cx="416560" cy="1341120"/>
        </p:xfrm>
        <a:graphic>
          <a:graphicData uri="http://schemas.openxmlformats.org/drawingml/2006/table">
            <a:tbl>
              <a:tblPr firstRow="1" bandRow="1"/>
              <a:tblGrid>
                <a:gridCol w="208280">
                  <a:extLst>
                    <a:ext uri="{9D8B030D-6E8A-4147-A177-3AD203B41FA5}">
                      <a16:colId xmlns:a16="http://schemas.microsoft.com/office/drawing/2014/main" val="278774913"/>
                    </a:ext>
                  </a:extLst>
                </a:gridCol>
                <a:gridCol w="208280">
                  <a:extLst>
                    <a:ext uri="{9D8B030D-6E8A-4147-A177-3AD203B41FA5}">
                      <a16:colId xmlns:a16="http://schemas.microsoft.com/office/drawing/2014/main" val="1988836276"/>
                    </a:ext>
                  </a:extLst>
                </a:gridCol>
              </a:tblGrid>
              <a:tr h="13335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n-US" sz="1600" dirty="0">
                        <a:solidFill>
                          <a:srgbClr val="FFC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225449567"/>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3981964890"/>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145121798"/>
                  </a:ext>
                </a:extLst>
              </a:tr>
              <a:tr h="13335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ctr">
                        <a:buFont typeface="+mj-lt"/>
                        <a:buNone/>
                      </a:pP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smtClean="0">
                        <a:ln>
                          <a:noFill/>
                        </a:ln>
                        <a:solidFill>
                          <a:prstClr val="black"/>
                        </a:solidFill>
                        <a:effectLst/>
                        <a:uLnTx/>
                        <a:uFillTx/>
                        <a:latin typeface="+mn-lt"/>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890483593"/>
                  </a:ext>
                </a:extLst>
              </a:tr>
            </a:tbl>
          </a:graphicData>
        </a:graphic>
      </p:graphicFrame>
    </p:spTree>
    <p:extLst>
      <p:ext uri="{BB962C8B-B14F-4D97-AF65-F5344CB8AC3E}">
        <p14:creationId xmlns:p14="http://schemas.microsoft.com/office/powerpoint/2010/main" val="32292757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3247</TotalTime>
  <Words>1415</Words>
  <Application>Microsoft Office PowerPoint</Application>
  <PresentationFormat>On-screen Show (4:3)</PresentationFormat>
  <Paragraphs>448</Paragraphs>
  <Slides>27</Slides>
  <Notes>1</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27</vt:i4>
      </vt:variant>
    </vt:vector>
  </HeadingPairs>
  <TitlesOfParts>
    <vt:vector size="34" baseType="lpstr">
      <vt:lpstr>Arial</vt:lpstr>
      <vt:lpstr>Calibri</vt:lpstr>
      <vt:lpstr>Calibri Light</vt:lpstr>
      <vt:lpstr>Wingdings</vt:lpstr>
      <vt:lpstr>Office Theme</vt:lpstr>
      <vt:lpstr>2_Office Theme</vt:lpstr>
      <vt:lpstr>Worksheet</vt:lpstr>
      <vt:lpstr>MAY 2020</vt:lpstr>
      <vt:lpstr>PowerPoint Presentation</vt:lpstr>
      <vt:lpstr>PowerPoint Presentation</vt:lpstr>
      <vt:lpstr>PowerPoint Presentation</vt:lpstr>
      <vt:lpstr>  LIVESTOCK CENSUS</vt:lpstr>
      <vt:lpstr>                    Services Rendered by Directorate</vt:lpstr>
      <vt:lpstr>   DISEASE CONTROL</vt:lpstr>
      <vt:lpstr>  DIPPING SERVICES</vt:lpstr>
      <vt:lpstr>  DISEASE CONTROL </vt:lpstr>
      <vt:lpstr>   Performance Target</vt:lpstr>
      <vt:lpstr>Performance Target</vt:lpstr>
      <vt:lpstr>   DISEASE CONTROL </vt:lpstr>
      <vt:lpstr>  DISEASE SURVEILLANCE AND DIAGNOSTICS </vt:lpstr>
      <vt:lpstr>RABIES</vt:lpstr>
      <vt:lpstr>RABIES</vt:lpstr>
      <vt:lpstr>  Primary Animal Health Care</vt:lpstr>
      <vt:lpstr>   Primary Animal Health Care</vt:lpstr>
      <vt:lpstr>  Primary Animal Health Care</vt:lpstr>
      <vt:lpstr>  Primary Animal Health Care</vt:lpstr>
      <vt:lpstr>           IMPORT AND EXPORT SERVICES</vt:lpstr>
      <vt:lpstr>           Veterinary Public Health</vt:lpstr>
      <vt:lpstr>           Human Resources</vt:lpstr>
      <vt:lpstr>           Human Resource</vt:lpstr>
      <vt:lpstr>           Human Resource</vt:lpstr>
      <vt:lpstr>           Human Resource</vt:lpstr>
      <vt:lpstr>           Challenges &amp; Recommendations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mpilo</dc:creator>
  <cp:lastModifiedBy>Temba Sikhakhane</cp:lastModifiedBy>
  <cp:revision>318</cp:revision>
  <dcterms:created xsi:type="dcterms:W3CDTF">2018-06-10T04:28:48Z</dcterms:created>
  <dcterms:modified xsi:type="dcterms:W3CDTF">2020-05-06T10:05:26Z</dcterms:modified>
</cp:coreProperties>
</file>