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29"/>
  </p:notesMasterIdLst>
  <p:sldIdLst>
    <p:sldId id="312" r:id="rId4"/>
    <p:sldId id="437" r:id="rId5"/>
    <p:sldId id="492" r:id="rId6"/>
    <p:sldId id="491" r:id="rId7"/>
    <p:sldId id="513" r:id="rId8"/>
    <p:sldId id="556" r:id="rId9"/>
    <p:sldId id="511" r:id="rId10"/>
    <p:sldId id="512" r:id="rId11"/>
    <p:sldId id="531" r:id="rId12"/>
    <p:sldId id="474" r:id="rId13"/>
    <p:sldId id="522" r:id="rId14"/>
    <p:sldId id="554" r:id="rId15"/>
    <p:sldId id="528" r:id="rId16"/>
    <p:sldId id="534" r:id="rId17"/>
    <p:sldId id="555" r:id="rId18"/>
    <p:sldId id="551" r:id="rId19"/>
    <p:sldId id="558" r:id="rId20"/>
    <p:sldId id="559" r:id="rId21"/>
    <p:sldId id="560" r:id="rId22"/>
    <p:sldId id="561" r:id="rId23"/>
    <p:sldId id="563" r:id="rId24"/>
    <p:sldId id="532" r:id="rId25"/>
    <p:sldId id="548" r:id="rId26"/>
    <p:sldId id="549" r:id="rId27"/>
    <p:sldId id="496" r:id="rId28"/>
  </p:sldIdLst>
  <p:sldSz cx="9144000" cy="6858000" type="screen4x3"/>
  <p:notesSz cx="7010400" cy="92964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04" autoAdjust="0"/>
    <p:restoredTop sz="84644" autoAdjust="0"/>
  </p:normalViewPr>
  <p:slideViewPr>
    <p:cSldViewPr>
      <p:cViewPr varScale="1">
        <p:scale>
          <a:sx n="65" d="100"/>
          <a:sy n="65" d="100"/>
        </p:scale>
        <p:origin x="762" y="3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presProps" Target="presProps.xml"/><Relationship Id="rId8"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oleObject" Target="file:///C:\Users\mamadlala\Dropbox\My%20PC%20(KN-REG-C9760-L)\Documents\COVID%2019\Validation\Copy%20of%20KZN%20Schedule%20V4.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mamadlala\Dropbox\My%20PC%20(KN-REG-C9760-L)\Documents\COVID%2019\Validation\KZN%20Schedule%20V2.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1" Type="http://schemas.openxmlformats.org/officeDocument/2006/relationships/oleObject" Target="file:///C:\Users\mamadlala\AppData\Local\Microsoft\Windows\INetCache\Content.Outlook\O9QCK0BA\KZN%20Schedule%20V3a.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5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2.2180953795869858E-3"/>
          <c:y val="0"/>
          <c:w val="0.9726247934285992"/>
          <c:h val="0.96540684547595068"/>
        </c:manualLayout>
      </c:layout>
      <c:pie3DChart>
        <c:varyColors val="1"/>
        <c:ser>
          <c:idx val="0"/>
          <c:order val="0"/>
          <c:tx>
            <c:strRef>
              <c:f>Summary!$B$20</c:f>
              <c:strCache>
                <c:ptCount val="1"/>
                <c:pt idx="0">
                  <c:v>Total Applicants</c:v>
                </c:pt>
              </c:strCache>
            </c:strRef>
          </c:tx>
          <c:dPt>
            <c:idx val="0"/>
            <c:bubble3D val="0"/>
            <c:spPr>
              <a:solidFill>
                <a:schemeClr val="accent1">
                  <a:alpha val="90000"/>
                </a:schemeClr>
              </a:solidFill>
              <a:ln w="19050">
                <a:solidFill>
                  <a:schemeClr val="accent1">
                    <a:lumMod val="75000"/>
                  </a:schemeClr>
                </a:solidFill>
              </a:ln>
              <a:effectLst>
                <a:innerShdw blurRad="114300">
                  <a:schemeClr val="accent1">
                    <a:lumMod val="75000"/>
                  </a:schemeClr>
                </a:innerShdw>
              </a:effectLst>
              <a:scene3d>
                <a:camera prst="orthographicFront"/>
                <a:lightRig rig="threePt" dir="t"/>
              </a:scene3d>
              <a:sp3d contourW="19050" prstMaterial="flat">
                <a:contourClr>
                  <a:schemeClr val="accent1">
                    <a:lumMod val="75000"/>
                  </a:schemeClr>
                </a:contourClr>
              </a:sp3d>
            </c:spPr>
            <c:extLst>
              <c:ext xmlns:c16="http://schemas.microsoft.com/office/drawing/2014/chart" uri="{C3380CC4-5D6E-409C-BE32-E72D297353CC}">
                <c16:uniqueId val="{00000001-5E4C-4675-B46C-D81696634A05}"/>
              </c:ext>
            </c:extLst>
          </c:dPt>
          <c:dPt>
            <c:idx val="1"/>
            <c:bubble3D val="0"/>
            <c:spPr>
              <a:solidFill>
                <a:schemeClr val="accent2">
                  <a:alpha val="90000"/>
                </a:schemeClr>
              </a:solidFill>
              <a:ln w="19050">
                <a:solidFill>
                  <a:schemeClr val="accent2">
                    <a:lumMod val="75000"/>
                  </a:schemeClr>
                </a:solidFill>
              </a:ln>
              <a:effectLst>
                <a:innerShdw blurRad="114300">
                  <a:schemeClr val="accent2">
                    <a:lumMod val="75000"/>
                  </a:schemeClr>
                </a:innerShdw>
              </a:effectLst>
              <a:scene3d>
                <a:camera prst="orthographicFront"/>
                <a:lightRig rig="threePt" dir="t"/>
              </a:scene3d>
              <a:sp3d contourW="19050" prstMaterial="flat">
                <a:contourClr>
                  <a:schemeClr val="accent2">
                    <a:lumMod val="75000"/>
                  </a:schemeClr>
                </a:contourClr>
              </a:sp3d>
            </c:spPr>
            <c:extLst>
              <c:ext xmlns:c16="http://schemas.microsoft.com/office/drawing/2014/chart" uri="{C3380CC4-5D6E-409C-BE32-E72D297353CC}">
                <c16:uniqueId val="{00000003-5E4C-4675-B46C-D81696634A05}"/>
              </c:ext>
            </c:extLst>
          </c:dPt>
          <c:dPt>
            <c:idx val="2"/>
            <c:bubble3D val="0"/>
            <c:spPr>
              <a:solidFill>
                <a:schemeClr val="accent3">
                  <a:alpha val="90000"/>
                </a:schemeClr>
              </a:solidFill>
              <a:ln w="19050">
                <a:solidFill>
                  <a:schemeClr val="accent3">
                    <a:lumMod val="75000"/>
                  </a:schemeClr>
                </a:solidFill>
              </a:ln>
              <a:effectLst>
                <a:innerShdw blurRad="114300">
                  <a:schemeClr val="accent3">
                    <a:lumMod val="75000"/>
                  </a:schemeClr>
                </a:innerShdw>
              </a:effectLst>
              <a:scene3d>
                <a:camera prst="orthographicFront"/>
                <a:lightRig rig="threePt" dir="t"/>
              </a:scene3d>
              <a:sp3d contourW="19050" prstMaterial="flat">
                <a:contourClr>
                  <a:schemeClr val="accent3">
                    <a:lumMod val="75000"/>
                  </a:schemeClr>
                </a:contourClr>
              </a:sp3d>
            </c:spPr>
            <c:extLst>
              <c:ext xmlns:c16="http://schemas.microsoft.com/office/drawing/2014/chart" uri="{C3380CC4-5D6E-409C-BE32-E72D297353CC}">
                <c16:uniqueId val="{00000005-5E4C-4675-B46C-D81696634A05}"/>
              </c:ext>
            </c:extLst>
          </c:dPt>
          <c:dPt>
            <c:idx val="3"/>
            <c:bubble3D val="0"/>
            <c:spPr>
              <a:solidFill>
                <a:schemeClr val="accent4">
                  <a:alpha val="90000"/>
                </a:schemeClr>
              </a:solidFill>
              <a:ln w="19050">
                <a:solidFill>
                  <a:schemeClr val="accent4">
                    <a:lumMod val="75000"/>
                  </a:schemeClr>
                </a:solidFill>
              </a:ln>
              <a:effectLst>
                <a:innerShdw blurRad="114300">
                  <a:schemeClr val="accent4">
                    <a:lumMod val="75000"/>
                  </a:schemeClr>
                </a:innerShdw>
              </a:effectLst>
              <a:scene3d>
                <a:camera prst="orthographicFront"/>
                <a:lightRig rig="threePt" dir="t"/>
              </a:scene3d>
              <a:sp3d contourW="19050" prstMaterial="flat">
                <a:contourClr>
                  <a:schemeClr val="accent4">
                    <a:lumMod val="75000"/>
                  </a:schemeClr>
                </a:contourClr>
              </a:sp3d>
            </c:spPr>
            <c:extLst>
              <c:ext xmlns:c16="http://schemas.microsoft.com/office/drawing/2014/chart" uri="{C3380CC4-5D6E-409C-BE32-E72D297353CC}">
                <c16:uniqueId val="{00000007-5E4C-4675-B46C-D81696634A05}"/>
              </c:ext>
            </c:extLst>
          </c:dPt>
          <c:dPt>
            <c:idx val="4"/>
            <c:bubble3D val="0"/>
            <c:spPr>
              <a:solidFill>
                <a:schemeClr val="accent5">
                  <a:alpha val="90000"/>
                </a:schemeClr>
              </a:solidFill>
              <a:ln w="19050">
                <a:solidFill>
                  <a:schemeClr val="accent5">
                    <a:lumMod val="75000"/>
                  </a:schemeClr>
                </a:solidFill>
              </a:ln>
              <a:effectLst>
                <a:innerShdw blurRad="114300">
                  <a:schemeClr val="accent5">
                    <a:lumMod val="75000"/>
                  </a:schemeClr>
                </a:innerShdw>
              </a:effectLst>
              <a:scene3d>
                <a:camera prst="orthographicFront"/>
                <a:lightRig rig="threePt" dir="t"/>
              </a:scene3d>
              <a:sp3d contourW="19050" prstMaterial="flat">
                <a:contourClr>
                  <a:schemeClr val="accent5">
                    <a:lumMod val="75000"/>
                  </a:schemeClr>
                </a:contourClr>
              </a:sp3d>
            </c:spPr>
            <c:extLst>
              <c:ext xmlns:c16="http://schemas.microsoft.com/office/drawing/2014/chart" uri="{C3380CC4-5D6E-409C-BE32-E72D297353CC}">
                <c16:uniqueId val="{00000009-5E4C-4675-B46C-D81696634A05}"/>
              </c:ext>
            </c:extLst>
          </c:dPt>
          <c:dPt>
            <c:idx val="5"/>
            <c:bubble3D val="0"/>
            <c:spPr>
              <a:solidFill>
                <a:schemeClr val="accent6">
                  <a:alpha val="90000"/>
                </a:schemeClr>
              </a:solidFill>
              <a:ln w="19050">
                <a:solidFill>
                  <a:schemeClr val="accent6">
                    <a:lumMod val="75000"/>
                  </a:schemeClr>
                </a:solidFill>
              </a:ln>
              <a:effectLst>
                <a:innerShdw blurRad="114300">
                  <a:schemeClr val="accent6">
                    <a:lumMod val="75000"/>
                  </a:schemeClr>
                </a:innerShdw>
              </a:effectLst>
              <a:scene3d>
                <a:camera prst="orthographicFront"/>
                <a:lightRig rig="threePt" dir="t"/>
              </a:scene3d>
              <a:sp3d contourW="19050" prstMaterial="flat">
                <a:contourClr>
                  <a:schemeClr val="accent6">
                    <a:lumMod val="75000"/>
                  </a:schemeClr>
                </a:contourClr>
              </a:sp3d>
            </c:spPr>
            <c:extLst>
              <c:ext xmlns:c16="http://schemas.microsoft.com/office/drawing/2014/chart" uri="{C3380CC4-5D6E-409C-BE32-E72D297353CC}">
                <c16:uniqueId val="{0000000B-5E4C-4675-B46C-D81696634A05}"/>
              </c:ext>
            </c:extLst>
          </c:dPt>
          <c:dPt>
            <c:idx val="6"/>
            <c:bubble3D val="0"/>
            <c:spPr>
              <a:solidFill>
                <a:schemeClr val="accent1">
                  <a:lumMod val="60000"/>
                  <a:alpha val="90000"/>
                </a:schemeClr>
              </a:solidFill>
              <a:ln w="19050">
                <a:solidFill>
                  <a:schemeClr val="accent1">
                    <a:lumMod val="60000"/>
                    <a:lumMod val="75000"/>
                  </a:schemeClr>
                </a:solidFill>
              </a:ln>
              <a:effectLst>
                <a:innerShdw blurRad="114300">
                  <a:schemeClr val="accent1">
                    <a:lumMod val="60000"/>
                    <a:lumMod val="75000"/>
                  </a:schemeClr>
                </a:innerShdw>
              </a:effectLst>
              <a:scene3d>
                <a:camera prst="orthographicFront"/>
                <a:lightRig rig="threePt" dir="t"/>
              </a:scene3d>
              <a:sp3d contourW="19050" prstMaterial="flat">
                <a:contourClr>
                  <a:schemeClr val="accent1">
                    <a:lumMod val="60000"/>
                    <a:lumMod val="75000"/>
                  </a:schemeClr>
                </a:contourClr>
              </a:sp3d>
            </c:spPr>
            <c:extLst>
              <c:ext xmlns:c16="http://schemas.microsoft.com/office/drawing/2014/chart" uri="{C3380CC4-5D6E-409C-BE32-E72D297353CC}">
                <c16:uniqueId val="{0000000D-5E4C-4675-B46C-D81696634A05}"/>
              </c:ext>
            </c:extLst>
          </c:dPt>
          <c:dPt>
            <c:idx val="7"/>
            <c:bubble3D val="0"/>
            <c:spPr>
              <a:solidFill>
                <a:schemeClr val="accent2">
                  <a:lumMod val="60000"/>
                  <a:alpha val="90000"/>
                </a:schemeClr>
              </a:solidFill>
              <a:ln w="19050">
                <a:solidFill>
                  <a:schemeClr val="accent2">
                    <a:lumMod val="60000"/>
                    <a:lumMod val="75000"/>
                  </a:schemeClr>
                </a:solidFill>
              </a:ln>
              <a:effectLst>
                <a:innerShdw blurRad="114300">
                  <a:schemeClr val="accent2">
                    <a:lumMod val="60000"/>
                    <a:lumMod val="75000"/>
                  </a:schemeClr>
                </a:innerShdw>
              </a:effectLst>
              <a:scene3d>
                <a:camera prst="orthographicFront"/>
                <a:lightRig rig="threePt" dir="t"/>
              </a:scene3d>
              <a:sp3d contourW="19050" prstMaterial="flat">
                <a:contourClr>
                  <a:schemeClr val="accent2">
                    <a:lumMod val="60000"/>
                    <a:lumMod val="75000"/>
                  </a:schemeClr>
                </a:contourClr>
              </a:sp3d>
            </c:spPr>
            <c:extLst>
              <c:ext xmlns:c16="http://schemas.microsoft.com/office/drawing/2014/chart" uri="{C3380CC4-5D6E-409C-BE32-E72D297353CC}">
                <c16:uniqueId val="{0000000F-5E4C-4675-B46C-D81696634A05}"/>
              </c:ext>
            </c:extLst>
          </c:dPt>
          <c:dPt>
            <c:idx val="8"/>
            <c:bubble3D val="0"/>
            <c:spPr>
              <a:solidFill>
                <a:schemeClr val="accent3">
                  <a:lumMod val="60000"/>
                  <a:alpha val="90000"/>
                </a:schemeClr>
              </a:solidFill>
              <a:ln w="19050">
                <a:solidFill>
                  <a:schemeClr val="accent3">
                    <a:lumMod val="60000"/>
                    <a:lumMod val="75000"/>
                  </a:schemeClr>
                </a:solidFill>
              </a:ln>
              <a:effectLst>
                <a:innerShdw blurRad="114300">
                  <a:schemeClr val="accent3">
                    <a:lumMod val="60000"/>
                    <a:lumMod val="75000"/>
                  </a:schemeClr>
                </a:innerShdw>
              </a:effectLst>
              <a:scene3d>
                <a:camera prst="orthographicFront"/>
                <a:lightRig rig="threePt" dir="t"/>
              </a:scene3d>
              <a:sp3d contourW="19050" prstMaterial="flat">
                <a:contourClr>
                  <a:schemeClr val="accent3">
                    <a:lumMod val="60000"/>
                    <a:lumMod val="75000"/>
                  </a:schemeClr>
                </a:contourClr>
              </a:sp3d>
            </c:spPr>
            <c:extLst>
              <c:ext xmlns:c16="http://schemas.microsoft.com/office/drawing/2014/chart" uri="{C3380CC4-5D6E-409C-BE32-E72D297353CC}">
                <c16:uniqueId val="{00000011-5E4C-4675-B46C-D81696634A05}"/>
              </c:ext>
            </c:extLst>
          </c:dPt>
          <c:dPt>
            <c:idx val="9"/>
            <c:bubble3D val="0"/>
            <c:spPr>
              <a:solidFill>
                <a:schemeClr val="accent4">
                  <a:lumMod val="60000"/>
                  <a:alpha val="90000"/>
                </a:schemeClr>
              </a:solidFill>
              <a:ln w="19050">
                <a:solidFill>
                  <a:schemeClr val="accent4">
                    <a:lumMod val="60000"/>
                    <a:lumMod val="75000"/>
                  </a:schemeClr>
                </a:solidFill>
              </a:ln>
              <a:effectLst>
                <a:innerShdw blurRad="114300">
                  <a:schemeClr val="accent4">
                    <a:lumMod val="60000"/>
                    <a:lumMod val="75000"/>
                  </a:schemeClr>
                </a:innerShdw>
              </a:effectLst>
              <a:scene3d>
                <a:camera prst="orthographicFront"/>
                <a:lightRig rig="threePt" dir="t"/>
              </a:scene3d>
              <a:sp3d contourW="19050" prstMaterial="flat">
                <a:contourClr>
                  <a:schemeClr val="accent4">
                    <a:lumMod val="60000"/>
                    <a:lumMod val="75000"/>
                  </a:schemeClr>
                </a:contourClr>
              </a:sp3d>
            </c:spPr>
            <c:extLst>
              <c:ext xmlns:c16="http://schemas.microsoft.com/office/drawing/2014/chart" uri="{C3380CC4-5D6E-409C-BE32-E72D297353CC}">
                <c16:uniqueId val="{00000013-5E4C-4675-B46C-D81696634A05}"/>
              </c:ext>
            </c:extLst>
          </c:dPt>
          <c:dPt>
            <c:idx val="10"/>
            <c:bubble3D val="0"/>
            <c:spPr>
              <a:solidFill>
                <a:schemeClr val="accent5">
                  <a:lumMod val="60000"/>
                  <a:alpha val="90000"/>
                </a:schemeClr>
              </a:solidFill>
              <a:ln w="19050">
                <a:solidFill>
                  <a:schemeClr val="accent5">
                    <a:lumMod val="60000"/>
                    <a:lumMod val="75000"/>
                  </a:schemeClr>
                </a:solidFill>
              </a:ln>
              <a:effectLst>
                <a:innerShdw blurRad="114300">
                  <a:schemeClr val="accent5">
                    <a:lumMod val="60000"/>
                    <a:lumMod val="75000"/>
                  </a:schemeClr>
                </a:innerShdw>
              </a:effectLst>
              <a:scene3d>
                <a:camera prst="orthographicFront"/>
                <a:lightRig rig="threePt" dir="t"/>
              </a:scene3d>
              <a:sp3d contourW="19050" prstMaterial="flat">
                <a:contourClr>
                  <a:schemeClr val="accent5">
                    <a:lumMod val="60000"/>
                    <a:lumMod val="75000"/>
                  </a:schemeClr>
                </a:contourClr>
              </a:sp3d>
            </c:spPr>
            <c:extLst>
              <c:ext xmlns:c16="http://schemas.microsoft.com/office/drawing/2014/chart" uri="{C3380CC4-5D6E-409C-BE32-E72D297353CC}">
                <c16:uniqueId val="{00000015-5E4C-4675-B46C-D81696634A05}"/>
              </c:ext>
            </c:extLst>
          </c:dPt>
          <c:dLbls>
            <c:dLbl>
              <c:idx val="0"/>
              <c:spPr>
                <a:solidFill>
                  <a:schemeClr val="lt1">
                    <a:alpha val="90000"/>
                  </a:schemeClr>
                </a:solidFill>
                <a:ln w="12700" cap="flat" cmpd="sng" algn="ctr">
                  <a:solidFill>
                    <a:schemeClr val="accent1"/>
                  </a:solidFill>
                  <a:round/>
                </a:ln>
                <a:effectLst>
                  <a:outerShdw blurRad="50800" dist="38100" dir="2700000" algn="tl" rotWithShape="0">
                    <a:schemeClr val="accent1">
                      <a:lumMod val="75000"/>
                      <a:alpha val="40000"/>
                    </a:schemeClr>
                  </a:outerShdw>
                </a:effectLst>
              </c:spPr>
              <c:txPr>
                <a:bodyPr rot="0" spcFirstLastPara="1" vertOverflow="clip" horzOverflow="clip" vert="horz" wrap="square" lIns="38100" tIns="19050" rIns="38100" bIns="19050" anchor="ctr" anchorCtr="1">
                  <a:spAutoFit/>
                </a:bodyPr>
                <a:lstStyle/>
                <a:p>
                  <a:pPr>
                    <a:defRPr sz="1000" b="0" i="0" u="none" strike="noStrike" kern="1200" baseline="0">
                      <a:solidFill>
                        <a:schemeClr val="accent1"/>
                      </a:solidFill>
                      <a:effectLst/>
                      <a:latin typeface="+mn-lt"/>
                      <a:ea typeface="+mn-ea"/>
                      <a:cs typeface="+mn-cs"/>
                    </a:defRPr>
                  </a:pPr>
                  <a:endParaRPr lang="en-US"/>
                </a:p>
              </c:txPr>
              <c:dLblPos val="inEnd"/>
              <c:showLegendKey val="0"/>
              <c:showVal val="0"/>
              <c:showCatName val="1"/>
              <c:showSerName val="0"/>
              <c:showPercent val="1"/>
              <c:showBubbleSize val="0"/>
              <c:extLst>
                <c:ext xmlns:c16="http://schemas.microsoft.com/office/drawing/2014/chart" uri="{C3380CC4-5D6E-409C-BE32-E72D297353CC}">
                  <c16:uniqueId val="{00000001-5E4C-4675-B46C-D81696634A05}"/>
                </c:ext>
              </c:extLst>
            </c:dLbl>
            <c:dLbl>
              <c:idx val="1"/>
              <c:spPr>
                <a:solidFill>
                  <a:schemeClr val="lt1">
                    <a:alpha val="90000"/>
                  </a:schemeClr>
                </a:solidFill>
                <a:ln w="12700" cap="flat" cmpd="sng" algn="ctr">
                  <a:solidFill>
                    <a:schemeClr val="accent2"/>
                  </a:solidFill>
                  <a:round/>
                </a:ln>
                <a:effectLst>
                  <a:outerShdw blurRad="50800" dist="38100" dir="2700000" algn="tl" rotWithShape="0">
                    <a:schemeClr val="accent2">
                      <a:lumMod val="75000"/>
                      <a:alpha val="40000"/>
                    </a:schemeClr>
                  </a:outerShdw>
                </a:effectLst>
              </c:spPr>
              <c:txPr>
                <a:bodyPr rot="0" spcFirstLastPara="1" vertOverflow="clip" horzOverflow="clip" vert="horz" wrap="square" lIns="38100" tIns="19050" rIns="38100" bIns="19050" anchor="ctr" anchorCtr="1">
                  <a:spAutoFit/>
                </a:bodyPr>
                <a:lstStyle/>
                <a:p>
                  <a:pPr>
                    <a:defRPr sz="1000" b="0" i="0" u="none" strike="noStrike" kern="1200" baseline="0">
                      <a:solidFill>
                        <a:schemeClr val="accent2"/>
                      </a:solidFill>
                      <a:effectLst/>
                      <a:latin typeface="+mn-lt"/>
                      <a:ea typeface="+mn-ea"/>
                      <a:cs typeface="+mn-cs"/>
                    </a:defRPr>
                  </a:pPr>
                  <a:endParaRPr lang="en-US"/>
                </a:p>
              </c:txPr>
              <c:dLblPos val="inEnd"/>
              <c:showLegendKey val="0"/>
              <c:showVal val="0"/>
              <c:showCatName val="1"/>
              <c:showSerName val="0"/>
              <c:showPercent val="1"/>
              <c:showBubbleSize val="0"/>
              <c:extLst>
                <c:ext xmlns:c16="http://schemas.microsoft.com/office/drawing/2014/chart" uri="{C3380CC4-5D6E-409C-BE32-E72D297353CC}">
                  <c16:uniqueId val="{00000003-5E4C-4675-B46C-D81696634A05}"/>
                </c:ext>
              </c:extLst>
            </c:dLbl>
            <c:dLbl>
              <c:idx val="2"/>
              <c:spPr>
                <a:solidFill>
                  <a:schemeClr val="lt1">
                    <a:alpha val="90000"/>
                  </a:schemeClr>
                </a:solidFill>
                <a:ln w="12700" cap="flat" cmpd="sng" algn="ctr">
                  <a:solidFill>
                    <a:schemeClr val="accent3"/>
                  </a:solidFill>
                  <a:round/>
                </a:ln>
                <a:effectLst>
                  <a:outerShdw blurRad="50800" dist="38100" dir="2700000" algn="tl" rotWithShape="0">
                    <a:schemeClr val="accent3">
                      <a:lumMod val="75000"/>
                      <a:alpha val="40000"/>
                    </a:schemeClr>
                  </a:outerShdw>
                </a:effectLst>
              </c:spPr>
              <c:txPr>
                <a:bodyPr rot="0" spcFirstLastPara="1" vertOverflow="clip" horzOverflow="clip" vert="horz" wrap="square" lIns="38100" tIns="19050" rIns="38100" bIns="19050" anchor="ctr" anchorCtr="1">
                  <a:spAutoFit/>
                </a:bodyPr>
                <a:lstStyle/>
                <a:p>
                  <a:pPr>
                    <a:defRPr sz="1000" b="0" i="0" u="none" strike="noStrike" kern="1200" baseline="0">
                      <a:solidFill>
                        <a:schemeClr val="accent3"/>
                      </a:solidFill>
                      <a:effectLst/>
                      <a:latin typeface="+mn-lt"/>
                      <a:ea typeface="+mn-ea"/>
                      <a:cs typeface="+mn-cs"/>
                    </a:defRPr>
                  </a:pPr>
                  <a:endParaRPr lang="en-US"/>
                </a:p>
              </c:txPr>
              <c:dLblPos val="inEnd"/>
              <c:showLegendKey val="0"/>
              <c:showVal val="0"/>
              <c:showCatName val="1"/>
              <c:showSerName val="0"/>
              <c:showPercent val="1"/>
              <c:showBubbleSize val="0"/>
              <c:extLst>
                <c:ext xmlns:c16="http://schemas.microsoft.com/office/drawing/2014/chart" uri="{C3380CC4-5D6E-409C-BE32-E72D297353CC}">
                  <c16:uniqueId val="{00000005-5E4C-4675-B46C-D81696634A05}"/>
                </c:ext>
              </c:extLst>
            </c:dLbl>
            <c:dLbl>
              <c:idx val="3"/>
              <c:spPr>
                <a:solidFill>
                  <a:schemeClr val="lt1">
                    <a:alpha val="90000"/>
                  </a:schemeClr>
                </a:solidFill>
                <a:ln w="12700" cap="flat" cmpd="sng" algn="ctr">
                  <a:solidFill>
                    <a:schemeClr val="accent4"/>
                  </a:solidFill>
                  <a:round/>
                </a:ln>
                <a:effectLst>
                  <a:outerShdw blurRad="50800" dist="38100" dir="2700000" algn="tl" rotWithShape="0">
                    <a:schemeClr val="accent4">
                      <a:lumMod val="75000"/>
                      <a:alpha val="40000"/>
                    </a:schemeClr>
                  </a:outerShdw>
                </a:effectLst>
              </c:spPr>
              <c:txPr>
                <a:bodyPr rot="0" spcFirstLastPara="1" vertOverflow="clip" horzOverflow="clip" vert="horz" wrap="square" lIns="38100" tIns="19050" rIns="38100" bIns="19050" anchor="ctr" anchorCtr="1">
                  <a:spAutoFit/>
                </a:bodyPr>
                <a:lstStyle/>
                <a:p>
                  <a:pPr>
                    <a:defRPr sz="1000" b="0" i="0" u="none" strike="noStrike" kern="1200" baseline="0">
                      <a:solidFill>
                        <a:schemeClr val="accent4"/>
                      </a:solidFill>
                      <a:effectLst/>
                      <a:latin typeface="+mn-lt"/>
                      <a:ea typeface="+mn-ea"/>
                      <a:cs typeface="+mn-cs"/>
                    </a:defRPr>
                  </a:pPr>
                  <a:endParaRPr lang="en-US"/>
                </a:p>
              </c:txPr>
              <c:dLblPos val="inEnd"/>
              <c:showLegendKey val="0"/>
              <c:showVal val="0"/>
              <c:showCatName val="1"/>
              <c:showSerName val="0"/>
              <c:showPercent val="1"/>
              <c:showBubbleSize val="0"/>
              <c:extLst>
                <c:ext xmlns:c16="http://schemas.microsoft.com/office/drawing/2014/chart" uri="{C3380CC4-5D6E-409C-BE32-E72D297353CC}">
                  <c16:uniqueId val="{00000007-5E4C-4675-B46C-D81696634A05}"/>
                </c:ext>
              </c:extLst>
            </c:dLbl>
            <c:dLbl>
              <c:idx val="4"/>
              <c:spPr>
                <a:solidFill>
                  <a:schemeClr val="lt1">
                    <a:alpha val="90000"/>
                  </a:schemeClr>
                </a:solidFill>
                <a:ln w="12700" cap="flat" cmpd="sng" algn="ctr">
                  <a:solidFill>
                    <a:schemeClr val="accent5"/>
                  </a:solidFill>
                  <a:round/>
                </a:ln>
                <a:effectLst>
                  <a:outerShdw blurRad="50800" dist="38100" dir="2700000" algn="tl" rotWithShape="0">
                    <a:schemeClr val="accent5">
                      <a:lumMod val="75000"/>
                      <a:alpha val="40000"/>
                    </a:schemeClr>
                  </a:outerShdw>
                </a:effectLst>
              </c:spPr>
              <c:txPr>
                <a:bodyPr rot="0" spcFirstLastPara="1" vertOverflow="clip" horzOverflow="clip" vert="horz" wrap="square" lIns="38100" tIns="19050" rIns="38100" bIns="19050" anchor="ctr" anchorCtr="1">
                  <a:spAutoFit/>
                </a:bodyPr>
                <a:lstStyle/>
                <a:p>
                  <a:pPr>
                    <a:defRPr sz="1000" b="0" i="0" u="none" strike="noStrike" kern="1200" baseline="0">
                      <a:solidFill>
                        <a:schemeClr val="accent5"/>
                      </a:solidFill>
                      <a:effectLst/>
                      <a:latin typeface="+mn-lt"/>
                      <a:ea typeface="+mn-ea"/>
                      <a:cs typeface="+mn-cs"/>
                    </a:defRPr>
                  </a:pPr>
                  <a:endParaRPr lang="en-US"/>
                </a:p>
              </c:txPr>
              <c:dLblPos val="inEnd"/>
              <c:showLegendKey val="0"/>
              <c:showVal val="0"/>
              <c:showCatName val="1"/>
              <c:showSerName val="0"/>
              <c:showPercent val="1"/>
              <c:showBubbleSize val="0"/>
              <c:extLst>
                <c:ext xmlns:c16="http://schemas.microsoft.com/office/drawing/2014/chart" uri="{C3380CC4-5D6E-409C-BE32-E72D297353CC}">
                  <c16:uniqueId val="{00000009-5E4C-4675-B46C-D81696634A05}"/>
                </c:ext>
              </c:extLst>
            </c:dLbl>
            <c:dLbl>
              <c:idx val="5"/>
              <c:spPr>
                <a:solidFill>
                  <a:schemeClr val="lt1">
                    <a:alpha val="90000"/>
                  </a:schemeClr>
                </a:solidFill>
                <a:ln w="12700" cap="flat" cmpd="sng" algn="ctr">
                  <a:solidFill>
                    <a:schemeClr val="accent6"/>
                  </a:solidFill>
                  <a:round/>
                </a:ln>
                <a:effectLst>
                  <a:outerShdw blurRad="50800" dist="38100" dir="2700000" algn="tl" rotWithShape="0">
                    <a:schemeClr val="accent6">
                      <a:lumMod val="75000"/>
                      <a:alpha val="40000"/>
                    </a:schemeClr>
                  </a:outerShdw>
                </a:effectLst>
              </c:spPr>
              <c:txPr>
                <a:bodyPr rot="0" spcFirstLastPara="1" vertOverflow="clip" horzOverflow="clip" vert="horz" wrap="square" lIns="38100" tIns="19050" rIns="38100" bIns="19050" anchor="ctr" anchorCtr="1">
                  <a:spAutoFit/>
                </a:bodyPr>
                <a:lstStyle/>
                <a:p>
                  <a:pPr>
                    <a:defRPr sz="1000" b="0" i="0" u="none" strike="noStrike" kern="1200" baseline="0">
                      <a:solidFill>
                        <a:schemeClr val="accent6"/>
                      </a:solidFill>
                      <a:effectLst/>
                      <a:latin typeface="+mn-lt"/>
                      <a:ea typeface="+mn-ea"/>
                      <a:cs typeface="+mn-cs"/>
                    </a:defRPr>
                  </a:pPr>
                  <a:endParaRPr lang="en-US"/>
                </a:p>
              </c:txPr>
              <c:dLblPos val="inEnd"/>
              <c:showLegendKey val="0"/>
              <c:showVal val="0"/>
              <c:showCatName val="1"/>
              <c:showSerName val="0"/>
              <c:showPercent val="1"/>
              <c:showBubbleSize val="0"/>
              <c:extLst>
                <c:ext xmlns:c16="http://schemas.microsoft.com/office/drawing/2014/chart" uri="{C3380CC4-5D6E-409C-BE32-E72D297353CC}">
                  <c16:uniqueId val="{0000000B-5E4C-4675-B46C-D81696634A05}"/>
                </c:ext>
              </c:extLst>
            </c:dLbl>
            <c:dLbl>
              <c:idx val="6"/>
              <c:spPr>
                <a:solidFill>
                  <a:schemeClr val="lt1">
                    <a:alpha val="90000"/>
                  </a:schemeClr>
                </a:solidFill>
                <a:ln w="12700" cap="flat" cmpd="sng" algn="ctr">
                  <a:solidFill>
                    <a:schemeClr val="accent1">
                      <a:lumMod val="60000"/>
                    </a:schemeClr>
                  </a:solidFill>
                  <a:round/>
                </a:ln>
                <a:effectLst>
                  <a:outerShdw blurRad="50800" dist="38100" dir="2700000" algn="tl" rotWithShape="0">
                    <a:schemeClr val="accent1">
                      <a:lumMod val="60000"/>
                      <a:lumMod val="75000"/>
                      <a:alpha val="40000"/>
                    </a:schemeClr>
                  </a:outerShdw>
                </a:effectLst>
              </c:spPr>
              <c:txPr>
                <a:bodyPr rot="0" spcFirstLastPara="1" vertOverflow="clip" horzOverflow="clip" vert="horz" wrap="square" lIns="38100" tIns="19050" rIns="38100" bIns="19050" anchor="ctr" anchorCtr="1">
                  <a:spAutoFit/>
                </a:bodyPr>
                <a:lstStyle/>
                <a:p>
                  <a:pPr>
                    <a:defRPr sz="1000" b="0" i="0" u="none" strike="noStrike" kern="1200" baseline="0">
                      <a:solidFill>
                        <a:schemeClr val="accent1">
                          <a:lumMod val="60000"/>
                        </a:schemeClr>
                      </a:solidFill>
                      <a:effectLst/>
                      <a:latin typeface="+mn-lt"/>
                      <a:ea typeface="+mn-ea"/>
                      <a:cs typeface="+mn-cs"/>
                    </a:defRPr>
                  </a:pPr>
                  <a:endParaRPr lang="en-US"/>
                </a:p>
              </c:txPr>
              <c:dLblPos val="inEnd"/>
              <c:showLegendKey val="0"/>
              <c:showVal val="0"/>
              <c:showCatName val="1"/>
              <c:showSerName val="0"/>
              <c:showPercent val="1"/>
              <c:showBubbleSize val="0"/>
              <c:extLst>
                <c:ext xmlns:c16="http://schemas.microsoft.com/office/drawing/2014/chart" uri="{C3380CC4-5D6E-409C-BE32-E72D297353CC}">
                  <c16:uniqueId val="{0000000D-5E4C-4675-B46C-D81696634A05}"/>
                </c:ext>
              </c:extLst>
            </c:dLbl>
            <c:dLbl>
              <c:idx val="7"/>
              <c:spPr>
                <a:solidFill>
                  <a:schemeClr val="lt1">
                    <a:alpha val="90000"/>
                  </a:schemeClr>
                </a:solidFill>
                <a:ln w="12700" cap="flat" cmpd="sng" algn="ctr">
                  <a:solidFill>
                    <a:schemeClr val="accent2">
                      <a:lumMod val="60000"/>
                    </a:schemeClr>
                  </a:solidFill>
                  <a:round/>
                </a:ln>
                <a:effectLst>
                  <a:outerShdw blurRad="50800" dist="38100" dir="2700000" algn="tl" rotWithShape="0">
                    <a:schemeClr val="accent2">
                      <a:lumMod val="60000"/>
                      <a:lumMod val="75000"/>
                      <a:alpha val="40000"/>
                    </a:schemeClr>
                  </a:outerShdw>
                </a:effectLst>
              </c:spPr>
              <c:txPr>
                <a:bodyPr rot="0" spcFirstLastPara="1" vertOverflow="clip" horzOverflow="clip" vert="horz" wrap="square" lIns="38100" tIns="19050" rIns="38100" bIns="19050" anchor="ctr" anchorCtr="1">
                  <a:spAutoFit/>
                </a:bodyPr>
                <a:lstStyle/>
                <a:p>
                  <a:pPr>
                    <a:defRPr sz="1000" b="0" i="0" u="none" strike="noStrike" kern="1200" baseline="0">
                      <a:solidFill>
                        <a:schemeClr val="accent2">
                          <a:lumMod val="60000"/>
                        </a:schemeClr>
                      </a:solidFill>
                      <a:effectLst/>
                      <a:latin typeface="+mn-lt"/>
                      <a:ea typeface="+mn-ea"/>
                      <a:cs typeface="+mn-cs"/>
                    </a:defRPr>
                  </a:pPr>
                  <a:endParaRPr lang="en-US"/>
                </a:p>
              </c:txPr>
              <c:dLblPos val="inEnd"/>
              <c:showLegendKey val="0"/>
              <c:showVal val="0"/>
              <c:showCatName val="1"/>
              <c:showSerName val="0"/>
              <c:showPercent val="1"/>
              <c:showBubbleSize val="0"/>
              <c:extLst>
                <c:ext xmlns:c16="http://schemas.microsoft.com/office/drawing/2014/chart" uri="{C3380CC4-5D6E-409C-BE32-E72D297353CC}">
                  <c16:uniqueId val="{0000000F-5E4C-4675-B46C-D81696634A05}"/>
                </c:ext>
              </c:extLst>
            </c:dLbl>
            <c:dLbl>
              <c:idx val="8"/>
              <c:spPr>
                <a:solidFill>
                  <a:schemeClr val="lt1">
                    <a:alpha val="90000"/>
                  </a:schemeClr>
                </a:solidFill>
                <a:ln w="12700" cap="flat" cmpd="sng" algn="ctr">
                  <a:solidFill>
                    <a:schemeClr val="accent3">
                      <a:lumMod val="60000"/>
                    </a:schemeClr>
                  </a:solidFill>
                  <a:round/>
                </a:ln>
                <a:effectLst>
                  <a:outerShdw blurRad="50800" dist="38100" dir="2700000" algn="tl" rotWithShape="0">
                    <a:schemeClr val="accent3">
                      <a:lumMod val="60000"/>
                      <a:lumMod val="75000"/>
                      <a:alpha val="40000"/>
                    </a:schemeClr>
                  </a:outerShdw>
                </a:effectLst>
              </c:spPr>
              <c:txPr>
                <a:bodyPr rot="0" spcFirstLastPara="1" vertOverflow="clip" horzOverflow="clip" vert="horz" wrap="square" lIns="38100" tIns="19050" rIns="38100" bIns="19050" anchor="ctr" anchorCtr="1">
                  <a:spAutoFit/>
                </a:bodyPr>
                <a:lstStyle/>
                <a:p>
                  <a:pPr>
                    <a:defRPr sz="1000" b="0" i="0" u="none" strike="noStrike" kern="1200" baseline="0">
                      <a:solidFill>
                        <a:schemeClr val="accent3">
                          <a:lumMod val="60000"/>
                        </a:schemeClr>
                      </a:solidFill>
                      <a:effectLst/>
                      <a:latin typeface="+mn-lt"/>
                      <a:ea typeface="+mn-ea"/>
                      <a:cs typeface="+mn-cs"/>
                    </a:defRPr>
                  </a:pPr>
                  <a:endParaRPr lang="en-US"/>
                </a:p>
              </c:txPr>
              <c:dLblPos val="inEnd"/>
              <c:showLegendKey val="0"/>
              <c:showVal val="0"/>
              <c:showCatName val="1"/>
              <c:showSerName val="0"/>
              <c:showPercent val="1"/>
              <c:showBubbleSize val="0"/>
              <c:extLst>
                <c:ext xmlns:c16="http://schemas.microsoft.com/office/drawing/2014/chart" uri="{C3380CC4-5D6E-409C-BE32-E72D297353CC}">
                  <c16:uniqueId val="{00000011-5E4C-4675-B46C-D81696634A05}"/>
                </c:ext>
              </c:extLst>
            </c:dLbl>
            <c:dLbl>
              <c:idx val="9"/>
              <c:spPr>
                <a:solidFill>
                  <a:schemeClr val="lt1">
                    <a:alpha val="90000"/>
                  </a:schemeClr>
                </a:solidFill>
                <a:ln w="12700" cap="flat" cmpd="sng" algn="ctr">
                  <a:solidFill>
                    <a:schemeClr val="accent4">
                      <a:lumMod val="60000"/>
                    </a:schemeClr>
                  </a:solidFill>
                  <a:round/>
                </a:ln>
                <a:effectLst>
                  <a:outerShdw blurRad="50800" dist="38100" dir="2700000" algn="tl" rotWithShape="0">
                    <a:schemeClr val="accent4">
                      <a:lumMod val="60000"/>
                      <a:lumMod val="75000"/>
                      <a:alpha val="40000"/>
                    </a:schemeClr>
                  </a:outerShdw>
                </a:effectLst>
              </c:spPr>
              <c:txPr>
                <a:bodyPr rot="0" spcFirstLastPara="1" vertOverflow="clip" horzOverflow="clip" vert="horz" wrap="square" lIns="38100" tIns="19050" rIns="38100" bIns="19050" anchor="ctr" anchorCtr="1">
                  <a:spAutoFit/>
                </a:bodyPr>
                <a:lstStyle/>
                <a:p>
                  <a:pPr>
                    <a:defRPr sz="1000" b="0" i="0" u="none" strike="noStrike" kern="1200" baseline="0">
                      <a:solidFill>
                        <a:schemeClr val="accent4">
                          <a:lumMod val="60000"/>
                        </a:schemeClr>
                      </a:solidFill>
                      <a:effectLst/>
                      <a:latin typeface="+mn-lt"/>
                      <a:ea typeface="+mn-ea"/>
                      <a:cs typeface="+mn-cs"/>
                    </a:defRPr>
                  </a:pPr>
                  <a:endParaRPr lang="en-US"/>
                </a:p>
              </c:txPr>
              <c:dLblPos val="inEnd"/>
              <c:showLegendKey val="0"/>
              <c:showVal val="0"/>
              <c:showCatName val="1"/>
              <c:showSerName val="0"/>
              <c:showPercent val="1"/>
              <c:showBubbleSize val="0"/>
              <c:extLst>
                <c:ext xmlns:c16="http://schemas.microsoft.com/office/drawing/2014/chart" uri="{C3380CC4-5D6E-409C-BE32-E72D297353CC}">
                  <c16:uniqueId val="{00000013-5E4C-4675-B46C-D81696634A05}"/>
                </c:ext>
              </c:extLst>
            </c:dLbl>
            <c:dLbl>
              <c:idx val="10"/>
              <c:spPr>
                <a:solidFill>
                  <a:schemeClr val="lt1">
                    <a:alpha val="90000"/>
                  </a:schemeClr>
                </a:solidFill>
                <a:ln w="12700" cap="flat" cmpd="sng" algn="ctr">
                  <a:solidFill>
                    <a:schemeClr val="accent5">
                      <a:lumMod val="60000"/>
                    </a:schemeClr>
                  </a:solidFill>
                  <a:round/>
                </a:ln>
                <a:effectLst>
                  <a:outerShdw blurRad="50800" dist="38100" dir="2700000" algn="tl" rotWithShape="0">
                    <a:schemeClr val="accent5">
                      <a:lumMod val="60000"/>
                      <a:lumMod val="75000"/>
                      <a:alpha val="40000"/>
                    </a:schemeClr>
                  </a:outerShdw>
                </a:effectLst>
              </c:spPr>
              <c:txPr>
                <a:bodyPr rot="0" spcFirstLastPara="1" vertOverflow="clip" horzOverflow="clip" vert="horz" wrap="square" lIns="38100" tIns="19050" rIns="38100" bIns="19050" anchor="ctr" anchorCtr="1">
                  <a:spAutoFit/>
                </a:bodyPr>
                <a:lstStyle/>
                <a:p>
                  <a:pPr>
                    <a:defRPr sz="1000" b="0" i="0" u="none" strike="noStrike" kern="1200" baseline="0">
                      <a:solidFill>
                        <a:schemeClr val="accent5">
                          <a:lumMod val="60000"/>
                        </a:schemeClr>
                      </a:solidFill>
                      <a:effectLst/>
                      <a:latin typeface="+mn-lt"/>
                      <a:ea typeface="+mn-ea"/>
                      <a:cs typeface="+mn-cs"/>
                    </a:defRPr>
                  </a:pPr>
                  <a:endParaRPr lang="en-US"/>
                </a:p>
              </c:txPr>
              <c:dLblPos val="inEnd"/>
              <c:showLegendKey val="0"/>
              <c:showVal val="0"/>
              <c:showCatName val="1"/>
              <c:showSerName val="0"/>
              <c:showPercent val="1"/>
              <c:showBubbleSize val="0"/>
              <c:extLst>
                <c:ext xmlns:c16="http://schemas.microsoft.com/office/drawing/2014/chart" uri="{C3380CC4-5D6E-409C-BE32-E72D297353CC}">
                  <c16:uniqueId val="{00000015-5E4C-4675-B46C-D81696634A05}"/>
                </c:ext>
              </c:extLst>
            </c:dLbl>
            <c:spPr>
              <a:solidFill>
                <a:sysClr val="window" lastClr="FFFFFF">
                  <a:alpha val="90000"/>
                </a:sysClr>
              </a:solidFill>
              <a:ln w="12700" cap="flat" cmpd="sng" algn="ctr">
                <a:solidFill>
                  <a:srgbClr val="5B9BD5"/>
                </a:solidFill>
                <a:round/>
              </a:ln>
              <a:effectLst>
                <a:outerShdw blurRad="50800" dist="38100" dir="2700000" algn="tl" rotWithShape="0">
                  <a:srgbClr val="5B9BD5">
                    <a:lumMod val="75000"/>
                    <a:alpha val="40000"/>
                  </a:srgbClr>
                </a:outerShdw>
              </a:effectLst>
            </c:spPr>
            <c:dLblPos val="inEnd"/>
            <c:showLegendKey val="0"/>
            <c:showVal val="0"/>
            <c:showCatName val="1"/>
            <c:showSerName val="0"/>
            <c:showPercent val="1"/>
            <c:showBubbleSize val="0"/>
            <c:showLeaderLines val="1"/>
            <c:leaderLines>
              <c:spPr>
                <a:ln w="9525">
                  <a:solidFill>
                    <a:schemeClr val="tx1">
                      <a:lumMod val="35000"/>
                      <a:lumOff val="65000"/>
                    </a:schemeClr>
                  </a:solidFill>
                </a:ln>
                <a:effectLst/>
              </c:spPr>
            </c:leaderLines>
            <c:extLst>
              <c:ext xmlns:c15="http://schemas.microsoft.com/office/drawing/2012/chart" uri="{CE6537A1-D6FC-4f65-9D91-7224C49458BB}"/>
            </c:extLst>
          </c:dLbls>
          <c:cat>
            <c:strRef>
              <c:f>Summary!$A$21:$A$31</c:f>
              <c:strCache>
                <c:ptCount val="11"/>
                <c:pt idx="0">
                  <c:v>Uthukela</c:v>
                </c:pt>
                <c:pt idx="1">
                  <c:v>Ethekwini</c:v>
                </c:pt>
                <c:pt idx="2">
                  <c:v>Umzinyathi</c:v>
                </c:pt>
                <c:pt idx="3">
                  <c:v>uMkhanyakude</c:v>
                </c:pt>
                <c:pt idx="4">
                  <c:v>King Cetshwayo</c:v>
                </c:pt>
                <c:pt idx="5">
                  <c:v>Amajuba</c:v>
                </c:pt>
                <c:pt idx="6">
                  <c:v>Umgungundlovu</c:v>
                </c:pt>
                <c:pt idx="7">
                  <c:v>Ilembe</c:v>
                </c:pt>
                <c:pt idx="8">
                  <c:v>Harry Gwala</c:v>
                </c:pt>
                <c:pt idx="9">
                  <c:v>Ugu</c:v>
                </c:pt>
                <c:pt idx="10">
                  <c:v>Zululand</c:v>
                </c:pt>
              </c:strCache>
            </c:strRef>
          </c:cat>
          <c:val>
            <c:numRef>
              <c:f>Summary!$B$21:$B$31</c:f>
              <c:numCache>
                <c:formatCode>#,##0</c:formatCode>
                <c:ptCount val="11"/>
                <c:pt idx="0">
                  <c:v>176</c:v>
                </c:pt>
                <c:pt idx="1">
                  <c:v>159</c:v>
                </c:pt>
                <c:pt idx="2">
                  <c:v>418</c:v>
                </c:pt>
                <c:pt idx="3">
                  <c:v>428</c:v>
                </c:pt>
                <c:pt idx="4">
                  <c:v>766</c:v>
                </c:pt>
                <c:pt idx="5">
                  <c:v>209</c:v>
                </c:pt>
                <c:pt idx="6">
                  <c:v>770</c:v>
                </c:pt>
                <c:pt idx="7">
                  <c:v>473</c:v>
                </c:pt>
                <c:pt idx="8">
                  <c:v>412</c:v>
                </c:pt>
                <c:pt idx="9">
                  <c:v>480</c:v>
                </c:pt>
                <c:pt idx="10">
                  <c:v>441</c:v>
                </c:pt>
              </c:numCache>
            </c:numRef>
          </c:val>
          <c:extLst>
            <c:ext xmlns:c16="http://schemas.microsoft.com/office/drawing/2014/chart" uri="{C3380CC4-5D6E-409C-BE32-E72D297353CC}">
              <c16:uniqueId val="{00000016-5E4C-4675-B46C-D81696634A05}"/>
            </c:ext>
          </c:extLst>
        </c:ser>
        <c:dLbls>
          <c:dLblPos val="inEnd"/>
          <c:showLegendKey val="0"/>
          <c:showVal val="0"/>
          <c:showCatName val="0"/>
          <c:showSerName val="0"/>
          <c:showPercent val="1"/>
          <c:showBubbleSize val="0"/>
          <c:showLeaderLines val="1"/>
        </c:dLbls>
      </c:pie3D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solidFill>
      <a:schemeClr val="tx1">
        <a:lumMod val="65000"/>
        <a:lumOff val="35000"/>
      </a:schemeClr>
    </a:solidFill>
    <a:ln w="9525" cap="flat" cmpd="sng" algn="ctr">
      <a:solidFill>
        <a:schemeClr val="tx1">
          <a:lumMod val="15000"/>
          <a:lumOff val="85000"/>
        </a:schemeClr>
      </a:solid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US"/>
              <a:t>Total Application vs Approved Budget</a:t>
            </a:r>
          </a:p>
        </c:rich>
      </c:tx>
      <c:layout/>
      <c:overlay val="0"/>
      <c:spPr>
        <a:noFill/>
        <a:ln>
          <a:noFill/>
        </a:ln>
        <a:effectLst/>
      </c:spPr>
      <c:txPr>
        <a:bodyPr rot="0" spcFirstLastPara="1" vertOverflow="ellipsis" vert="horz" wrap="square" anchor="ctr" anchorCtr="1"/>
        <a:lstStyle/>
        <a:p>
          <a:pPr>
            <a:defRPr sz="16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lotArea>
      <c:layout>
        <c:manualLayout>
          <c:layoutTarget val="inner"/>
          <c:xMode val="edge"/>
          <c:yMode val="edge"/>
          <c:x val="0.12218188375308046"/>
          <c:y val="9.2352449236307255E-2"/>
          <c:w val="0.85598623592125334"/>
          <c:h val="0.64583135564795302"/>
        </c:manualLayout>
      </c:layout>
      <c:barChart>
        <c:barDir val="col"/>
        <c:grouping val="clustered"/>
        <c:varyColors val="0"/>
        <c:ser>
          <c:idx val="0"/>
          <c:order val="0"/>
          <c:tx>
            <c:strRef>
              <c:f>Summary!$B$1:$C$1</c:f>
              <c:strCache>
                <c:ptCount val="1"/>
                <c:pt idx="0">
                  <c:v>TOTAL APPLICATIONS</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invertIfNegative val="0"/>
          <c:cat>
            <c:strRef>
              <c:f>Summary!$A$3:$A$13</c:f>
              <c:strCache>
                <c:ptCount val="11"/>
                <c:pt idx="0">
                  <c:v>Uthukela</c:v>
                </c:pt>
                <c:pt idx="1">
                  <c:v>Ethekwini</c:v>
                </c:pt>
                <c:pt idx="2">
                  <c:v>Umzinyathi</c:v>
                </c:pt>
                <c:pt idx="3">
                  <c:v>uMkhannyakude</c:v>
                </c:pt>
                <c:pt idx="4">
                  <c:v>King Cetshwayo</c:v>
                </c:pt>
                <c:pt idx="5">
                  <c:v>Amajuba</c:v>
                </c:pt>
                <c:pt idx="6">
                  <c:v>Umgungundlovu</c:v>
                </c:pt>
                <c:pt idx="7">
                  <c:v>Ilembe</c:v>
                </c:pt>
                <c:pt idx="8">
                  <c:v>Harry Gwala</c:v>
                </c:pt>
                <c:pt idx="9">
                  <c:v>Ugu</c:v>
                </c:pt>
                <c:pt idx="10">
                  <c:v>Zululand</c:v>
                </c:pt>
              </c:strCache>
            </c:strRef>
          </c:cat>
          <c:val>
            <c:numRef>
              <c:f>Summary!$C$3:$C$13</c:f>
              <c:numCache>
                <c:formatCode>_-[$R-1C09]* #,##0.00_-;\-[$R-1C09]* #,##0.00_-;_-[$R-1C09]* "-"??_-;_-@_-</c:formatCode>
                <c:ptCount val="11"/>
                <c:pt idx="0">
                  <c:v>4967174</c:v>
                </c:pt>
                <c:pt idx="1">
                  <c:v>4951000</c:v>
                </c:pt>
                <c:pt idx="2">
                  <c:v>7112942.5599999996</c:v>
                </c:pt>
                <c:pt idx="3">
                  <c:v>7684870</c:v>
                </c:pt>
                <c:pt idx="4">
                  <c:v>8443328</c:v>
                </c:pt>
                <c:pt idx="5">
                  <c:v>9681995</c:v>
                </c:pt>
                <c:pt idx="6">
                  <c:v>12237601</c:v>
                </c:pt>
                <c:pt idx="7">
                  <c:v>14773500</c:v>
                </c:pt>
                <c:pt idx="8">
                  <c:v>15108734.85</c:v>
                </c:pt>
                <c:pt idx="9">
                  <c:v>15202900</c:v>
                </c:pt>
                <c:pt idx="10">
                  <c:v>20120963</c:v>
                </c:pt>
              </c:numCache>
            </c:numRef>
          </c:val>
          <c:extLst>
            <c:ext xmlns:c16="http://schemas.microsoft.com/office/drawing/2014/chart" uri="{C3380CC4-5D6E-409C-BE32-E72D297353CC}">
              <c16:uniqueId val="{00000000-C7EB-4BC9-8578-E75A235C7A18}"/>
            </c:ext>
          </c:extLst>
        </c:ser>
        <c:ser>
          <c:idx val="1"/>
          <c:order val="1"/>
          <c:tx>
            <c:strRef>
              <c:f>Summary!$H$1:$I$1</c:f>
              <c:strCache>
                <c:ptCount val="1"/>
                <c:pt idx="0">
                  <c:v>TOTAL  RECOMMENDED</c:v>
                </c:pt>
              </c:strCache>
            </c:strRef>
          </c:tx>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invertIfNegative val="0"/>
          <c:cat>
            <c:strRef>
              <c:f>Summary!$A$3:$A$13</c:f>
              <c:strCache>
                <c:ptCount val="11"/>
                <c:pt idx="0">
                  <c:v>Uthukela</c:v>
                </c:pt>
                <c:pt idx="1">
                  <c:v>Ethekwini</c:v>
                </c:pt>
                <c:pt idx="2">
                  <c:v>Umzinyathi</c:v>
                </c:pt>
                <c:pt idx="3">
                  <c:v>uMkhannyakude</c:v>
                </c:pt>
                <c:pt idx="4">
                  <c:v>King Cetshwayo</c:v>
                </c:pt>
                <c:pt idx="5">
                  <c:v>Amajuba</c:v>
                </c:pt>
                <c:pt idx="6">
                  <c:v>Umgungundlovu</c:v>
                </c:pt>
                <c:pt idx="7">
                  <c:v>Ilembe</c:v>
                </c:pt>
                <c:pt idx="8">
                  <c:v>Harry Gwala</c:v>
                </c:pt>
                <c:pt idx="9">
                  <c:v>Ugu</c:v>
                </c:pt>
                <c:pt idx="10">
                  <c:v>Zululand</c:v>
                </c:pt>
              </c:strCache>
            </c:strRef>
          </c:cat>
          <c:val>
            <c:numRef>
              <c:f>Summary!$I$3:$I$13</c:f>
              <c:numCache>
                <c:formatCode>_-[$R-1C09]* #,##0.00_-;\-[$R-1C09]* #,##0.00_-;_-[$R-1C09]* "-"??_-;_-@_-</c:formatCode>
                <c:ptCount val="11"/>
                <c:pt idx="0">
                  <c:v>4967174</c:v>
                </c:pt>
                <c:pt idx="1">
                  <c:v>4951000</c:v>
                </c:pt>
                <c:pt idx="2">
                  <c:v>7112942.5599999996</c:v>
                </c:pt>
                <c:pt idx="3">
                  <c:v>7684870</c:v>
                </c:pt>
                <c:pt idx="4">
                  <c:v>8443328</c:v>
                </c:pt>
                <c:pt idx="5">
                  <c:v>5221587</c:v>
                </c:pt>
                <c:pt idx="6">
                  <c:v>12237600</c:v>
                </c:pt>
                <c:pt idx="7">
                  <c:v>14773500</c:v>
                </c:pt>
                <c:pt idx="8">
                  <c:v>10434648.049999999</c:v>
                </c:pt>
                <c:pt idx="9">
                  <c:v>11218400</c:v>
                </c:pt>
                <c:pt idx="10">
                  <c:v>12696431</c:v>
                </c:pt>
              </c:numCache>
            </c:numRef>
          </c:val>
          <c:extLst>
            <c:ext xmlns:c16="http://schemas.microsoft.com/office/drawing/2014/chart" uri="{C3380CC4-5D6E-409C-BE32-E72D297353CC}">
              <c16:uniqueId val="{00000001-C7EB-4BC9-8578-E75A235C7A18}"/>
            </c:ext>
          </c:extLst>
        </c:ser>
        <c:dLbls>
          <c:showLegendKey val="0"/>
          <c:showVal val="0"/>
          <c:showCatName val="0"/>
          <c:showSerName val="0"/>
          <c:showPercent val="0"/>
          <c:showBubbleSize val="0"/>
        </c:dLbls>
        <c:gapWidth val="100"/>
        <c:overlap val="-24"/>
        <c:axId val="854929184"/>
        <c:axId val="646574608"/>
      </c:barChart>
      <c:catAx>
        <c:axId val="854929184"/>
        <c:scaling>
          <c:orientation val="minMax"/>
        </c:scaling>
        <c:delete val="0"/>
        <c:axPos val="b"/>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900" b="0" i="0" u="none" strike="noStrike" kern="1200" baseline="0">
                <a:solidFill>
                  <a:schemeClr val="lt1">
                    <a:lumMod val="85000"/>
                  </a:schemeClr>
                </a:solidFill>
                <a:latin typeface="+mn-lt"/>
                <a:ea typeface="+mn-ea"/>
                <a:cs typeface="+mn-cs"/>
              </a:defRPr>
            </a:pPr>
            <a:endParaRPr lang="en-US"/>
          </a:p>
        </c:txPr>
        <c:crossAx val="646574608"/>
        <c:crosses val="autoZero"/>
        <c:auto val="1"/>
        <c:lblAlgn val="ctr"/>
        <c:lblOffset val="100"/>
        <c:noMultiLvlLbl val="0"/>
      </c:catAx>
      <c:valAx>
        <c:axId val="646574608"/>
        <c:scaling>
          <c:orientation val="minMax"/>
        </c:scaling>
        <c:delete val="0"/>
        <c:axPos val="l"/>
        <c:majorGridlines>
          <c:spPr>
            <a:ln w="9525" cap="flat" cmpd="sng" algn="ctr">
              <a:solidFill>
                <a:schemeClr val="lt1">
                  <a:lumMod val="95000"/>
                  <a:alpha val="10000"/>
                </a:schemeClr>
              </a:solidFill>
              <a:round/>
            </a:ln>
            <a:effectLst/>
          </c:spPr>
        </c:majorGridlines>
        <c:numFmt formatCode="_-[$R-1C09]* #,##0.00_-;\-[$R-1C09]* #,##0.00_-;_-[$R-1C09]*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lt1">
                    <a:lumMod val="85000"/>
                  </a:schemeClr>
                </a:solidFill>
                <a:latin typeface="+mn-lt"/>
                <a:ea typeface="+mn-ea"/>
                <a:cs typeface="+mn-cs"/>
              </a:defRPr>
            </a:pPr>
            <a:endParaRPr lang="en-US"/>
          </a:p>
        </c:txPr>
        <c:crossAx val="854929184"/>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lt1">
                  <a:lumMod val="85000"/>
                </a:schemeClr>
              </a:solidFill>
              <a:latin typeface="+mn-lt"/>
              <a:ea typeface="+mn-ea"/>
              <a:cs typeface="+mn-cs"/>
            </a:defRPr>
          </a:pPr>
          <a:endParaRPr lang="en-US"/>
        </a:p>
      </c:txPr>
    </c:legend>
    <c:plotVisOnly val="1"/>
    <c:dispBlanksAs val="gap"/>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dPt>
            <c:idx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c:spPr>
            <c:extLst>
              <c:ext xmlns:c16="http://schemas.microsoft.com/office/drawing/2014/chart" uri="{C3380CC4-5D6E-409C-BE32-E72D297353CC}">
                <c16:uniqueId val="{00000001-4D2A-4F84-99D4-0789AD6EC4E3}"/>
              </c:ext>
            </c:extLst>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c:spPr>
            <c:extLst>
              <c:ext xmlns:c16="http://schemas.microsoft.com/office/drawing/2014/chart" uri="{C3380CC4-5D6E-409C-BE32-E72D297353CC}">
                <c16:uniqueId val="{00000003-4D2A-4F84-99D4-0789AD6EC4E3}"/>
              </c:ext>
            </c:extLst>
          </c:dPt>
          <c:dLbls>
            <c:dLbl>
              <c:idx val="0"/>
              <c:layout>
                <c:manualLayout>
                  <c:x val="-0.13927524389639986"/>
                  <c:y val="3.404203702062962E-2"/>
                </c:manualLayout>
              </c:layout>
              <c:spPr>
                <a:noFill/>
                <a:ln>
                  <a:noFill/>
                </a:ln>
                <a:effectLst/>
              </c:spPr>
              <c:txPr>
                <a:bodyPr rot="0" spcFirstLastPara="1" vertOverflow="ellipsis" vert="horz" wrap="square" lIns="38100" tIns="19050" rIns="38100" bIns="19050" anchor="ctr" anchorCtr="1">
                  <a:noAutofit/>
                </a:bodyPr>
                <a:lstStyle/>
                <a:p>
                  <a:pPr>
                    <a:defRPr sz="1100" b="1" i="0" u="none" strike="noStrike" kern="1200" baseline="0">
                      <a:solidFill>
                        <a:schemeClr val="lt1">
                          <a:lumMod val="85000"/>
                        </a:schemeClr>
                      </a:solidFill>
                      <a:latin typeface="+mn-lt"/>
                      <a:ea typeface="+mn-ea"/>
                      <a:cs typeface="+mn-cs"/>
                    </a:defRPr>
                  </a:pPr>
                  <a:endParaRPr lang="en-US"/>
                </a:p>
              </c:txPr>
              <c:dLblPos val="bestFit"/>
              <c:showLegendKey val="0"/>
              <c:showVal val="1"/>
              <c:showCatName val="0"/>
              <c:showSerName val="0"/>
              <c:showPercent val="1"/>
              <c:showBubbleSize val="0"/>
              <c:extLst>
                <c:ext xmlns:c15="http://schemas.microsoft.com/office/drawing/2012/chart" uri="{CE6537A1-D6FC-4f65-9D91-7224C49458BB}">
                  <c15:layout>
                    <c:manualLayout>
                      <c:w val="0.30516862279007578"/>
                      <c:h val="0.33914395676676984"/>
                    </c:manualLayout>
                  </c15:layout>
                </c:ext>
                <c:ext xmlns:c16="http://schemas.microsoft.com/office/drawing/2014/chart" uri="{C3380CC4-5D6E-409C-BE32-E72D297353CC}">
                  <c16:uniqueId val="{00000001-4D2A-4F84-99D4-0789AD6EC4E3}"/>
                </c:ext>
              </c:extLst>
            </c:dLbl>
            <c:dLbl>
              <c:idx val="1"/>
              <c:spPr>
                <a:noFill/>
                <a:ln>
                  <a:noFill/>
                </a:ln>
                <a:effectLst/>
              </c:spPr>
              <c:txPr>
                <a:bodyPr rot="0" spcFirstLastPara="1" vertOverflow="ellipsis" vert="horz" wrap="square" lIns="38100" tIns="19050" rIns="38100" bIns="19050" anchor="ctr" anchorCtr="1">
                  <a:noAutofit/>
                </a:bodyPr>
                <a:lstStyle/>
                <a:p>
                  <a:pPr>
                    <a:defRPr sz="1100" b="1" i="0" u="none" strike="noStrike" kern="1200" baseline="0">
                      <a:solidFill>
                        <a:schemeClr val="lt1">
                          <a:lumMod val="85000"/>
                        </a:schemeClr>
                      </a:solidFill>
                      <a:latin typeface="+mn-lt"/>
                      <a:ea typeface="+mn-ea"/>
                      <a:cs typeface="+mn-cs"/>
                    </a:defRPr>
                  </a:pPr>
                  <a:endParaRPr lang="en-US"/>
                </a:p>
              </c:txPr>
              <c:dLblPos val="inEnd"/>
              <c:showLegendKey val="0"/>
              <c:showVal val="1"/>
              <c:showCatName val="0"/>
              <c:showSerName val="0"/>
              <c:showPercent val="1"/>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4D2A-4F84-99D4-0789AD6EC4E3}"/>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lt1">
                        <a:lumMod val="85000"/>
                      </a:schemeClr>
                    </a:solidFill>
                    <a:latin typeface="+mn-lt"/>
                    <a:ea typeface="+mn-ea"/>
                    <a:cs typeface="+mn-cs"/>
                  </a:defRPr>
                </a:pPr>
                <a:endParaRPr lang="en-US"/>
              </a:p>
            </c:txPr>
            <c:dLblPos val="inEnd"/>
            <c:showLegendKey val="0"/>
            <c:showVal val="1"/>
            <c:showCatName val="0"/>
            <c:showSerName val="0"/>
            <c:showPercent val="1"/>
            <c:showBubbleSize val="0"/>
            <c:showLeaderLines val="1"/>
            <c:leaderLines>
              <c:spPr>
                <a:ln w="9525">
                  <a:solidFill>
                    <a:schemeClr val="lt1">
                      <a:lumMod val="95000"/>
                      <a:alpha val="54000"/>
                    </a:schemeClr>
                  </a:solidFill>
                </a:ln>
                <a:effectLst/>
              </c:spPr>
            </c:leaderLines>
            <c:extLst>
              <c:ext xmlns:c15="http://schemas.microsoft.com/office/drawing/2012/chart" uri="{CE6537A1-D6FC-4f65-9D91-7224C49458BB}"/>
            </c:extLst>
          </c:dLbls>
          <c:cat>
            <c:strRef>
              <c:f>'[KZN Schedule V3a.xlsx]Summary'!$S$2,'[KZN Schedule V3a.xlsx]Summary'!$U$2</c:f>
              <c:strCache>
                <c:ptCount val="2"/>
                <c:pt idx="0">
                  <c:v>5 Score Amount</c:v>
                </c:pt>
                <c:pt idx="1">
                  <c:v>6+ Score amount</c:v>
                </c:pt>
              </c:strCache>
            </c:strRef>
          </c:cat>
          <c:val>
            <c:numRef>
              <c:f>'[KZN Schedule V3a.xlsx]Summary'!$S$14,'[KZN Schedule V3a.xlsx]Summary'!$U$14</c:f>
              <c:numCache>
                <c:formatCode>_-[$R-1C09]* #,##0.00_-;\-[$R-1C09]* #,##0.00_-;_-[$R-1C09]* "-"??_-;_-@_-</c:formatCode>
                <c:ptCount val="2"/>
                <c:pt idx="0">
                  <c:v>46808442.359999999</c:v>
                </c:pt>
                <c:pt idx="1">
                  <c:v>52933038.25</c:v>
                </c:pt>
              </c:numCache>
            </c:numRef>
          </c:val>
          <c:extLst>
            <c:ext xmlns:c16="http://schemas.microsoft.com/office/drawing/2014/chart" uri="{C3380CC4-5D6E-409C-BE32-E72D297353CC}">
              <c16:uniqueId val="{00000004-4D2A-4F84-99D4-0789AD6EC4E3}"/>
            </c:ext>
          </c:extLst>
        </c:ser>
        <c:dLbls>
          <c:dLblPos val="inEnd"/>
          <c:showLegendKey val="0"/>
          <c:showVal val="0"/>
          <c:showCatName val="0"/>
          <c:showSerName val="0"/>
          <c:showPercent val="1"/>
          <c:showBubbleSize val="0"/>
          <c:showLeaderLines val="1"/>
        </c:dLbls>
      </c:pie3D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00" b="0" i="0" u="none" strike="noStrike" kern="1200" baseline="0">
              <a:solidFill>
                <a:schemeClr val="lt1">
                  <a:lumMod val="8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3">
  <cs:axisTitle>
    <cs:lnRef idx="0"/>
    <cs:fillRef idx="0"/>
    <cs:effectRef idx="0"/>
    <cs:fontRef idx="minor">
      <a:schemeClr val="tx1">
        <a:lumMod val="50000"/>
        <a:lumOff val="50000"/>
      </a:schemeClr>
    </cs:fontRef>
    <cs:defRPr sz="900" kern="1200"/>
  </cs:axisTitle>
  <cs:categoryAxis>
    <cs:lnRef idx="0"/>
    <cs:fillRef idx="0"/>
    <cs:effectRef idx="0"/>
    <cs:fontRef idx="minor">
      <a:schemeClr val="tx1">
        <a:lumMod val="65000"/>
        <a:lumOff val="35000"/>
      </a:schemeClr>
    </cs:fontRef>
    <cs:spPr>
      <a:ln w="1587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styleClr val="auto"/>
    </cs:lnRef>
    <cs:fillRef idx="0"/>
    <cs:effectRef idx="0">
      <cs:styleClr val="auto"/>
    </cs:effectRef>
    <cs:fontRef idx="minor">
      <cs:styleClr val="auto"/>
    </cs:fontRef>
    <cs:spPr>
      <a:solidFill>
        <a:schemeClr val="lt1">
          <a:alpha val="90000"/>
        </a:schemeClr>
      </a:solidFill>
      <a:ln w="12700" cap="flat" cmpd="sng" algn="ctr">
        <a:solidFill>
          <a:schemeClr val="phClr"/>
        </a:solidFill>
        <a:round/>
      </a:ln>
      <a:effectLst>
        <a:outerShdw blurRad="50800" dist="38100" dir="2700000" algn="tl" rotWithShape="0">
          <a:schemeClr val="phClr">
            <a:lumMod val="75000"/>
            <a:alpha val="40000"/>
          </a:schemeClr>
        </a:outerShdw>
      </a:effectLst>
    </cs:spPr>
    <cs:defRPr sz="1000" b="0" i="0" u="none" strike="noStrike" kern="1200" baseline="0">
      <a:effectLst/>
    </cs:defRPr>
    <cs:bodyPr rot="0" spcFirstLastPara="1" vertOverflow="clip" horzOverflow="clip" vert="horz" wrap="square" lIns="38100" tIns="19050" rIns="38100" bIns="19050" anchor="ctr" anchorCtr="1">
      <a:spAutoFit/>
    </cs:bodyPr>
  </cs:dataLabel>
  <cs:dataLabelCallout>
    <cs:lnRef idx="0">
      <cs:styleClr val="auto"/>
    </cs:lnRef>
    <cs:fillRef idx="0"/>
    <cs:effectRef idx="0">
      <cs:styleClr val="auto"/>
    </cs:effectRef>
    <cs:fontRef idx="minor">
      <cs:styleClr val="auto"/>
    </cs:fontRef>
    <cs:spPr>
      <a:solidFill>
        <a:schemeClr val="lt1">
          <a:alpha val="90000"/>
        </a:schemeClr>
      </a:solidFill>
      <a:ln w="12700" cap="flat" cmpd="sng" algn="ctr">
        <a:solidFill>
          <a:schemeClr val="phClr"/>
        </a:solidFill>
        <a:round/>
      </a:ln>
      <a:effectLst>
        <a:outerShdw blurRad="50800" dist="38100" dir="2700000" algn="tl" rotWithShape="0">
          <a:schemeClr val="phClr">
            <a:lumMod val="75000"/>
            <a:alpha val="40000"/>
          </a:schemeClr>
        </a:outerShdw>
      </a:effectLst>
    </cs:spPr>
    <cs:defRPr sz="1000" b="0" i="0" u="none" strike="noStrike" kern="1200" baseline="0">
      <a:effectLst/>
    </cs:defRPr>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alpha val="70000"/>
        </a:schemeClr>
      </a:solidFill>
    </cs:spPr>
  </cs:dataPoint>
  <cs:dataPoint3D>
    <cs:lnRef idx="0">
      <cs:styleClr val="auto"/>
    </cs:lnRef>
    <cs:fillRef idx="0">
      <cs:styleClr val="auto"/>
    </cs:fillRef>
    <cs:effectRef idx="0">
      <cs:styleClr val="auto"/>
    </cs:effectRef>
    <cs:fontRef idx="minor">
      <a:schemeClr val="tx1"/>
    </cs:fontRef>
    <cs:spPr>
      <a:solidFill>
        <a:schemeClr val="phClr">
          <a:alpha val="90000"/>
        </a:schemeClr>
      </a:solidFill>
      <a:ln w="19050">
        <a:solidFill>
          <a:schemeClr val="phClr">
            <a:lumMod val="75000"/>
          </a:schemeClr>
        </a:solidFill>
      </a:ln>
      <a:effectLst>
        <a:innerShdw blurRad="114300">
          <a:schemeClr val="phClr">
            <a:lumMod val="75000"/>
          </a:schemeClr>
        </a:innerShdw>
      </a:effectLst>
      <a:scene3d>
        <a:camera prst="orthographicFront"/>
        <a:lightRig rig="threePt" dir="t"/>
      </a:scene3d>
      <a:sp3d contourW="19050" prstMaterial="flat">
        <a:contourClr>
          <a:schemeClr val="accent4">
            <a:lumMod val="75000"/>
          </a:schemeClr>
        </a:contourClr>
      </a:sp3d>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5000"/>
            <a:lumOff val="9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800" b="1" kern="1200" cap="all"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900" kern="1200" spc="20" baseline="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09">
  <cs:axisTitle>
    <cs:lnRef idx="0"/>
    <cs:fillRef idx="0"/>
    <cs:effectRef idx="0"/>
    <cs:fontRef idx="minor">
      <a:schemeClr val="lt1">
        <a:lumMod val="85000"/>
      </a:schemeClr>
    </cs:fontRef>
    <cs:defRPr sz="900"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000" kern="1200"/>
  </cs:chartArea>
  <cs:dataLabel>
    <cs:lnRef idx="0"/>
    <cs:fillRef idx="0"/>
    <cs:effectRef idx="0"/>
    <cs:fontRef idx="minor">
      <a:schemeClr val="lt1">
        <a:lumMod val="85000"/>
      </a:schemeClr>
    </cs:fontRef>
    <cs:defRPr sz="900" kern="1200"/>
  </cs:dataLabel>
  <cs:dataLabelCallout>
    <cs:lnRef idx="0"/>
    <cs:fillRef idx="0"/>
    <cs:effectRef idx="0"/>
    <cs:fontRef idx="minor">
      <a:schemeClr val="dk1">
        <a:lumMod val="65000"/>
        <a:lumOff val="35000"/>
      </a:schemeClr>
    </cs:fontRef>
    <cs:spPr>
      <a:solidFill>
        <a:schemeClr val="lt1"/>
      </a:solidFill>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900" kern="1200"/>
  </cs:dataTable>
  <cs:downBar>
    <cs:lnRef idx="0"/>
    <cs:fillRef idx="0"/>
    <cs:effectRef idx="0"/>
    <cs:fontRef idx="minor">
      <a:schemeClr val="lt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lt1"/>
    </cs:fontRef>
    <cs:spPr>
      <a:ln w="9525">
        <a:solidFill>
          <a:schemeClr val="lt1">
            <a:lumMod val="95000"/>
            <a:alpha val="54000"/>
          </a:schemeClr>
        </a:solidFill>
        <a:prstDash val="dash"/>
      </a:ln>
    </cs:spPr>
  </cs:dropLine>
  <cs:errorBar>
    <cs:lnRef idx="0"/>
    <cs:fillRef idx="0"/>
    <cs:effectRef idx="0"/>
    <cs:fontRef idx="minor">
      <a:schemeClr val="lt1"/>
    </cs:fontRef>
    <cs:spPr>
      <a:ln w="9525" cap="flat" cmpd="sng" algn="ctr">
        <a:solidFill>
          <a:schemeClr val="lt1">
            <a:lumMod val="95000"/>
          </a:schemeClr>
        </a:solidFill>
        <a:round/>
      </a:ln>
    </cs:spPr>
  </cs:errorBar>
  <cs:floor>
    <cs:lnRef idx="0"/>
    <cs:fillRef idx="0"/>
    <cs:effectRef idx="0"/>
    <cs:fontRef idx="minor">
      <a:schemeClr val="lt1"/>
    </cs:fontRef>
  </cs:floor>
  <cs:gridlineMajor>
    <cs:lnRef idx="0"/>
    <cs:fillRef idx="0"/>
    <cs:effectRef idx="0"/>
    <cs:fontRef idx="minor">
      <a:schemeClr val="lt1"/>
    </cs:fontRef>
    <cs:spPr>
      <a:ln w="9525" cap="flat" cmpd="sng" algn="ctr">
        <a:solidFill>
          <a:schemeClr val="lt1">
            <a:lumMod val="95000"/>
            <a:alpha val="10000"/>
          </a:schemeClr>
        </a:solidFill>
        <a:round/>
      </a:ln>
    </cs:spPr>
  </cs:gridlineMajor>
  <cs:gridlineMinor>
    <cs:lnRef idx="0"/>
    <cs:fillRef idx="0"/>
    <cs:effectRef idx="0"/>
    <cs:fontRef idx="minor">
      <a:schemeClr val="lt1"/>
    </cs:fontRef>
    <cs:spPr>
      <a:ln>
        <a:solidFill>
          <a:schemeClr val="lt1">
            <a:lumMod val="95000"/>
            <a:alpha val="5000"/>
          </a:schemeClr>
        </a:solidFill>
      </a:ln>
    </cs:spPr>
  </cs:gridlineMinor>
  <cs:hiLoLine>
    <cs:lnRef idx="0"/>
    <cs:fillRef idx="0"/>
    <cs:effectRef idx="0"/>
    <cs:fontRef idx="minor">
      <a:schemeClr val="lt1"/>
    </cs:fontRef>
    <cs:spPr>
      <a:ln w="9525">
        <a:solidFill>
          <a:schemeClr val="lt1">
            <a:lumMod val="95000"/>
            <a:alpha val="54000"/>
          </a:schemeClr>
        </a:solidFill>
        <a:prstDash val="dash"/>
      </a:ln>
    </cs:spPr>
  </cs:hiLoLine>
  <cs:leaderLine>
    <cs:lnRef idx="0"/>
    <cs:fillRef idx="0"/>
    <cs:effectRef idx="0"/>
    <cs:fontRef idx="minor">
      <a:schemeClr val="lt1"/>
    </cs:fontRef>
    <cs:spPr>
      <a:ln w="9525">
        <a:solidFill>
          <a:schemeClr val="lt1">
            <a:lumMod val="95000"/>
            <a:alpha val="54000"/>
          </a:schemeClr>
        </a:solidFill>
      </a:ln>
    </cs:spPr>
  </cs:leaderLine>
  <cs:legend>
    <cs:lnRef idx="0"/>
    <cs:fillRef idx="0"/>
    <cs:effectRef idx="0"/>
    <cs:fontRef idx="minor">
      <a:schemeClr val="lt1">
        <a:lumMod val="8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1600"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lt1">
        <a:lumMod val="85000"/>
      </a:schemeClr>
    </cs:fontRef>
    <cs:defRPr sz="900" kern="1200"/>
  </cs:trendlineLabel>
  <cs:upBar>
    <cs:lnRef idx="0"/>
    <cs:fillRef idx="0"/>
    <cs:effectRef idx="0"/>
    <cs:fontRef idx="minor">
      <a:schemeClr val="lt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900" kern="1200"/>
  </cs:valueAxis>
  <cs:wall>
    <cs:lnRef idx="0"/>
    <cs:fillRef idx="0"/>
    <cs:effectRef idx="0"/>
    <cs:fontRef idx="minor">
      <a:schemeClr val="lt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4A9B9F2-9E17-49E9-912E-ABB9F111D270}"/>
              </a:ext>
            </a:extLst>
          </p:cNvPr>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pPr>
              <a:defRPr/>
            </a:pPr>
            <a:endParaRPr lang="en-ZA"/>
          </a:p>
        </p:txBody>
      </p:sp>
      <p:sp>
        <p:nvSpPr>
          <p:cNvPr id="3" name="Date Placeholder 2">
            <a:extLst>
              <a:ext uri="{FF2B5EF4-FFF2-40B4-BE49-F238E27FC236}">
                <a16:creationId xmlns:a16="http://schemas.microsoft.com/office/drawing/2014/main" id="{0D19CF87-E1CB-486F-A5E6-B62DE08A6759}"/>
              </a:ext>
            </a:extLst>
          </p:cNvPr>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pPr>
              <a:defRPr/>
            </a:pPr>
            <a:fld id="{48D0AFAE-4E8E-4837-97E3-C638CBB0FC87}" type="datetimeFigureOut">
              <a:rPr lang="en-ZA"/>
              <a:pPr>
                <a:defRPr/>
              </a:pPr>
              <a:t>2020/05/15</a:t>
            </a:fld>
            <a:endParaRPr lang="en-ZA"/>
          </a:p>
        </p:txBody>
      </p:sp>
      <p:sp>
        <p:nvSpPr>
          <p:cNvPr id="4" name="Slide Image Placeholder 3">
            <a:extLst>
              <a:ext uri="{FF2B5EF4-FFF2-40B4-BE49-F238E27FC236}">
                <a16:creationId xmlns:a16="http://schemas.microsoft.com/office/drawing/2014/main" id="{369D5D59-2D50-4021-A605-E85A67737FD0}"/>
              </a:ext>
            </a:extLst>
          </p:cNvPr>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3177" tIns="46589" rIns="93177" bIns="46589" rtlCol="0" anchor="ctr"/>
          <a:lstStyle/>
          <a:p>
            <a:pPr lvl="0"/>
            <a:endParaRPr lang="en-ZA" noProof="0"/>
          </a:p>
        </p:txBody>
      </p:sp>
      <p:sp>
        <p:nvSpPr>
          <p:cNvPr id="5" name="Notes Placeholder 4">
            <a:extLst>
              <a:ext uri="{FF2B5EF4-FFF2-40B4-BE49-F238E27FC236}">
                <a16:creationId xmlns:a16="http://schemas.microsoft.com/office/drawing/2014/main" id="{1F760042-4BF1-425E-A2E8-F2569469EA10}"/>
              </a:ext>
            </a:extLst>
          </p:cNvPr>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ZA" noProof="0"/>
          </a:p>
        </p:txBody>
      </p:sp>
      <p:sp>
        <p:nvSpPr>
          <p:cNvPr id="6" name="Footer Placeholder 5">
            <a:extLst>
              <a:ext uri="{FF2B5EF4-FFF2-40B4-BE49-F238E27FC236}">
                <a16:creationId xmlns:a16="http://schemas.microsoft.com/office/drawing/2014/main" id="{516C1203-CA76-4382-8F07-46D12321A9AD}"/>
              </a:ext>
            </a:extLst>
          </p:cNvPr>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pPr>
              <a:defRPr/>
            </a:pPr>
            <a:endParaRPr lang="en-ZA"/>
          </a:p>
        </p:txBody>
      </p:sp>
      <p:sp>
        <p:nvSpPr>
          <p:cNvPr id="7" name="Slide Number Placeholder 6">
            <a:extLst>
              <a:ext uri="{FF2B5EF4-FFF2-40B4-BE49-F238E27FC236}">
                <a16:creationId xmlns:a16="http://schemas.microsoft.com/office/drawing/2014/main" id="{8C752D43-E205-4C16-A8E4-D6A01914FE03}"/>
              </a:ext>
            </a:extLst>
          </p:cNvPr>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pPr>
              <a:defRPr/>
            </a:pPr>
            <a:fld id="{16BF7E49-615A-4DD5-9B78-30A4A2437C03}" type="slidenum">
              <a:rPr lang="en-ZA"/>
              <a:pPr>
                <a:defRPr/>
              </a:pPr>
              <a:t>‹#›</a:t>
            </a:fld>
            <a:endParaRPr lang="en-ZA"/>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277DCA9A-9CB1-4181-9EC7-626AAF19794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1A035D8A-0EE0-4759-8C71-655F84B1759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ZA" altLang="en-US"/>
          </a:p>
        </p:txBody>
      </p:sp>
      <p:sp>
        <p:nvSpPr>
          <p:cNvPr id="4100" name="Slide Number Placeholder 3">
            <a:extLst>
              <a:ext uri="{FF2B5EF4-FFF2-40B4-BE49-F238E27FC236}">
                <a16:creationId xmlns:a16="http://schemas.microsoft.com/office/drawing/2014/main" id="{9B862E17-0060-4B4A-AD4D-0729EE2C09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57066" indent="-291179">
              <a:defRPr>
                <a:solidFill>
                  <a:schemeClr val="tx1"/>
                </a:solidFill>
                <a:latin typeface="Arial" panose="020B0604020202020204" pitchFamily="34" charset="0"/>
                <a:cs typeface="Arial" panose="020B0604020202020204" pitchFamily="34" charset="0"/>
              </a:defRPr>
            </a:lvl2pPr>
            <a:lvl3pPr marL="1164717" indent="-232943">
              <a:defRPr>
                <a:solidFill>
                  <a:schemeClr val="tx1"/>
                </a:solidFill>
                <a:latin typeface="Arial" panose="020B0604020202020204" pitchFamily="34" charset="0"/>
                <a:cs typeface="Arial" panose="020B0604020202020204" pitchFamily="34" charset="0"/>
              </a:defRPr>
            </a:lvl3pPr>
            <a:lvl4pPr marL="1630604" indent="-232943">
              <a:defRPr>
                <a:solidFill>
                  <a:schemeClr val="tx1"/>
                </a:solidFill>
                <a:latin typeface="Arial" panose="020B0604020202020204" pitchFamily="34" charset="0"/>
                <a:cs typeface="Arial" panose="020B0604020202020204" pitchFamily="34" charset="0"/>
              </a:defRPr>
            </a:lvl4pPr>
            <a:lvl5pPr marL="2096491" indent="-232943">
              <a:defRPr>
                <a:solidFill>
                  <a:schemeClr val="tx1"/>
                </a:solidFill>
                <a:latin typeface="Arial" panose="020B0604020202020204" pitchFamily="34" charset="0"/>
                <a:cs typeface="Arial" panose="020B0604020202020204" pitchFamily="34" charset="0"/>
              </a:defRPr>
            </a:lvl5pPr>
            <a:lvl6pPr marL="2562377"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28264"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94151"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60038"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0D9B08A-6131-4D76-8FF2-07D3C1FB0B9D}" type="slidenum">
              <a:rPr lang="en-ZA" altLang="en-US" smtClean="0"/>
              <a:pPr/>
              <a:t>1</a:t>
            </a:fld>
            <a:endParaRPr lang="en-ZA"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22884D2A-EB8C-4A9B-BD94-41937AC0659C}"/>
              </a:ext>
            </a:extLst>
          </p:cNvPr>
          <p:cNvSpPr>
            <a:spLocks noGrp="1"/>
          </p:cNvSpPr>
          <p:nvPr>
            <p:ph type="dt" sz="half" idx="10"/>
          </p:nvPr>
        </p:nvSpPr>
        <p:spPr/>
        <p:txBody>
          <a:bodyPr/>
          <a:lstStyle>
            <a:lvl1pPr>
              <a:defRPr/>
            </a:lvl1pPr>
          </a:lstStyle>
          <a:p>
            <a:pPr>
              <a:defRPr/>
            </a:pPr>
            <a:fld id="{C82A8F99-9D89-44EC-A675-7CE1FE07F0B1}" type="datetime1">
              <a:rPr lang="en-US" smtClean="0"/>
              <a:t>5/15/2020</a:t>
            </a:fld>
            <a:endParaRPr lang="en-US"/>
          </a:p>
        </p:txBody>
      </p:sp>
      <p:sp>
        <p:nvSpPr>
          <p:cNvPr id="5" name="Footer Placeholder 4">
            <a:extLst>
              <a:ext uri="{FF2B5EF4-FFF2-40B4-BE49-F238E27FC236}">
                <a16:creationId xmlns:a16="http://schemas.microsoft.com/office/drawing/2014/main" id="{1929020D-E1CA-41E7-8BC1-8028D052BEF8}"/>
              </a:ext>
            </a:extLst>
          </p:cNvPr>
          <p:cNvSpPr>
            <a:spLocks noGrp="1"/>
          </p:cNvSpPr>
          <p:nvPr>
            <p:ph type="ftr" sz="quarter" idx="11"/>
          </p:nvPr>
        </p:nvSpPr>
        <p:spPr/>
        <p:txBody>
          <a:bodyPr/>
          <a:lstStyle>
            <a:lvl1pPr>
              <a:defRPr/>
            </a:lvl1pPr>
          </a:lstStyle>
          <a:p>
            <a:pPr>
              <a:defRPr/>
            </a:pPr>
            <a:r>
              <a:rPr lang="en-ZA"/>
              <a:t>PROVINICAL AGRICULTURAL AND RURAL DEVELOPMENT ADVISORY COUNCIL -First draft</a:t>
            </a:r>
            <a:endParaRPr lang="en-US"/>
          </a:p>
        </p:txBody>
      </p:sp>
      <p:sp>
        <p:nvSpPr>
          <p:cNvPr id="6" name="Slide Number Placeholder 5">
            <a:extLst>
              <a:ext uri="{FF2B5EF4-FFF2-40B4-BE49-F238E27FC236}">
                <a16:creationId xmlns:a16="http://schemas.microsoft.com/office/drawing/2014/main" id="{54D0C4D3-DE9E-43DF-AA38-DCA8F467D616}"/>
              </a:ext>
            </a:extLst>
          </p:cNvPr>
          <p:cNvSpPr>
            <a:spLocks noGrp="1"/>
          </p:cNvSpPr>
          <p:nvPr>
            <p:ph type="sldNum" sz="quarter" idx="12"/>
          </p:nvPr>
        </p:nvSpPr>
        <p:spPr/>
        <p:txBody>
          <a:bodyPr/>
          <a:lstStyle>
            <a:lvl1pPr>
              <a:defRPr/>
            </a:lvl1pPr>
          </a:lstStyle>
          <a:p>
            <a:pPr>
              <a:defRPr/>
            </a:pPr>
            <a:fld id="{56842A8B-B5FD-4DA9-A6AD-4768DA4CB554}" type="slidenum">
              <a:rPr lang="en-US" altLang="en-US"/>
              <a:pPr>
                <a:defRPr/>
              </a:pPr>
              <a:t>‹#›</a:t>
            </a:fld>
            <a:endParaRPr lang="en-US" altLang="en-US"/>
          </a:p>
        </p:txBody>
      </p:sp>
    </p:spTree>
    <p:extLst>
      <p:ext uri="{BB962C8B-B14F-4D97-AF65-F5344CB8AC3E}">
        <p14:creationId xmlns:p14="http://schemas.microsoft.com/office/powerpoint/2010/main" val="23561364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0AD0F71-6BF9-4074-BFC9-98EEFA7AEFD3}"/>
              </a:ext>
            </a:extLst>
          </p:cNvPr>
          <p:cNvSpPr>
            <a:spLocks noGrp="1"/>
          </p:cNvSpPr>
          <p:nvPr>
            <p:ph type="dt" sz="half" idx="10"/>
          </p:nvPr>
        </p:nvSpPr>
        <p:spPr/>
        <p:txBody>
          <a:bodyPr/>
          <a:lstStyle>
            <a:lvl1pPr>
              <a:defRPr/>
            </a:lvl1pPr>
          </a:lstStyle>
          <a:p>
            <a:pPr>
              <a:defRPr/>
            </a:pPr>
            <a:fld id="{E45E8976-E7BF-4BE9-9810-6917EF8E96C0}" type="datetime1">
              <a:rPr lang="en-US" smtClean="0"/>
              <a:t>5/15/2020</a:t>
            </a:fld>
            <a:endParaRPr lang="en-US"/>
          </a:p>
        </p:txBody>
      </p:sp>
      <p:sp>
        <p:nvSpPr>
          <p:cNvPr id="5" name="Footer Placeholder 4">
            <a:extLst>
              <a:ext uri="{FF2B5EF4-FFF2-40B4-BE49-F238E27FC236}">
                <a16:creationId xmlns:a16="http://schemas.microsoft.com/office/drawing/2014/main" id="{03A8F165-30C6-4153-92B8-CAAF045FB2F1}"/>
              </a:ext>
            </a:extLst>
          </p:cNvPr>
          <p:cNvSpPr>
            <a:spLocks noGrp="1"/>
          </p:cNvSpPr>
          <p:nvPr>
            <p:ph type="ftr" sz="quarter" idx="11"/>
          </p:nvPr>
        </p:nvSpPr>
        <p:spPr/>
        <p:txBody>
          <a:bodyPr/>
          <a:lstStyle>
            <a:lvl1pPr>
              <a:defRPr/>
            </a:lvl1pPr>
          </a:lstStyle>
          <a:p>
            <a:pPr>
              <a:defRPr/>
            </a:pPr>
            <a:r>
              <a:rPr lang="en-ZA"/>
              <a:t>PROVINICAL AGRICULTURAL AND RURAL DEVELOPMENT ADVISORY COUNCIL -First draft</a:t>
            </a:r>
            <a:endParaRPr lang="en-US"/>
          </a:p>
        </p:txBody>
      </p:sp>
      <p:sp>
        <p:nvSpPr>
          <p:cNvPr id="6" name="Slide Number Placeholder 5">
            <a:extLst>
              <a:ext uri="{FF2B5EF4-FFF2-40B4-BE49-F238E27FC236}">
                <a16:creationId xmlns:a16="http://schemas.microsoft.com/office/drawing/2014/main" id="{E11F68D8-A977-4D89-B840-9B219502124E}"/>
              </a:ext>
            </a:extLst>
          </p:cNvPr>
          <p:cNvSpPr>
            <a:spLocks noGrp="1"/>
          </p:cNvSpPr>
          <p:nvPr>
            <p:ph type="sldNum" sz="quarter" idx="12"/>
          </p:nvPr>
        </p:nvSpPr>
        <p:spPr/>
        <p:txBody>
          <a:bodyPr/>
          <a:lstStyle>
            <a:lvl1pPr>
              <a:defRPr/>
            </a:lvl1pPr>
          </a:lstStyle>
          <a:p>
            <a:pPr>
              <a:defRPr/>
            </a:pPr>
            <a:fld id="{AF58D29E-D101-4CBE-8769-E28A3155C2E7}" type="slidenum">
              <a:rPr lang="en-US" altLang="en-US"/>
              <a:pPr>
                <a:defRPr/>
              </a:pPr>
              <a:t>‹#›</a:t>
            </a:fld>
            <a:endParaRPr lang="en-US" altLang="en-US"/>
          </a:p>
        </p:txBody>
      </p:sp>
    </p:spTree>
    <p:extLst>
      <p:ext uri="{BB962C8B-B14F-4D97-AF65-F5344CB8AC3E}">
        <p14:creationId xmlns:p14="http://schemas.microsoft.com/office/powerpoint/2010/main" val="3189184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B206E57-54FD-4467-A2FD-70E8A095253B}"/>
              </a:ext>
            </a:extLst>
          </p:cNvPr>
          <p:cNvSpPr>
            <a:spLocks noGrp="1"/>
          </p:cNvSpPr>
          <p:nvPr>
            <p:ph type="dt" sz="half" idx="10"/>
          </p:nvPr>
        </p:nvSpPr>
        <p:spPr/>
        <p:txBody>
          <a:bodyPr/>
          <a:lstStyle>
            <a:lvl1pPr>
              <a:defRPr/>
            </a:lvl1pPr>
          </a:lstStyle>
          <a:p>
            <a:pPr>
              <a:defRPr/>
            </a:pPr>
            <a:fld id="{3953A3C1-8662-4E5A-918A-9AEECCC6DD34}" type="datetime1">
              <a:rPr lang="en-US" smtClean="0"/>
              <a:t>5/15/2020</a:t>
            </a:fld>
            <a:endParaRPr lang="en-US"/>
          </a:p>
        </p:txBody>
      </p:sp>
      <p:sp>
        <p:nvSpPr>
          <p:cNvPr id="5" name="Footer Placeholder 4">
            <a:extLst>
              <a:ext uri="{FF2B5EF4-FFF2-40B4-BE49-F238E27FC236}">
                <a16:creationId xmlns:a16="http://schemas.microsoft.com/office/drawing/2014/main" id="{EC4EE490-7C09-41C6-9078-F404B76539C0}"/>
              </a:ext>
            </a:extLst>
          </p:cNvPr>
          <p:cNvSpPr>
            <a:spLocks noGrp="1"/>
          </p:cNvSpPr>
          <p:nvPr>
            <p:ph type="ftr" sz="quarter" idx="11"/>
          </p:nvPr>
        </p:nvSpPr>
        <p:spPr/>
        <p:txBody>
          <a:bodyPr/>
          <a:lstStyle>
            <a:lvl1pPr>
              <a:defRPr/>
            </a:lvl1pPr>
          </a:lstStyle>
          <a:p>
            <a:pPr>
              <a:defRPr/>
            </a:pPr>
            <a:r>
              <a:rPr lang="en-ZA"/>
              <a:t>PROVINICAL AGRICULTURAL AND RURAL DEVELOPMENT ADVISORY COUNCIL -First draft</a:t>
            </a:r>
            <a:endParaRPr lang="en-US"/>
          </a:p>
        </p:txBody>
      </p:sp>
      <p:sp>
        <p:nvSpPr>
          <p:cNvPr id="6" name="Slide Number Placeholder 5">
            <a:extLst>
              <a:ext uri="{FF2B5EF4-FFF2-40B4-BE49-F238E27FC236}">
                <a16:creationId xmlns:a16="http://schemas.microsoft.com/office/drawing/2014/main" id="{0F2842DD-D95B-40F0-9CE2-2CF94E547EA4}"/>
              </a:ext>
            </a:extLst>
          </p:cNvPr>
          <p:cNvSpPr>
            <a:spLocks noGrp="1"/>
          </p:cNvSpPr>
          <p:nvPr>
            <p:ph type="sldNum" sz="quarter" idx="12"/>
          </p:nvPr>
        </p:nvSpPr>
        <p:spPr/>
        <p:txBody>
          <a:bodyPr/>
          <a:lstStyle>
            <a:lvl1pPr>
              <a:defRPr/>
            </a:lvl1pPr>
          </a:lstStyle>
          <a:p>
            <a:pPr>
              <a:defRPr/>
            </a:pPr>
            <a:fld id="{BE2B5F25-CBE0-4D2B-9DE6-E12F3AE4570C}" type="slidenum">
              <a:rPr lang="en-US" altLang="en-US"/>
              <a:pPr>
                <a:defRPr/>
              </a:pPr>
              <a:t>‹#›</a:t>
            </a:fld>
            <a:endParaRPr lang="en-US" altLang="en-US"/>
          </a:p>
        </p:txBody>
      </p:sp>
    </p:spTree>
    <p:extLst>
      <p:ext uri="{BB962C8B-B14F-4D97-AF65-F5344CB8AC3E}">
        <p14:creationId xmlns:p14="http://schemas.microsoft.com/office/powerpoint/2010/main" val="37057639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675" y="-303213"/>
            <a:ext cx="9439275" cy="7161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5" name="Date Placeholder 3">
            <a:extLst>
              <a:ext uri="{FF2B5EF4-FFF2-40B4-BE49-F238E27FC236}">
                <a16:creationId xmlns:a16="http://schemas.microsoft.com/office/drawing/2014/main" id="{193DD0D2-012E-45DE-BACD-D8727449C91C}"/>
              </a:ext>
            </a:extLst>
          </p:cNvPr>
          <p:cNvSpPr>
            <a:spLocks noGrp="1"/>
          </p:cNvSpPr>
          <p:nvPr>
            <p:ph type="dt" sz="half" idx="10"/>
          </p:nvPr>
        </p:nvSpPr>
        <p:spPr/>
        <p:txBody>
          <a:bodyPr/>
          <a:lstStyle>
            <a:lvl1pPr>
              <a:defRPr/>
            </a:lvl1pPr>
          </a:lstStyle>
          <a:p>
            <a:pPr>
              <a:defRPr/>
            </a:pPr>
            <a:fld id="{AAEE50C9-43DF-4EA5-9BCB-4EAE6317A73A}" type="datetime1">
              <a:rPr lang="en-US"/>
              <a:pPr>
                <a:defRPr/>
              </a:pPr>
              <a:t>5/15/2020</a:t>
            </a:fld>
            <a:endParaRPr lang="en-US"/>
          </a:p>
        </p:txBody>
      </p:sp>
      <p:sp>
        <p:nvSpPr>
          <p:cNvPr id="6" name="Footer Placeholder 4">
            <a:extLst>
              <a:ext uri="{FF2B5EF4-FFF2-40B4-BE49-F238E27FC236}">
                <a16:creationId xmlns:a16="http://schemas.microsoft.com/office/drawing/2014/main" id="{43B0F7F8-6418-4E31-A916-98E6D4BE3382}"/>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63597642-7D0D-4F01-809A-D8AF0C5ED3FF}"/>
              </a:ext>
            </a:extLst>
          </p:cNvPr>
          <p:cNvSpPr>
            <a:spLocks noGrp="1"/>
          </p:cNvSpPr>
          <p:nvPr>
            <p:ph type="sldNum" sz="quarter" idx="12"/>
          </p:nvPr>
        </p:nvSpPr>
        <p:spPr/>
        <p:txBody>
          <a:bodyPr/>
          <a:lstStyle>
            <a:lvl1pPr>
              <a:defRPr/>
            </a:lvl1pPr>
          </a:lstStyle>
          <a:p>
            <a:pPr>
              <a:defRPr/>
            </a:pPr>
            <a:fld id="{BE401342-5B1F-46AF-A0BD-7BA7725BF0A5}" type="slidenum">
              <a:rPr lang="en-US" altLang="en-US"/>
              <a:pPr>
                <a:defRPr/>
              </a:pPr>
              <a:t>‹#›</a:t>
            </a:fld>
            <a:endParaRPr lang="en-US" altLang="en-US"/>
          </a:p>
        </p:txBody>
      </p:sp>
    </p:spTree>
    <p:extLst>
      <p:ext uri="{BB962C8B-B14F-4D97-AF65-F5344CB8AC3E}">
        <p14:creationId xmlns:p14="http://schemas.microsoft.com/office/powerpoint/2010/main" val="1912215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8557487-6D53-4CF6-9212-72E9C64C720D}"/>
              </a:ext>
            </a:extLst>
          </p:cNvPr>
          <p:cNvSpPr>
            <a:spLocks noGrp="1"/>
          </p:cNvSpPr>
          <p:nvPr>
            <p:ph type="dt" sz="half" idx="10"/>
          </p:nvPr>
        </p:nvSpPr>
        <p:spPr/>
        <p:txBody>
          <a:bodyPr/>
          <a:lstStyle>
            <a:lvl1pPr>
              <a:defRPr/>
            </a:lvl1pPr>
          </a:lstStyle>
          <a:p>
            <a:pPr>
              <a:defRPr/>
            </a:pPr>
            <a:fld id="{703D5F40-0596-454B-BBA9-CA1548AC9F28}" type="datetime1">
              <a:rPr lang="en-US"/>
              <a:pPr>
                <a:defRPr/>
              </a:pPr>
              <a:t>5/15/2020</a:t>
            </a:fld>
            <a:endParaRPr lang="en-US"/>
          </a:p>
        </p:txBody>
      </p:sp>
      <p:sp>
        <p:nvSpPr>
          <p:cNvPr id="5" name="Footer Placeholder 4">
            <a:extLst>
              <a:ext uri="{FF2B5EF4-FFF2-40B4-BE49-F238E27FC236}">
                <a16:creationId xmlns:a16="http://schemas.microsoft.com/office/drawing/2014/main" id="{D68862F2-7D01-4126-8DD4-9890FC3F7F3B}"/>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6D88897-9EDE-430F-9124-24089F6CBB3B}"/>
              </a:ext>
            </a:extLst>
          </p:cNvPr>
          <p:cNvSpPr>
            <a:spLocks noGrp="1"/>
          </p:cNvSpPr>
          <p:nvPr>
            <p:ph type="sldNum" sz="quarter" idx="12"/>
          </p:nvPr>
        </p:nvSpPr>
        <p:spPr/>
        <p:txBody>
          <a:bodyPr/>
          <a:lstStyle>
            <a:lvl1pPr>
              <a:defRPr/>
            </a:lvl1pPr>
          </a:lstStyle>
          <a:p>
            <a:pPr>
              <a:defRPr/>
            </a:pPr>
            <a:fld id="{FAD2FDDB-D710-4659-8B7A-2A16278FC3CB}" type="slidenum">
              <a:rPr lang="en-US" altLang="en-US"/>
              <a:pPr>
                <a:defRPr/>
              </a:pPr>
              <a:t>‹#›</a:t>
            </a:fld>
            <a:endParaRPr lang="en-US" altLang="en-US"/>
          </a:p>
        </p:txBody>
      </p:sp>
    </p:spTree>
    <p:extLst>
      <p:ext uri="{BB962C8B-B14F-4D97-AF65-F5344CB8AC3E}">
        <p14:creationId xmlns:p14="http://schemas.microsoft.com/office/powerpoint/2010/main" val="3035130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38557487-6D53-4CF6-9212-72E9C64C720D}"/>
              </a:ext>
            </a:extLst>
          </p:cNvPr>
          <p:cNvSpPr>
            <a:spLocks noGrp="1"/>
          </p:cNvSpPr>
          <p:nvPr>
            <p:ph type="dt" sz="half" idx="10"/>
          </p:nvPr>
        </p:nvSpPr>
        <p:spPr/>
        <p:txBody>
          <a:bodyPr/>
          <a:lstStyle>
            <a:lvl1pPr>
              <a:defRPr/>
            </a:lvl1pPr>
          </a:lstStyle>
          <a:p>
            <a:pPr>
              <a:defRPr/>
            </a:pPr>
            <a:fld id="{3FAFAB9F-52B0-4193-81B9-939C1A3458B6}" type="datetime1">
              <a:rPr lang="en-US"/>
              <a:pPr>
                <a:defRPr/>
              </a:pPr>
              <a:t>5/15/2020</a:t>
            </a:fld>
            <a:endParaRPr lang="en-US"/>
          </a:p>
        </p:txBody>
      </p:sp>
      <p:sp>
        <p:nvSpPr>
          <p:cNvPr id="5" name="Footer Placeholder 4">
            <a:extLst>
              <a:ext uri="{FF2B5EF4-FFF2-40B4-BE49-F238E27FC236}">
                <a16:creationId xmlns:a16="http://schemas.microsoft.com/office/drawing/2014/main" id="{D68862F2-7D01-4126-8DD4-9890FC3F7F3B}"/>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6D88897-9EDE-430F-9124-24089F6CBB3B}"/>
              </a:ext>
            </a:extLst>
          </p:cNvPr>
          <p:cNvSpPr>
            <a:spLocks noGrp="1"/>
          </p:cNvSpPr>
          <p:nvPr>
            <p:ph type="sldNum" sz="quarter" idx="12"/>
          </p:nvPr>
        </p:nvSpPr>
        <p:spPr/>
        <p:txBody>
          <a:bodyPr/>
          <a:lstStyle>
            <a:lvl1pPr>
              <a:defRPr/>
            </a:lvl1pPr>
          </a:lstStyle>
          <a:p>
            <a:pPr>
              <a:defRPr/>
            </a:pPr>
            <a:fld id="{EEAB6BB5-C1DD-486E-BF2D-10C3369354DF}" type="slidenum">
              <a:rPr lang="en-US" altLang="en-US"/>
              <a:pPr>
                <a:defRPr/>
              </a:pPr>
              <a:t>‹#›</a:t>
            </a:fld>
            <a:endParaRPr lang="en-US" altLang="en-US"/>
          </a:p>
        </p:txBody>
      </p:sp>
    </p:spTree>
    <p:extLst>
      <p:ext uri="{BB962C8B-B14F-4D97-AF65-F5344CB8AC3E}">
        <p14:creationId xmlns:p14="http://schemas.microsoft.com/office/powerpoint/2010/main" val="18535024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3">
            <a:extLst>
              <a:ext uri="{FF2B5EF4-FFF2-40B4-BE49-F238E27FC236}">
                <a16:creationId xmlns:a16="http://schemas.microsoft.com/office/drawing/2014/main" id="{38557487-6D53-4CF6-9212-72E9C64C720D}"/>
              </a:ext>
            </a:extLst>
          </p:cNvPr>
          <p:cNvSpPr>
            <a:spLocks noGrp="1"/>
          </p:cNvSpPr>
          <p:nvPr>
            <p:ph type="dt" sz="half" idx="10"/>
          </p:nvPr>
        </p:nvSpPr>
        <p:spPr/>
        <p:txBody>
          <a:bodyPr/>
          <a:lstStyle>
            <a:lvl1pPr>
              <a:defRPr/>
            </a:lvl1pPr>
          </a:lstStyle>
          <a:p>
            <a:pPr>
              <a:defRPr/>
            </a:pPr>
            <a:fld id="{80D40BF8-64FD-485C-BCF5-C89C846BAF30}" type="datetime1">
              <a:rPr lang="en-US"/>
              <a:pPr>
                <a:defRPr/>
              </a:pPr>
              <a:t>5/15/2020</a:t>
            </a:fld>
            <a:endParaRPr lang="en-US"/>
          </a:p>
        </p:txBody>
      </p:sp>
      <p:sp>
        <p:nvSpPr>
          <p:cNvPr id="6" name="Footer Placeholder 4">
            <a:extLst>
              <a:ext uri="{FF2B5EF4-FFF2-40B4-BE49-F238E27FC236}">
                <a16:creationId xmlns:a16="http://schemas.microsoft.com/office/drawing/2014/main" id="{D68862F2-7D01-4126-8DD4-9890FC3F7F3B}"/>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A6D88897-9EDE-430F-9124-24089F6CBB3B}"/>
              </a:ext>
            </a:extLst>
          </p:cNvPr>
          <p:cNvSpPr>
            <a:spLocks noGrp="1"/>
          </p:cNvSpPr>
          <p:nvPr>
            <p:ph type="sldNum" sz="quarter" idx="12"/>
          </p:nvPr>
        </p:nvSpPr>
        <p:spPr/>
        <p:txBody>
          <a:bodyPr/>
          <a:lstStyle>
            <a:lvl1pPr>
              <a:defRPr/>
            </a:lvl1pPr>
          </a:lstStyle>
          <a:p>
            <a:pPr>
              <a:defRPr/>
            </a:pPr>
            <a:fld id="{7F241501-2618-41B3-8653-3709DF12EE34}" type="slidenum">
              <a:rPr lang="en-US" altLang="en-US"/>
              <a:pPr>
                <a:defRPr/>
              </a:pPr>
              <a:t>‹#›</a:t>
            </a:fld>
            <a:endParaRPr lang="en-US" altLang="en-US"/>
          </a:p>
        </p:txBody>
      </p:sp>
    </p:spTree>
    <p:extLst>
      <p:ext uri="{BB962C8B-B14F-4D97-AF65-F5344CB8AC3E}">
        <p14:creationId xmlns:p14="http://schemas.microsoft.com/office/powerpoint/2010/main" val="3819517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3">
            <a:extLst>
              <a:ext uri="{FF2B5EF4-FFF2-40B4-BE49-F238E27FC236}">
                <a16:creationId xmlns:a16="http://schemas.microsoft.com/office/drawing/2014/main" id="{38557487-6D53-4CF6-9212-72E9C64C720D}"/>
              </a:ext>
            </a:extLst>
          </p:cNvPr>
          <p:cNvSpPr>
            <a:spLocks noGrp="1"/>
          </p:cNvSpPr>
          <p:nvPr>
            <p:ph type="dt" sz="half" idx="10"/>
          </p:nvPr>
        </p:nvSpPr>
        <p:spPr/>
        <p:txBody>
          <a:bodyPr/>
          <a:lstStyle>
            <a:lvl1pPr>
              <a:defRPr/>
            </a:lvl1pPr>
          </a:lstStyle>
          <a:p>
            <a:pPr>
              <a:defRPr/>
            </a:pPr>
            <a:fld id="{D34AD4FC-2FDB-4B44-950D-7BA695F7ABC2}" type="datetime1">
              <a:rPr lang="en-US"/>
              <a:pPr>
                <a:defRPr/>
              </a:pPr>
              <a:t>5/15/2020</a:t>
            </a:fld>
            <a:endParaRPr lang="en-US"/>
          </a:p>
        </p:txBody>
      </p:sp>
      <p:sp>
        <p:nvSpPr>
          <p:cNvPr id="8" name="Footer Placeholder 4">
            <a:extLst>
              <a:ext uri="{FF2B5EF4-FFF2-40B4-BE49-F238E27FC236}">
                <a16:creationId xmlns:a16="http://schemas.microsoft.com/office/drawing/2014/main" id="{D68862F2-7D01-4126-8DD4-9890FC3F7F3B}"/>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A6D88897-9EDE-430F-9124-24089F6CBB3B}"/>
              </a:ext>
            </a:extLst>
          </p:cNvPr>
          <p:cNvSpPr>
            <a:spLocks noGrp="1"/>
          </p:cNvSpPr>
          <p:nvPr>
            <p:ph type="sldNum" sz="quarter" idx="12"/>
          </p:nvPr>
        </p:nvSpPr>
        <p:spPr/>
        <p:txBody>
          <a:bodyPr/>
          <a:lstStyle>
            <a:lvl1pPr>
              <a:defRPr/>
            </a:lvl1pPr>
          </a:lstStyle>
          <a:p>
            <a:pPr>
              <a:defRPr/>
            </a:pPr>
            <a:fld id="{F49EC224-0A77-405F-8FA5-17BCACC09684}" type="slidenum">
              <a:rPr lang="en-US" altLang="en-US"/>
              <a:pPr>
                <a:defRPr/>
              </a:pPr>
              <a:t>‹#›</a:t>
            </a:fld>
            <a:endParaRPr lang="en-US" altLang="en-US"/>
          </a:p>
        </p:txBody>
      </p:sp>
    </p:spTree>
    <p:extLst>
      <p:ext uri="{BB962C8B-B14F-4D97-AF65-F5344CB8AC3E}">
        <p14:creationId xmlns:p14="http://schemas.microsoft.com/office/powerpoint/2010/main" val="16527809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3">
            <a:extLst>
              <a:ext uri="{FF2B5EF4-FFF2-40B4-BE49-F238E27FC236}">
                <a16:creationId xmlns:a16="http://schemas.microsoft.com/office/drawing/2014/main" id="{38557487-6D53-4CF6-9212-72E9C64C720D}"/>
              </a:ext>
            </a:extLst>
          </p:cNvPr>
          <p:cNvSpPr>
            <a:spLocks noGrp="1"/>
          </p:cNvSpPr>
          <p:nvPr>
            <p:ph type="dt" sz="half" idx="10"/>
          </p:nvPr>
        </p:nvSpPr>
        <p:spPr/>
        <p:txBody>
          <a:bodyPr/>
          <a:lstStyle>
            <a:lvl1pPr>
              <a:defRPr/>
            </a:lvl1pPr>
          </a:lstStyle>
          <a:p>
            <a:pPr>
              <a:defRPr/>
            </a:pPr>
            <a:fld id="{159DAFCE-C079-49D6-B501-7EEA2A81B0A7}" type="datetime1">
              <a:rPr lang="en-US"/>
              <a:pPr>
                <a:defRPr/>
              </a:pPr>
              <a:t>5/15/2020</a:t>
            </a:fld>
            <a:endParaRPr lang="en-US"/>
          </a:p>
        </p:txBody>
      </p:sp>
      <p:sp>
        <p:nvSpPr>
          <p:cNvPr id="4" name="Footer Placeholder 4">
            <a:extLst>
              <a:ext uri="{FF2B5EF4-FFF2-40B4-BE49-F238E27FC236}">
                <a16:creationId xmlns:a16="http://schemas.microsoft.com/office/drawing/2014/main" id="{D68862F2-7D01-4126-8DD4-9890FC3F7F3B}"/>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6D88897-9EDE-430F-9124-24089F6CBB3B}"/>
              </a:ext>
            </a:extLst>
          </p:cNvPr>
          <p:cNvSpPr>
            <a:spLocks noGrp="1"/>
          </p:cNvSpPr>
          <p:nvPr>
            <p:ph type="sldNum" sz="quarter" idx="12"/>
          </p:nvPr>
        </p:nvSpPr>
        <p:spPr/>
        <p:txBody>
          <a:bodyPr/>
          <a:lstStyle>
            <a:lvl1pPr>
              <a:defRPr/>
            </a:lvl1pPr>
          </a:lstStyle>
          <a:p>
            <a:pPr>
              <a:defRPr/>
            </a:pPr>
            <a:fld id="{735BF5D6-3463-4C0B-8E47-ECFBBFA274E1}" type="slidenum">
              <a:rPr lang="en-US" altLang="en-US"/>
              <a:pPr>
                <a:defRPr/>
              </a:pPr>
              <a:t>‹#›</a:t>
            </a:fld>
            <a:endParaRPr lang="en-US" altLang="en-US"/>
          </a:p>
        </p:txBody>
      </p:sp>
    </p:spTree>
    <p:extLst>
      <p:ext uri="{BB962C8B-B14F-4D97-AF65-F5344CB8AC3E}">
        <p14:creationId xmlns:p14="http://schemas.microsoft.com/office/powerpoint/2010/main" val="1500134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38557487-6D53-4CF6-9212-72E9C64C720D}"/>
              </a:ext>
            </a:extLst>
          </p:cNvPr>
          <p:cNvSpPr>
            <a:spLocks noGrp="1"/>
          </p:cNvSpPr>
          <p:nvPr>
            <p:ph type="dt" sz="half" idx="10"/>
          </p:nvPr>
        </p:nvSpPr>
        <p:spPr/>
        <p:txBody>
          <a:bodyPr/>
          <a:lstStyle>
            <a:lvl1pPr>
              <a:defRPr/>
            </a:lvl1pPr>
          </a:lstStyle>
          <a:p>
            <a:pPr>
              <a:defRPr/>
            </a:pPr>
            <a:fld id="{DEA3437B-AC10-4227-8EAD-CD2E20E65191}" type="datetime1">
              <a:rPr lang="en-US"/>
              <a:pPr>
                <a:defRPr/>
              </a:pPr>
              <a:t>5/15/2020</a:t>
            </a:fld>
            <a:endParaRPr lang="en-US"/>
          </a:p>
        </p:txBody>
      </p:sp>
      <p:sp>
        <p:nvSpPr>
          <p:cNvPr id="3" name="Footer Placeholder 4">
            <a:extLst>
              <a:ext uri="{FF2B5EF4-FFF2-40B4-BE49-F238E27FC236}">
                <a16:creationId xmlns:a16="http://schemas.microsoft.com/office/drawing/2014/main" id="{D68862F2-7D01-4126-8DD4-9890FC3F7F3B}"/>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A6D88897-9EDE-430F-9124-24089F6CBB3B}"/>
              </a:ext>
            </a:extLst>
          </p:cNvPr>
          <p:cNvSpPr>
            <a:spLocks noGrp="1"/>
          </p:cNvSpPr>
          <p:nvPr>
            <p:ph type="sldNum" sz="quarter" idx="12"/>
          </p:nvPr>
        </p:nvSpPr>
        <p:spPr/>
        <p:txBody>
          <a:bodyPr/>
          <a:lstStyle>
            <a:lvl1pPr>
              <a:defRPr/>
            </a:lvl1pPr>
          </a:lstStyle>
          <a:p>
            <a:pPr>
              <a:defRPr/>
            </a:pPr>
            <a:fld id="{C86446EB-C6CA-4F3C-93FC-26247E387D5A}" type="slidenum">
              <a:rPr lang="en-US" altLang="en-US"/>
              <a:pPr>
                <a:defRPr/>
              </a:pPr>
              <a:t>‹#›</a:t>
            </a:fld>
            <a:endParaRPr lang="en-US" altLang="en-US"/>
          </a:p>
        </p:txBody>
      </p:sp>
    </p:spTree>
    <p:extLst>
      <p:ext uri="{BB962C8B-B14F-4D97-AF65-F5344CB8AC3E}">
        <p14:creationId xmlns:p14="http://schemas.microsoft.com/office/powerpoint/2010/main" val="963032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a:extLst>
              <a:ext uri="{FF2B5EF4-FFF2-40B4-BE49-F238E27FC236}">
                <a16:creationId xmlns:a16="http://schemas.microsoft.com/office/drawing/2014/main" id="{38557487-6D53-4CF6-9212-72E9C64C720D}"/>
              </a:ext>
            </a:extLst>
          </p:cNvPr>
          <p:cNvSpPr>
            <a:spLocks noGrp="1"/>
          </p:cNvSpPr>
          <p:nvPr>
            <p:ph type="dt" sz="half" idx="10"/>
          </p:nvPr>
        </p:nvSpPr>
        <p:spPr/>
        <p:txBody>
          <a:bodyPr/>
          <a:lstStyle>
            <a:lvl1pPr>
              <a:defRPr/>
            </a:lvl1pPr>
          </a:lstStyle>
          <a:p>
            <a:pPr>
              <a:defRPr/>
            </a:pPr>
            <a:fld id="{4F3A347D-BD1B-4F9A-AA5B-A36B156D2B2E}" type="datetime1">
              <a:rPr lang="en-US"/>
              <a:pPr>
                <a:defRPr/>
              </a:pPr>
              <a:t>5/15/2020</a:t>
            </a:fld>
            <a:endParaRPr lang="en-US"/>
          </a:p>
        </p:txBody>
      </p:sp>
      <p:sp>
        <p:nvSpPr>
          <p:cNvPr id="6" name="Footer Placeholder 4">
            <a:extLst>
              <a:ext uri="{FF2B5EF4-FFF2-40B4-BE49-F238E27FC236}">
                <a16:creationId xmlns:a16="http://schemas.microsoft.com/office/drawing/2014/main" id="{D68862F2-7D01-4126-8DD4-9890FC3F7F3B}"/>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A6D88897-9EDE-430F-9124-24089F6CBB3B}"/>
              </a:ext>
            </a:extLst>
          </p:cNvPr>
          <p:cNvSpPr>
            <a:spLocks noGrp="1"/>
          </p:cNvSpPr>
          <p:nvPr>
            <p:ph type="sldNum" sz="quarter" idx="12"/>
          </p:nvPr>
        </p:nvSpPr>
        <p:spPr/>
        <p:txBody>
          <a:bodyPr/>
          <a:lstStyle>
            <a:lvl1pPr>
              <a:defRPr/>
            </a:lvl1pPr>
          </a:lstStyle>
          <a:p>
            <a:pPr>
              <a:defRPr/>
            </a:pPr>
            <a:fld id="{885475E0-0C14-4B25-825B-D16B49E3370D}" type="slidenum">
              <a:rPr lang="en-US" altLang="en-US"/>
              <a:pPr>
                <a:defRPr/>
              </a:pPr>
              <a:t>‹#›</a:t>
            </a:fld>
            <a:endParaRPr lang="en-US" altLang="en-US"/>
          </a:p>
        </p:txBody>
      </p:sp>
    </p:spTree>
    <p:extLst>
      <p:ext uri="{BB962C8B-B14F-4D97-AF65-F5344CB8AC3E}">
        <p14:creationId xmlns:p14="http://schemas.microsoft.com/office/powerpoint/2010/main" val="33623879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4CC6D9-9B5D-4E37-90D7-A3360DAF3B77}"/>
              </a:ext>
            </a:extLst>
          </p:cNvPr>
          <p:cNvSpPr>
            <a:spLocks noGrp="1"/>
          </p:cNvSpPr>
          <p:nvPr>
            <p:ph type="dt" sz="half" idx="10"/>
          </p:nvPr>
        </p:nvSpPr>
        <p:spPr/>
        <p:txBody>
          <a:bodyPr/>
          <a:lstStyle>
            <a:lvl1pPr>
              <a:defRPr/>
            </a:lvl1pPr>
          </a:lstStyle>
          <a:p>
            <a:pPr>
              <a:defRPr/>
            </a:pPr>
            <a:fld id="{F61E72B8-75D8-42CB-844A-62935A0F73A3}" type="datetime1">
              <a:rPr lang="en-US" smtClean="0"/>
              <a:t>5/15/2020</a:t>
            </a:fld>
            <a:endParaRPr lang="en-US"/>
          </a:p>
        </p:txBody>
      </p:sp>
      <p:sp>
        <p:nvSpPr>
          <p:cNvPr id="5" name="Footer Placeholder 4">
            <a:extLst>
              <a:ext uri="{FF2B5EF4-FFF2-40B4-BE49-F238E27FC236}">
                <a16:creationId xmlns:a16="http://schemas.microsoft.com/office/drawing/2014/main" id="{7A2AD0C7-6274-407E-A747-90E8B82C5C4E}"/>
              </a:ext>
            </a:extLst>
          </p:cNvPr>
          <p:cNvSpPr>
            <a:spLocks noGrp="1"/>
          </p:cNvSpPr>
          <p:nvPr>
            <p:ph type="ftr" sz="quarter" idx="11"/>
          </p:nvPr>
        </p:nvSpPr>
        <p:spPr/>
        <p:txBody>
          <a:bodyPr/>
          <a:lstStyle>
            <a:lvl1pPr>
              <a:defRPr/>
            </a:lvl1pPr>
          </a:lstStyle>
          <a:p>
            <a:pPr>
              <a:defRPr/>
            </a:pPr>
            <a:r>
              <a:rPr lang="en-ZA"/>
              <a:t>PROVINICAL AGRICULTURAL AND RURAL DEVELOPMENT ADVISORY COUNCIL -First draft</a:t>
            </a:r>
            <a:endParaRPr lang="en-US"/>
          </a:p>
        </p:txBody>
      </p:sp>
      <p:sp>
        <p:nvSpPr>
          <p:cNvPr id="6" name="Slide Number Placeholder 5">
            <a:extLst>
              <a:ext uri="{FF2B5EF4-FFF2-40B4-BE49-F238E27FC236}">
                <a16:creationId xmlns:a16="http://schemas.microsoft.com/office/drawing/2014/main" id="{79EC21D7-4945-47C0-9105-A0862CDD3394}"/>
              </a:ext>
            </a:extLst>
          </p:cNvPr>
          <p:cNvSpPr>
            <a:spLocks noGrp="1"/>
          </p:cNvSpPr>
          <p:nvPr>
            <p:ph type="sldNum" sz="quarter" idx="12"/>
          </p:nvPr>
        </p:nvSpPr>
        <p:spPr/>
        <p:txBody>
          <a:bodyPr/>
          <a:lstStyle>
            <a:lvl1pPr>
              <a:defRPr/>
            </a:lvl1pPr>
          </a:lstStyle>
          <a:p>
            <a:pPr>
              <a:defRPr/>
            </a:pPr>
            <a:fld id="{4A1D250C-6849-490A-84C4-5527ECB713BA}" type="slidenum">
              <a:rPr lang="en-US" altLang="en-US"/>
              <a:pPr>
                <a:defRPr/>
              </a:pPr>
              <a:t>‹#›</a:t>
            </a:fld>
            <a:endParaRPr lang="en-US" altLang="en-US"/>
          </a:p>
        </p:txBody>
      </p:sp>
    </p:spTree>
    <p:extLst>
      <p:ext uri="{BB962C8B-B14F-4D97-AF65-F5344CB8AC3E}">
        <p14:creationId xmlns:p14="http://schemas.microsoft.com/office/powerpoint/2010/main" val="36011713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a:extLst>
              <a:ext uri="{FF2B5EF4-FFF2-40B4-BE49-F238E27FC236}">
                <a16:creationId xmlns:a16="http://schemas.microsoft.com/office/drawing/2014/main" id="{38557487-6D53-4CF6-9212-72E9C64C720D}"/>
              </a:ext>
            </a:extLst>
          </p:cNvPr>
          <p:cNvSpPr>
            <a:spLocks noGrp="1"/>
          </p:cNvSpPr>
          <p:nvPr>
            <p:ph type="dt" sz="half" idx="10"/>
          </p:nvPr>
        </p:nvSpPr>
        <p:spPr/>
        <p:txBody>
          <a:bodyPr/>
          <a:lstStyle>
            <a:lvl1pPr>
              <a:defRPr/>
            </a:lvl1pPr>
          </a:lstStyle>
          <a:p>
            <a:pPr>
              <a:defRPr/>
            </a:pPr>
            <a:fld id="{BE212962-44DB-4B3D-9B6A-BA13BB5516D2}" type="datetime1">
              <a:rPr lang="en-US"/>
              <a:pPr>
                <a:defRPr/>
              </a:pPr>
              <a:t>5/15/2020</a:t>
            </a:fld>
            <a:endParaRPr lang="en-US"/>
          </a:p>
        </p:txBody>
      </p:sp>
      <p:sp>
        <p:nvSpPr>
          <p:cNvPr id="6" name="Footer Placeholder 4">
            <a:extLst>
              <a:ext uri="{FF2B5EF4-FFF2-40B4-BE49-F238E27FC236}">
                <a16:creationId xmlns:a16="http://schemas.microsoft.com/office/drawing/2014/main" id="{D68862F2-7D01-4126-8DD4-9890FC3F7F3B}"/>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A6D88897-9EDE-430F-9124-24089F6CBB3B}"/>
              </a:ext>
            </a:extLst>
          </p:cNvPr>
          <p:cNvSpPr>
            <a:spLocks noGrp="1"/>
          </p:cNvSpPr>
          <p:nvPr>
            <p:ph type="sldNum" sz="quarter" idx="12"/>
          </p:nvPr>
        </p:nvSpPr>
        <p:spPr/>
        <p:txBody>
          <a:bodyPr/>
          <a:lstStyle>
            <a:lvl1pPr>
              <a:defRPr/>
            </a:lvl1pPr>
          </a:lstStyle>
          <a:p>
            <a:pPr>
              <a:defRPr/>
            </a:pPr>
            <a:fld id="{CF7DFEC5-AF05-46D1-AF32-DC59545D2302}" type="slidenum">
              <a:rPr lang="en-US" altLang="en-US"/>
              <a:pPr>
                <a:defRPr/>
              </a:pPr>
              <a:t>‹#›</a:t>
            </a:fld>
            <a:endParaRPr lang="en-US" altLang="en-US"/>
          </a:p>
        </p:txBody>
      </p:sp>
    </p:spTree>
    <p:extLst>
      <p:ext uri="{BB962C8B-B14F-4D97-AF65-F5344CB8AC3E}">
        <p14:creationId xmlns:p14="http://schemas.microsoft.com/office/powerpoint/2010/main" val="404343059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8557487-6D53-4CF6-9212-72E9C64C720D}"/>
              </a:ext>
            </a:extLst>
          </p:cNvPr>
          <p:cNvSpPr>
            <a:spLocks noGrp="1"/>
          </p:cNvSpPr>
          <p:nvPr>
            <p:ph type="dt" sz="half" idx="10"/>
          </p:nvPr>
        </p:nvSpPr>
        <p:spPr/>
        <p:txBody>
          <a:bodyPr/>
          <a:lstStyle>
            <a:lvl1pPr>
              <a:defRPr/>
            </a:lvl1pPr>
          </a:lstStyle>
          <a:p>
            <a:pPr>
              <a:defRPr/>
            </a:pPr>
            <a:fld id="{DDC503E7-C873-4C62-AE89-296F6048136C}" type="datetime1">
              <a:rPr lang="en-US"/>
              <a:pPr>
                <a:defRPr/>
              </a:pPr>
              <a:t>5/15/2020</a:t>
            </a:fld>
            <a:endParaRPr lang="en-US"/>
          </a:p>
        </p:txBody>
      </p:sp>
      <p:sp>
        <p:nvSpPr>
          <p:cNvPr id="5" name="Footer Placeholder 4">
            <a:extLst>
              <a:ext uri="{FF2B5EF4-FFF2-40B4-BE49-F238E27FC236}">
                <a16:creationId xmlns:a16="http://schemas.microsoft.com/office/drawing/2014/main" id="{D68862F2-7D01-4126-8DD4-9890FC3F7F3B}"/>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6D88897-9EDE-430F-9124-24089F6CBB3B}"/>
              </a:ext>
            </a:extLst>
          </p:cNvPr>
          <p:cNvSpPr>
            <a:spLocks noGrp="1"/>
          </p:cNvSpPr>
          <p:nvPr>
            <p:ph type="sldNum" sz="quarter" idx="12"/>
          </p:nvPr>
        </p:nvSpPr>
        <p:spPr/>
        <p:txBody>
          <a:bodyPr/>
          <a:lstStyle>
            <a:lvl1pPr>
              <a:defRPr/>
            </a:lvl1pPr>
          </a:lstStyle>
          <a:p>
            <a:pPr>
              <a:defRPr/>
            </a:pPr>
            <a:fld id="{3C294C22-F812-44F9-BB1C-91F159A86DDB}" type="slidenum">
              <a:rPr lang="en-US" altLang="en-US"/>
              <a:pPr>
                <a:defRPr/>
              </a:pPr>
              <a:t>‹#›</a:t>
            </a:fld>
            <a:endParaRPr lang="en-US" altLang="en-US"/>
          </a:p>
        </p:txBody>
      </p:sp>
    </p:spTree>
    <p:extLst>
      <p:ext uri="{BB962C8B-B14F-4D97-AF65-F5344CB8AC3E}">
        <p14:creationId xmlns:p14="http://schemas.microsoft.com/office/powerpoint/2010/main" val="21041222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8557487-6D53-4CF6-9212-72E9C64C720D}"/>
              </a:ext>
            </a:extLst>
          </p:cNvPr>
          <p:cNvSpPr>
            <a:spLocks noGrp="1"/>
          </p:cNvSpPr>
          <p:nvPr>
            <p:ph type="dt" sz="half" idx="10"/>
          </p:nvPr>
        </p:nvSpPr>
        <p:spPr/>
        <p:txBody>
          <a:bodyPr/>
          <a:lstStyle>
            <a:lvl1pPr>
              <a:defRPr/>
            </a:lvl1pPr>
          </a:lstStyle>
          <a:p>
            <a:pPr>
              <a:defRPr/>
            </a:pPr>
            <a:fld id="{B17F78B2-4C57-4ED1-8950-4AFCEB634F2A}" type="datetime1">
              <a:rPr lang="en-US"/>
              <a:pPr>
                <a:defRPr/>
              </a:pPr>
              <a:t>5/15/2020</a:t>
            </a:fld>
            <a:endParaRPr lang="en-US"/>
          </a:p>
        </p:txBody>
      </p:sp>
      <p:sp>
        <p:nvSpPr>
          <p:cNvPr id="5" name="Footer Placeholder 4">
            <a:extLst>
              <a:ext uri="{FF2B5EF4-FFF2-40B4-BE49-F238E27FC236}">
                <a16:creationId xmlns:a16="http://schemas.microsoft.com/office/drawing/2014/main" id="{D68862F2-7D01-4126-8DD4-9890FC3F7F3B}"/>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6D88897-9EDE-430F-9124-24089F6CBB3B}"/>
              </a:ext>
            </a:extLst>
          </p:cNvPr>
          <p:cNvSpPr>
            <a:spLocks noGrp="1"/>
          </p:cNvSpPr>
          <p:nvPr>
            <p:ph type="sldNum" sz="quarter" idx="12"/>
          </p:nvPr>
        </p:nvSpPr>
        <p:spPr/>
        <p:txBody>
          <a:bodyPr/>
          <a:lstStyle>
            <a:lvl1pPr>
              <a:defRPr/>
            </a:lvl1pPr>
          </a:lstStyle>
          <a:p>
            <a:pPr>
              <a:defRPr/>
            </a:pPr>
            <a:fld id="{C61CF53E-29C1-4E0F-9EFB-D9E9E3F6217E}" type="slidenum">
              <a:rPr lang="en-US" altLang="en-US"/>
              <a:pPr>
                <a:defRPr/>
              </a:pPr>
              <a:t>‹#›</a:t>
            </a:fld>
            <a:endParaRPr lang="en-US" altLang="en-US"/>
          </a:p>
        </p:txBody>
      </p:sp>
    </p:spTree>
    <p:extLst>
      <p:ext uri="{BB962C8B-B14F-4D97-AF65-F5344CB8AC3E}">
        <p14:creationId xmlns:p14="http://schemas.microsoft.com/office/powerpoint/2010/main" val="183777212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675" y="-303213"/>
            <a:ext cx="9439275" cy="7161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5" name="Date Placeholder 3">
            <a:extLst>
              <a:ext uri="{FF2B5EF4-FFF2-40B4-BE49-F238E27FC236}">
                <a16:creationId xmlns:a16="http://schemas.microsoft.com/office/drawing/2014/main" id="{11EA730A-B10B-4E82-8958-84733657F9D7}"/>
              </a:ext>
            </a:extLst>
          </p:cNvPr>
          <p:cNvSpPr>
            <a:spLocks noGrp="1"/>
          </p:cNvSpPr>
          <p:nvPr>
            <p:ph type="dt" sz="half" idx="10"/>
          </p:nvPr>
        </p:nvSpPr>
        <p:spPr/>
        <p:txBody>
          <a:bodyPr/>
          <a:lstStyle>
            <a:lvl1pPr>
              <a:defRPr/>
            </a:lvl1pPr>
          </a:lstStyle>
          <a:p>
            <a:pPr>
              <a:defRPr/>
            </a:pPr>
            <a:fld id="{6B88887B-88F9-42F1-9C0C-6E9AA0D2DE27}" type="datetime1">
              <a:rPr lang="en-US"/>
              <a:pPr>
                <a:defRPr/>
              </a:pPr>
              <a:t>5/15/2020</a:t>
            </a:fld>
            <a:endParaRPr lang="en-US"/>
          </a:p>
        </p:txBody>
      </p:sp>
      <p:sp>
        <p:nvSpPr>
          <p:cNvPr id="6" name="Footer Placeholder 4">
            <a:extLst>
              <a:ext uri="{FF2B5EF4-FFF2-40B4-BE49-F238E27FC236}">
                <a16:creationId xmlns:a16="http://schemas.microsoft.com/office/drawing/2014/main" id="{B28D4498-6993-471F-9347-675680E84DB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51DCBF0-2A2F-4BFD-A1A6-46C99FFDFB83}"/>
              </a:ext>
            </a:extLst>
          </p:cNvPr>
          <p:cNvSpPr>
            <a:spLocks noGrp="1"/>
          </p:cNvSpPr>
          <p:nvPr>
            <p:ph type="sldNum" sz="quarter" idx="12"/>
          </p:nvPr>
        </p:nvSpPr>
        <p:spPr/>
        <p:txBody>
          <a:bodyPr/>
          <a:lstStyle>
            <a:lvl1pPr>
              <a:defRPr/>
            </a:lvl1pPr>
          </a:lstStyle>
          <a:p>
            <a:pPr>
              <a:defRPr/>
            </a:pPr>
            <a:fld id="{88DDB77D-BA55-4D9F-BE44-B3EBB9F17F00}" type="slidenum">
              <a:rPr lang="en-US" altLang="en-US"/>
              <a:pPr>
                <a:defRPr/>
              </a:pPr>
              <a:t>‹#›</a:t>
            </a:fld>
            <a:endParaRPr lang="en-US" altLang="en-US"/>
          </a:p>
        </p:txBody>
      </p:sp>
    </p:spTree>
    <p:extLst>
      <p:ext uri="{BB962C8B-B14F-4D97-AF65-F5344CB8AC3E}">
        <p14:creationId xmlns:p14="http://schemas.microsoft.com/office/powerpoint/2010/main" val="383861475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D4E54E3-7CEA-4B53-8537-A9A515CE3035}"/>
              </a:ext>
            </a:extLst>
          </p:cNvPr>
          <p:cNvSpPr>
            <a:spLocks noGrp="1"/>
          </p:cNvSpPr>
          <p:nvPr>
            <p:ph type="dt" sz="half" idx="10"/>
          </p:nvPr>
        </p:nvSpPr>
        <p:spPr/>
        <p:txBody>
          <a:bodyPr/>
          <a:lstStyle>
            <a:lvl1pPr>
              <a:defRPr/>
            </a:lvl1pPr>
          </a:lstStyle>
          <a:p>
            <a:pPr>
              <a:defRPr/>
            </a:pPr>
            <a:fld id="{6305F62E-55FF-4B9D-B40A-4185AADC7771}" type="datetime1">
              <a:rPr lang="en-US"/>
              <a:pPr>
                <a:defRPr/>
              </a:pPr>
              <a:t>5/15/2020</a:t>
            </a:fld>
            <a:endParaRPr lang="en-US"/>
          </a:p>
        </p:txBody>
      </p:sp>
      <p:sp>
        <p:nvSpPr>
          <p:cNvPr id="5" name="Footer Placeholder 4">
            <a:extLst>
              <a:ext uri="{FF2B5EF4-FFF2-40B4-BE49-F238E27FC236}">
                <a16:creationId xmlns:a16="http://schemas.microsoft.com/office/drawing/2014/main" id="{2B1100F1-D17D-4143-A866-97E3E23E12B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9BA08FE-6A68-492A-A835-D50B59023656}"/>
              </a:ext>
            </a:extLst>
          </p:cNvPr>
          <p:cNvSpPr>
            <a:spLocks noGrp="1"/>
          </p:cNvSpPr>
          <p:nvPr>
            <p:ph type="sldNum" sz="quarter" idx="12"/>
          </p:nvPr>
        </p:nvSpPr>
        <p:spPr/>
        <p:txBody>
          <a:bodyPr/>
          <a:lstStyle>
            <a:lvl1pPr>
              <a:defRPr/>
            </a:lvl1pPr>
          </a:lstStyle>
          <a:p>
            <a:pPr>
              <a:defRPr/>
            </a:pPr>
            <a:fld id="{A344FC07-2E2C-43BF-BD22-36A033C89106}" type="slidenum">
              <a:rPr lang="en-US" altLang="en-US"/>
              <a:pPr>
                <a:defRPr/>
              </a:pPr>
              <a:t>‹#›</a:t>
            </a:fld>
            <a:endParaRPr lang="en-US" altLang="en-US"/>
          </a:p>
        </p:txBody>
      </p:sp>
    </p:spTree>
    <p:extLst>
      <p:ext uri="{BB962C8B-B14F-4D97-AF65-F5344CB8AC3E}">
        <p14:creationId xmlns:p14="http://schemas.microsoft.com/office/powerpoint/2010/main" val="50780467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6D4E54E3-7CEA-4B53-8537-A9A515CE3035}"/>
              </a:ext>
            </a:extLst>
          </p:cNvPr>
          <p:cNvSpPr>
            <a:spLocks noGrp="1"/>
          </p:cNvSpPr>
          <p:nvPr>
            <p:ph type="dt" sz="half" idx="10"/>
          </p:nvPr>
        </p:nvSpPr>
        <p:spPr/>
        <p:txBody>
          <a:bodyPr/>
          <a:lstStyle>
            <a:lvl1pPr>
              <a:defRPr/>
            </a:lvl1pPr>
          </a:lstStyle>
          <a:p>
            <a:pPr>
              <a:defRPr/>
            </a:pPr>
            <a:fld id="{03B4698B-28FF-4E06-830A-2D3D2C168F92}" type="datetime1">
              <a:rPr lang="en-US"/>
              <a:pPr>
                <a:defRPr/>
              </a:pPr>
              <a:t>5/15/2020</a:t>
            </a:fld>
            <a:endParaRPr lang="en-US"/>
          </a:p>
        </p:txBody>
      </p:sp>
      <p:sp>
        <p:nvSpPr>
          <p:cNvPr id="5" name="Footer Placeholder 4">
            <a:extLst>
              <a:ext uri="{FF2B5EF4-FFF2-40B4-BE49-F238E27FC236}">
                <a16:creationId xmlns:a16="http://schemas.microsoft.com/office/drawing/2014/main" id="{2B1100F1-D17D-4143-A866-97E3E23E12B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9BA08FE-6A68-492A-A835-D50B59023656}"/>
              </a:ext>
            </a:extLst>
          </p:cNvPr>
          <p:cNvSpPr>
            <a:spLocks noGrp="1"/>
          </p:cNvSpPr>
          <p:nvPr>
            <p:ph type="sldNum" sz="quarter" idx="12"/>
          </p:nvPr>
        </p:nvSpPr>
        <p:spPr/>
        <p:txBody>
          <a:bodyPr/>
          <a:lstStyle>
            <a:lvl1pPr>
              <a:defRPr/>
            </a:lvl1pPr>
          </a:lstStyle>
          <a:p>
            <a:pPr>
              <a:defRPr/>
            </a:pPr>
            <a:fld id="{96BAA9BD-9E0F-48EE-BA26-52F3A441C64A}" type="slidenum">
              <a:rPr lang="en-US" altLang="en-US"/>
              <a:pPr>
                <a:defRPr/>
              </a:pPr>
              <a:t>‹#›</a:t>
            </a:fld>
            <a:endParaRPr lang="en-US" altLang="en-US"/>
          </a:p>
        </p:txBody>
      </p:sp>
    </p:spTree>
    <p:extLst>
      <p:ext uri="{BB962C8B-B14F-4D97-AF65-F5344CB8AC3E}">
        <p14:creationId xmlns:p14="http://schemas.microsoft.com/office/powerpoint/2010/main" val="398759378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3">
            <a:extLst>
              <a:ext uri="{FF2B5EF4-FFF2-40B4-BE49-F238E27FC236}">
                <a16:creationId xmlns:a16="http://schemas.microsoft.com/office/drawing/2014/main" id="{6D4E54E3-7CEA-4B53-8537-A9A515CE3035}"/>
              </a:ext>
            </a:extLst>
          </p:cNvPr>
          <p:cNvSpPr>
            <a:spLocks noGrp="1"/>
          </p:cNvSpPr>
          <p:nvPr>
            <p:ph type="dt" sz="half" idx="10"/>
          </p:nvPr>
        </p:nvSpPr>
        <p:spPr/>
        <p:txBody>
          <a:bodyPr/>
          <a:lstStyle>
            <a:lvl1pPr>
              <a:defRPr/>
            </a:lvl1pPr>
          </a:lstStyle>
          <a:p>
            <a:pPr>
              <a:defRPr/>
            </a:pPr>
            <a:fld id="{F2216DFB-E8DD-48FD-B7F7-0051661A8C05}" type="datetime1">
              <a:rPr lang="en-US"/>
              <a:pPr>
                <a:defRPr/>
              </a:pPr>
              <a:t>5/15/2020</a:t>
            </a:fld>
            <a:endParaRPr lang="en-US"/>
          </a:p>
        </p:txBody>
      </p:sp>
      <p:sp>
        <p:nvSpPr>
          <p:cNvPr id="6" name="Footer Placeholder 4">
            <a:extLst>
              <a:ext uri="{FF2B5EF4-FFF2-40B4-BE49-F238E27FC236}">
                <a16:creationId xmlns:a16="http://schemas.microsoft.com/office/drawing/2014/main" id="{2B1100F1-D17D-4143-A866-97E3E23E12B2}"/>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59BA08FE-6A68-492A-A835-D50B59023656}"/>
              </a:ext>
            </a:extLst>
          </p:cNvPr>
          <p:cNvSpPr>
            <a:spLocks noGrp="1"/>
          </p:cNvSpPr>
          <p:nvPr>
            <p:ph type="sldNum" sz="quarter" idx="12"/>
          </p:nvPr>
        </p:nvSpPr>
        <p:spPr/>
        <p:txBody>
          <a:bodyPr/>
          <a:lstStyle>
            <a:lvl1pPr>
              <a:defRPr/>
            </a:lvl1pPr>
          </a:lstStyle>
          <a:p>
            <a:pPr>
              <a:defRPr/>
            </a:pPr>
            <a:fld id="{66192435-C443-4B2B-BF0F-032737CADA3D}" type="slidenum">
              <a:rPr lang="en-US" altLang="en-US"/>
              <a:pPr>
                <a:defRPr/>
              </a:pPr>
              <a:t>‹#›</a:t>
            </a:fld>
            <a:endParaRPr lang="en-US" altLang="en-US"/>
          </a:p>
        </p:txBody>
      </p:sp>
    </p:spTree>
    <p:extLst>
      <p:ext uri="{BB962C8B-B14F-4D97-AF65-F5344CB8AC3E}">
        <p14:creationId xmlns:p14="http://schemas.microsoft.com/office/powerpoint/2010/main" val="798754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3">
            <a:extLst>
              <a:ext uri="{FF2B5EF4-FFF2-40B4-BE49-F238E27FC236}">
                <a16:creationId xmlns:a16="http://schemas.microsoft.com/office/drawing/2014/main" id="{6D4E54E3-7CEA-4B53-8537-A9A515CE3035}"/>
              </a:ext>
            </a:extLst>
          </p:cNvPr>
          <p:cNvSpPr>
            <a:spLocks noGrp="1"/>
          </p:cNvSpPr>
          <p:nvPr>
            <p:ph type="dt" sz="half" idx="10"/>
          </p:nvPr>
        </p:nvSpPr>
        <p:spPr/>
        <p:txBody>
          <a:bodyPr/>
          <a:lstStyle>
            <a:lvl1pPr>
              <a:defRPr/>
            </a:lvl1pPr>
          </a:lstStyle>
          <a:p>
            <a:pPr>
              <a:defRPr/>
            </a:pPr>
            <a:fld id="{12B48445-3237-431E-8C79-9AA00490A17C}" type="datetime1">
              <a:rPr lang="en-US"/>
              <a:pPr>
                <a:defRPr/>
              </a:pPr>
              <a:t>5/15/2020</a:t>
            </a:fld>
            <a:endParaRPr lang="en-US"/>
          </a:p>
        </p:txBody>
      </p:sp>
      <p:sp>
        <p:nvSpPr>
          <p:cNvPr id="8" name="Footer Placeholder 4">
            <a:extLst>
              <a:ext uri="{FF2B5EF4-FFF2-40B4-BE49-F238E27FC236}">
                <a16:creationId xmlns:a16="http://schemas.microsoft.com/office/drawing/2014/main" id="{2B1100F1-D17D-4143-A866-97E3E23E12B2}"/>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59BA08FE-6A68-492A-A835-D50B59023656}"/>
              </a:ext>
            </a:extLst>
          </p:cNvPr>
          <p:cNvSpPr>
            <a:spLocks noGrp="1"/>
          </p:cNvSpPr>
          <p:nvPr>
            <p:ph type="sldNum" sz="quarter" idx="12"/>
          </p:nvPr>
        </p:nvSpPr>
        <p:spPr/>
        <p:txBody>
          <a:bodyPr/>
          <a:lstStyle>
            <a:lvl1pPr>
              <a:defRPr/>
            </a:lvl1pPr>
          </a:lstStyle>
          <a:p>
            <a:pPr>
              <a:defRPr/>
            </a:pPr>
            <a:fld id="{3988CAA6-D5B6-4F01-8CB8-0D7CCA9ACBCB}" type="slidenum">
              <a:rPr lang="en-US" altLang="en-US"/>
              <a:pPr>
                <a:defRPr/>
              </a:pPr>
              <a:t>‹#›</a:t>
            </a:fld>
            <a:endParaRPr lang="en-US" altLang="en-US"/>
          </a:p>
        </p:txBody>
      </p:sp>
    </p:spTree>
    <p:extLst>
      <p:ext uri="{BB962C8B-B14F-4D97-AF65-F5344CB8AC3E}">
        <p14:creationId xmlns:p14="http://schemas.microsoft.com/office/powerpoint/2010/main" val="227828091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3">
            <a:extLst>
              <a:ext uri="{FF2B5EF4-FFF2-40B4-BE49-F238E27FC236}">
                <a16:creationId xmlns:a16="http://schemas.microsoft.com/office/drawing/2014/main" id="{6D4E54E3-7CEA-4B53-8537-A9A515CE3035}"/>
              </a:ext>
            </a:extLst>
          </p:cNvPr>
          <p:cNvSpPr>
            <a:spLocks noGrp="1"/>
          </p:cNvSpPr>
          <p:nvPr>
            <p:ph type="dt" sz="half" idx="10"/>
          </p:nvPr>
        </p:nvSpPr>
        <p:spPr/>
        <p:txBody>
          <a:bodyPr/>
          <a:lstStyle>
            <a:lvl1pPr>
              <a:defRPr/>
            </a:lvl1pPr>
          </a:lstStyle>
          <a:p>
            <a:pPr>
              <a:defRPr/>
            </a:pPr>
            <a:fld id="{F3501E9A-F621-4186-A7B3-BD6979D30ED9}" type="datetime1">
              <a:rPr lang="en-US"/>
              <a:pPr>
                <a:defRPr/>
              </a:pPr>
              <a:t>5/15/2020</a:t>
            </a:fld>
            <a:endParaRPr lang="en-US"/>
          </a:p>
        </p:txBody>
      </p:sp>
      <p:sp>
        <p:nvSpPr>
          <p:cNvPr id="4" name="Footer Placeholder 4">
            <a:extLst>
              <a:ext uri="{FF2B5EF4-FFF2-40B4-BE49-F238E27FC236}">
                <a16:creationId xmlns:a16="http://schemas.microsoft.com/office/drawing/2014/main" id="{2B1100F1-D17D-4143-A866-97E3E23E12B2}"/>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59BA08FE-6A68-492A-A835-D50B59023656}"/>
              </a:ext>
            </a:extLst>
          </p:cNvPr>
          <p:cNvSpPr>
            <a:spLocks noGrp="1"/>
          </p:cNvSpPr>
          <p:nvPr>
            <p:ph type="sldNum" sz="quarter" idx="12"/>
          </p:nvPr>
        </p:nvSpPr>
        <p:spPr/>
        <p:txBody>
          <a:bodyPr/>
          <a:lstStyle>
            <a:lvl1pPr>
              <a:defRPr/>
            </a:lvl1pPr>
          </a:lstStyle>
          <a:p>
            <a:pPr>
              <a:defRPr/>
            </a:pPr>
            <a:fld id="{FFA32F1A-8557-406F-A242-99579BBF4E54}" type="slidenum">
              <a:rPr lang="en-US" altLang="en-US"/>
              <a:pPr>
                <a:defRPr/>
              </a:pPr>
              <a:t>‹#›</a:t>
            </a:fld>
            <a:endParaRPr lang="en-US" altLang="en-US"/>
          </a:p>
        </p:txBody>
      </p:sp>
    </p:spTree>
    <p:extLst>
      <p:ext uri="{BB962C8B-B14F-4D97-AF65-F5344CB8AC3E}">
        <p14:creationId xmlns:p14="http://schemas.microsoft.com/office/powerpoint/2010/main" val="258021115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6D4E54E3-7CEA-4B53-8537-A9A515CE3035}"/>
              </a:ext>
            </a:extLst>
          </p:cNvPr>
          <p:cNvSpPr>
            <a:spLocks noGrp="1"/>
          </p:cNvSpPr>
          <p:nvPr>
            <p:ph type="dt" sz="half" idx="10"/>
          </p:nvPr>
        </p:nvSpPr>
        <p:spPr/>
        <p:txBody>
          <a:bodyPr/>
          <a:lstStyle>
            <a:lvl1pPr>
              <a:defRPr/>
            </a:lvl1pPr>
          </a:lstStyle>
          <a:p>
            <a:pPr>
              <a:defRPr/>
            </a:pPr>
            <a:fld id="{ACCB1715-D2AF-43C2-9B2E-EAA6EB234ACE}" type="datetime1">
              <a:rPr lang="en-US"/>
              <a:pPr>
                <a:defRPr/>
              </a:pPr>
              <a:t>5/15/2020</a:t>
            </a:fld>
            <a:endParaRPr lang="en-US"/>
          </a:p>
        </p:txBody>
      </p:sp>
      <p:sp>
        <p:nvSpPr>
          <p:cNvPr id="3" name="Footer Placeholder 4">
            <a:extLst>
              <a:ext uri="{FF2B5EF4-FFF2-40B4-BE49-F238E27FC236}">
                <a16:creationId xmlns:a16="http://schemas.microsoft.com/office/drawing/2014/main" id="{2B1100F1-D17D-4143-A866-97E3E23E12B2}"/>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59BA08FE-6A68-492A-A835-D50B59023656}"/>
              </a:ext>
            </a:extLst>
          </p:cNvPr>
          <p:cNvSpPr>
            <a:spLocks noGrp="1"/>
          </p:cNvSpPr>
          <p:nvPr>
            <p:ph type="sldNum" sz="quarter" idx="12"/>
          </p:nvPr>
        </p:nvSpPr>
        <p:spPr/>
        <p:txBody>
          <a:bodyPr/>
          <a:lstStyle>
            <a:lvl1pPr>
              <a:defRPr/>
            </a:lvl1pPr>
          </a:lstStyle>
          <a:p>
            <a:pPr>
              <a:defRPr/>
            </a:pPr>
            <a:fld id="{8146DB64-DC37-4E93-A698-8B7B5CCCA0FB}" type="slidenum">
              <a:rPr lang="en-US" altLang="en-US"/>
              <a:pPr>
                <a:defRPr/>
              </a:pPr>
              <a:t>‹#›</a:t>
            </a:fld>
            <a:endParaRPr lang="en-US" altLang="en-US"/>
          </a:p>
        </p:txBody>
      </p:sp>
    </p:spTree>
    <p:extLst>
      <p:ext uri="{BB962C8B-B14F-4D97-AF65-F5344CB8AC3E}">
        <p14:creationId xmlns:p14="http://schemas.microsoft.com/office/powerpoint/2010/main" val="1816334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226400B-31E3-45B6-800C-22C46D55803C}"/>
              </a:ext>
            </a:extLst>
          </p:cNvPr>
          <p:cNvSpPr>
            <a:spLocks noGrp="1"/>
          </p:cNvSpPr>
          <p:nvPr>
            <p:ph type="dt" sz="half" idx="10"/>
          </p:nvPr>
        </p:nvSpPr>
        <p:spPr/>
        <p:txBody>
          <a:bodyPr/>
          <a:lstStyle>
            <a:lvl1pPr>
              <a:defRPr/>
            </a:lvl1pPr>
          </a:lstStyle>
          <a:p>
            <a:pPr>
              <a:defRPr/>
            </a:pPr>
            <a:fld id="{CF13EC2A-3BDB-4BC3-A25F-DC1C87A55ED7}" type="datetime1">
              <a:rPr lang="en-US" smtClean="0"/>
              <a:t>5/15/2020</a:t>
            </a:fld>
            <a:endParaRPr lang="en-US"/>
          </a:p>
        </p:txBody>
      </p:sp>
      <p:sp>
        <p:nvSpPr>
          <p:cNvPr id="5" name="Footer Placeholder 4">
            <a:extLst>
              <a:ext uri="{FF2B5EF4-FFF2-40B4-BE49-F238E27FC236}">
                <a16:creationId xmlns:a16="http://schemas.microsoft.com/office/drawing/2014/main" id="{93D27B04-1394-4BF3-92CD-E3F76D2C0505}"/>
              </a:ext>
            </a:extLst>
          </p:cNvPr>
          <p:cNvSpPr>
            <a:spLocks noGrp="1"/>
          </p:cNvSpPr>
          <p:nvPr>
            <p:ph type="ftr" sz="quarter" idx="11"/>
          </p:nvPr>
        </p:nvSpPr>
        <p:spPr/>
        <p:txBody>
          <a:bodyPr/>
          <a:lstStyle>
            <a:lvl1pPr>
              <a:defRPr/>
            </a:lvl1pPr>
          </a:lstStyle>
          <a:p>
            <a:pPr>
              <a:defRPr/>
            </a:pPr>
            <a:r>
              <a:rPr lang="en-ZA"/>
              <a:t>PROVINICAL AGRICULTURAL AND RURAL DEVELOPMENT ADVISORY COUNCIL -First draft</a:t>
            </a:r>
            <a:endParaRPr lang="en-US"/>
          </a:p>
        </p:txBody>
      </p:sp>
      <p:sp>
        <p:nvSpPr>
          <p:cNvPr id="6" name="Slide Number Placeholder 5">
            <a:extLst>
              <a:ext uri="{FF2B5EF4-FFF2-40B4-BE49-F238E27FC236}">
                <a16:creationId xmlns:a16="http://schemas.microsoft.com/office/drawing/2014/main" id="{2A8FD19C-3577-462C-B954-766B3E8525D0}"/>
              </a:ext>
            </a:extLst>
          </p:cNvPr>
          <p:cNvSpPr>
            <a:spLocks noGrp="1"/>
          </p:cNvSpPr>
          <p:nvPr>
            <p:ph type="sldNum" sz="quarter" idx="12"/>
          </p:nvPr>
        </p:nvSpPr>
        <p:spPr/>
        <p:txBody>
          <a:bodyPr/>
          <a:lstStyle>
            <a:lvl1pPr>
              <a:defRPr/>
            </a:lvl1pPr>
          </a:lstStyle>
          <a:p>
            <a:pPr>
              <a:defRPr/>
            </a:pPr>
            <a:fld id="{F4189E48-8E94-4460-87BE-C78F87C6B3A1}" type="slidenum">
              <a:rPr lang="en-US" altLang="en-US"/>
              <a:pPr>
                <a:defRPr/>
              </a:pPr>
              <a:t>‹#›</a:t>
            </a:fld>
            <a:endParaRPr lang="en-US" altLang="en-US"/>
          </a:p>
        </p:txBody>
      </p:sp>
    </p:spTree>
    <p:extLst>
      <p:ext uri="{BB962C8B-B14F-4D97-AF65-F5344CB8AC3E}">
        <p14:creationId xmlns:p14="http://schemas.microsoft.com/office/powerpoint/2010/main" val="17516964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a:extLst>
              <a:ext uri="{FF2B5EF4-FFF2-40B4-BE49-F238E27FC236}">
                <a16:creationId xmlns:a16="http://schemas.microsoft.com/office/drawing/2014/main" id="{6D4E54E3-7CEA-4B53-8537-A9A515CE3035}"/>
              </a:ext>
            </a:extLst>
          </p:cNvPr>
          <p:cNvSpPr>
            <a:spLocks noGrp="1"/>
          </p:cNvSpPr>
          <p:nvPr>
            <p:ph type="dt" sz="half" idx="10"/>
          </p:nvPr>
        </p:nvSpPr>
        <p:spPr/>
        <p:txBody>
          <a:bodyPr/>
          <a:lstStyle>
            <a:lvl1pPr>
              <a:defRPr/>
            </a:lvl1pPr>
          </a:lstStyle>
          <a:p>
            <a:pPr>
              <a:defRPr/>
            </a:pPr>
            <a:fld id="{07854429-C969-442F-BDF8-557EE38CAA93}" type="datetime1">
              <a:rPr lang="en-US"/>
              <a:pPr>
                <a:defRPr/>
              </a:pPr>
              <a:t>5/15/2020</a:t>
            </a:fld>
            <a:endParaRPr lang="en-US"/>
          </a:p>
        </p:txBody>
      </p:sp>
      <p:sp>
        <p:nvSpPr>
          <p:cNvPr id="6" name="Footer Placeholder 4">
            <a:extLst>
              <a:ext uri="{FF2B5EF4-FFF2-40B4-BE49-F238E27FC236}">
                <a16:creationId xmlns:a16="http://schemas.microsoft.com/office/drawing/2014/main" id="{2B1100F1-D17D-4143-A866-97E3E23E12B2}"/>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59BA08FE-6A68-492A-A835-D50B59023656}"/>
              </a:ext>
            </a:extLst>
          </p:cNvPr>
          <p:cNvSpPr>
            <a:spLocks noGrp="1"/>
          </p:cNvSpPr>
          <p:nvPr>
            <p:ph type="sldNum" sz="quarter" idx="12"/>
          </p:nvPr>
        </p:nvSpPr>
        <p:spPr/>
        <p:txBody>
          <a:bodyPr/>
          <a:lstStyle>
            <a:lvl1pPr>
              <a:defRPr/>
            </a:lvl1pPr>
          </a:lstStyle>
          <a:p>
            <a:pPr>
              <a:defRPr/>
            </a:pPr>
            <a:fld id="{4E3DF2C8-DDCA-4E80-B949-2AA7D1EDC6B3}" type="slidenum">
              <a:rPr lang="en-US" altLang="en-US"/>
              <a:pPr>
                <a:defRPr/>
              </a:pPr>
              <a:t>‹#›</a:t>
            </a:fld>
            <a:endParaRPr lang="en-US" altLang="en-US"/>
          </a:p>
        </p:txBody>
      </p:sp>
    </p:spTree>
    <p:extLst>
      <p:ext uri="{BB962C8B-B14F-4D97-AF65-F5344CB8AC3E}">
        <p14:creationId xmlns:p14="http://schemas.microsoft.com/office/powerpoint/2010/main" val="406648407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a:extLst>
              <a:ext uri="{FF2B5EF4-FFF2-40B4-BE49-F238E27FC236}">
                <a16:creationId xmlns:a16="http://schemas.microsoft.com/office/drawing/2014/main" id="{6D4E54E3-7CEA-4B53-8537-A9A515CE3035}"/>
              </a:ext>
            </a:extLst>
          </p:cNvPr>
          <p:cNvSpPr>
            <a:spLocks noGrp="1"/>
          </p:cNvSpPr>
          <p:nvPr>
            <p:ph type="dt" sz="half" idx="10"/>
          </p:nvPr>
        </p:nvSpPr>
        <p:spPr/>
        <p:txBody>
          <a:bodyPr/>
          <a:lstStyle>
            <a:lvl1pPr>
              <a:defRPr/>
            </a:lvl1pPr>
          </a:lstStyle>
          <a:p>
            <a:pPr>
              <a:defRPr/>
            </a:pPr>
            <a:fld id="{71381DF4-640E-40F8-8029-3EB64EDBD93D}" type="datetime1">
              <a:rPr lang="en-US"/>
              <a:pPr>
                <a:defRPr/>
              </a:pPr>
              <a:t>5/15/2020</a:t>
            </a:fld>
            <a:endParaRPr lang="en-US"/>
          </a:p>
        </p:txBody>
      </p:sp>
      <p:sp>
        <p:nvSpPr>
          <p:cNvPr id="6" name="Footer Placeholder 4">
            <a:extLst>
              <a:ext uri="{FF2B5EF4-FFF2-40B4-BE49-F238E27FC236}">
                <a16:creationId xmlns:a16="http://schemas.microsoft.com/office/drawing/2014/main" id="{2B1100F1-D17D-4143-A866-97E3E23E12B2}"/>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59BA08FE-6A68-492A-A835-D50B59023656}"/>
              </a:ext>
            </a:extLst>
          </p:cNvPr>
          <p:cNvSpPr>
            <a:spLocks noGrp="1"/>
          </p:cNvSpPr>
          <p:nvPr>
            <p:ph type="sldNum" sz="quarter" idx="12"/>
          </p:nvPr>
        </p:nvSpPr>
        <p:spPr/>
        <p:txBody>
          <a:bodyPr/>
          <a:lstStyle>
            <a:lvl1pPr>
              <a:defRPr/>
            </a:lvl1pPr>
          </a:lstStyle>
          <a:p>
            <a:pPr>
              <a:defRPr/>
            </a:pPr>
            <a:fld id="{22C1F5D7-A128-4B58-9026-F26B7F04A391}" type="slidenum">
              <a:rPr lang="en-US" altLang="en-US"/>
              <a:pPr>
                <a:defRPr/>
              </a:pPr>
              <a:t>‹#›</a:t>
            </a:fld>
            <a:endParaRPr lang="en-US" altLang="en-US"/>
          </a:p>
        </p:txBody>
      </p:sp>
    </p:spTree>
    <p:extLst>
      <p:ext uri="{BB962C8B-B14F-4D97-AF65-F5344CB8AC3E}">
        <p14:creationId xmlns:p14="http://schemas.microsoft.com/office/powerpoint/2010/main" val="198682541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D4E54E3-7CEA-4B53-8537-A9A515CE3035}"/>
              </a:ext>
            </a:extLst>
          </p:cNvPr>
          <p:cNvSpPr>
            <a:spLocks noGrp="1"/>
          </p:cNvSpPr>
          <p:nvPr>
            <p:ph type="dt" sz="half" idx="10"/>
          </p:nvPr>
        </p:nvSpPr>
        <p:spPr/>
        <p:txBody>
          <a:bodyPr/>
          <a:lstStyle>
            <a:lvl1pPr>
              <a:defRPr/>
            </a:lvl1pPr>
          </a:lstStyle>
          <a:p>
            <a:pPr>
              <a:defRPr/>
            </a:pPr>
            <a:fld id="{BA9B4217-FAC1-4BFB-8B32-5AE102102AC8}" type="datetime1">
              <a:rPr lang="en-US"/>
              <a:pPr>
                <a:defRPr/>
              </a:pPr>
              <a:t>5/15/2020</a:t>
            </a:fld>
            <a:endParaRPr lang="en-US"/>
          </a:p>
        </p:txBody>
      </p:sp>
      <p:sp>
        <p:nvSpPr>
          <p:cNvPr id="5" name="Footer Placeholder 4">
            <a:extLst>
              <a:ext uri="{FF2B5EF4-FFF2-40B4-BE49-F238E27FC236}">
                <a16:creationId xmlns:a16="http://schemas.microsoft.com/office/drawing/2014/main" id="{2B1100F1-D17D-4143-A866-97E3E23E12B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9BA08FE-6A68-492A-A835-D50B59023656}"/>
              </a:ext>
            </a:extLst>
          </p:cNvPr>
          <p:cNvSpPr>
            <a:spLocks noGrp="1"/>
          </p:cNvSpPr>
          <p:nvPr>
            <p:ph type="sldNum" sz="quarter" idx="12"/>
          </p:nvPr>
        </p:nvSpPr>
        <p:spPr/>
        <p:txBody>
          <a:bodyPr/>
          <a:lstStyle>
            <a:lvl1pPr>
              <a:defRPr/>
            </a:lvl1pPr>
          </a:lstStyle>
          <a:p>
            <a:pPr>
              <a:defRPr/>
            </a:pPr>
            <a:fld id="{0B940FC8-E99D-4460-B5C7-24F52C4DE9F0}" type="slidenum">
              <a:rPr lang="en-US" altLang="en-US"/>
              <a:pPr>
                <a:defRPr/>
              </a:pPr>
              <a:t>‹#›</a:t>
            </a:fld>
            <a:endParaRPr lang="en-US" altLang="en-US"/>
          </a:p>
        </p:txBody>
      </p:sp>
    </p:spTree>
    <p:extLst>
      <p:ext uri="{BB962C8B-B14F-4D97-AF65-F5344CB8AC3E}">
        <p14:creationId xmlns:p14="http://schemas.microsoft.com/office/powerpoint/2010/main" val="10175809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D4E54E3-7CEA-4B53-8537-A9A515CE3035}"/>
              </a:ext>
            </a:extLst>
          </p:cNvPr>
          <p:cNvSpPr>
            <a:spLocks noGrp="1"/>
          </p:cNvSpPr>
          <p:nvPr>
            <p:ph type="dt" sz="half" idx="10"/>
          </p:nvPr>
        </p:nvSpPr>
        <p:spPr/>
        <p:txBody>
          <a:bodyPr/>
          <a:lstStyle>
            <a:lvl1pPr>
              <a:defRPr/>
            </a:lvl1pPr>
          </a:lstStyle>
          <a:p>
            <a:pPr>
              <a:defRPr/>
            </a:pPr>
            <a:fld id="{078B2533-5F33-4F44-B117-2B348E22123A}" type="datetime1">
              <a:rPr lang="en-US"/>
              <a:pPr>
                <a:defRPr/>
              </a:pPr>
              <a:t>5/15/2020</a:t>
            </a:fld>
            <a:endParaRPr lang="en-US"/>
          </a:p>
        </p:txBody>
      </p:sp>
      <p:sp>
        <p:nvSpPr>
          <p:cNvPr id="5" name="Footer Placeholder 4">
            <a:extLst>
              <a:ext uri="{FF2B5EF4-FFF2-40B4-BE49-F238E27FC236}">
                <a16:creationId xmlns:a16="http://schemas.microsoft.com/office/drawing/2014/main" id="{2B1100F1-D17D-4143-A866-97E3E23E12B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9BA08FE-6A68-492A-A835-D50B59023656}"/>
              </a:ext>
            </a:extLst>
          </p:cNvPr>
          <p:cNvSpPr>
            <a:spLocks noGrp="1"/>
          </p:cNvSpPr>
          <p:nvPr>
            <p:ph type="sldNum" sz="quarter" idx="12"/>
          </p:nvPr>
        </p:nvSpPr>
        <p:spPr/>
        <p:txBody>
          <a:bodyPr/>
          <a:lstStyle>
            <a:lvl1pPr>
              <a:defRPr/>
            </a:lvl1pPr>
          </a:lstStyle>
          <a:p>
            <a:pPr>
              <a:defRPr/>
            </a:pPr>
            <a:fld id="{5374C8BD-E14E-4ED4-8FFF-9EC788D70FAB}" type="slidenum">
              <a:rPr lang="en-US" altLang="en-US"/>
              <a:pPr>
                <a:defRPr/>
              </a:pPr>
              <a:t>‹#›</a:t>
            </a:fld>
            <a:endParaRPr lang="en-US" altLang="en-US"/>
          </a:p>
        </p:txBody>
      </p:sp>
    </p:spTree>
    <p:extLst>
      <p:ext uri="{BB962C8B-B14F-4D97-AF65-F5344CB8AC3E}">
        <p14:creationId xmlns:p14="http://schemas.microsoft.com/office/powerpoint/2010/main" val="36461560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37B2B4BC-5E48-4172-8661-7BC3027B835D}"/>
              </a:ext>
            </a:extLst>
          </p:cNvPr>
          <p:cNvSpPr>
            <a:spLocks noGrp="1"/>
          </p:cNvSpPr>
          <p:nvPr>
            <p:ph type="dt" sz="half" idx="10"/>
          </p:nvPr>
        </p:nvSpPr>
        <p:spPr/>
        <p:txBody>
          <a:bodyPr/>
          <a:lstStyle>
            <a:lvl1pPr>
              <a:defRPr/>
            </a:lvl1pPr>
          </a:lstStyle>
          <a:p>
            <a:pPr>
              <a:defRPr/>
            </a:pPr>
            <a:fld id="{3D5EF5E8-113F-47A8-AC6C-C2502B91578B}" type="datetime1">
              <a:rPr lang="en-US" smtClean="0"/>
              <a:t>5/15/2020</a:t>
            </a:fld>
            <a:endParaRPr lang="en-US"/>
          </a:p>
        </p:txBody>
      </p:sp>
      <p:sp>
        <p:nvSpPr>
          <p:cNvPr id="6" name="Footer Placeholder 4">
            <a:extLst>
              <a:ext uri="{FF2B5EF4-FFF2-40B4-BE49-F238E27FC236}">
                <a16:creationId xmlns:a16="http://schemas.microsoft.com/office/drawing/2014/main" id="{431973EE-268D-42C2-8A9A-4A312DF61BC0}"/>
              </a:ext>
            </a:extLst>
          </p:cNvPr>
          <p:cNvSpPr>
            <a:spLocks noGrp="1"/>
          </p:cNvSpPr>
          <p:nvPr>
            <p:ph type="ftr" sz="quarter" idx="11"/>
          </p:nvPr>
        </p:nvSpPr>
        <p:spPr/>
        <p:txBody>
          <a:bodyPr/>
          <a:lstStyle>
            <a:lvl1pPr>
              <a:defRPr/>
            </a:lvl1pPr>
          </a:lstStyle>
          <a:p>
            <a:pPr>
              <a:defRPr/>
            </a:pPr>
            <a:r>
              <a:rPr lang="en-ZA"/>
              <a:t>PROVINICAL AGRICULTURAL AND RURAL DEVELOPMENT ADVISORY COUNCIL -First draft</a:t>
            </a:r>
            <a:endParaRPr lang="en-US"/>
          </a:p>
        </p:txBody>
      </p:sp>
      <p:sp>
        <p:nvSpPr>
          <p:cNvPr id="7" name="Slide Number Placeholder 5">
            <a:extLst>
              <a:ext uri="{FF2B5EF4-FFF2-40B4-BE49-F238E27FC236}">
                <a16:creationId xmlns:a16="http://schemas.microsoft.com/office/drawing/2014/main" id="{7BFE5E99-622A-4D1C-A8EF-E6909307E4D2}"/>
              </a:ext>
            </a:extLst>
          </p:cNvPr>
          <p:cNvSpPr>
            <a:spLocks noGrp="1"/>
          </p:cNvSpPr>
          <p:nvPr>
            <p:ph type="sldNum" sz="quarter" idx="12"/>
          </p:nvPr>
        </p:nvSpPr>
        <p:spPr/>
        <p:txBody>
          <a:bodyPr/>
          <a:lstStyle>
            <a:lvl1pPr>
              <a:defRPr/>
            </a:lvl1pPr>
          </a:lstStyle>
          <a:p>
            <a:pPr>
              <a:defRPr/>
            </a:pPr>
            <a:fld id="{70BEE531-C55F-4DD6-A31D-2D5A1F4A8CA2}" type="slidenum">
              <a:rPr lang="en-US" altLang="en-US"/>
              <a:pPr>
                <a:defRPr/>
              </a:pPr>
              <a:t>‹#›</a:t>
            </a:fld>
            <a:endParaRPr lang="en-US" altLang="en-US"/>
          </a:p>
        </p:txBody>
      </p:sp>
    </p:spTree>
    <p:extLst>
      <p:ext uri="{BB962C8B-B14F-4D97-AF65-F5344CB8AC3E}">
        <p14:creationId xmlns:p14="http://schemas.microsoft.com/office/powerpoint/2010/main" val="31935535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2F62259B-3FF0-4AFC-AC52-C14EF702D8BC}"/>
              </a:ext>
            </a:extLst>
          </p:cNvPr>
          <p:cNvSpPr>
            <a:spLocks noGrp="1"/>
          </p:cNvSpPr>
          <p:nvPr>
            <p:ph type="dt" sz="half" idx="10"/>
          </p:nvPr>
        </p:nvSpPr>
        <p:spPr/>
        <p:txBody>
          <a:bodyPr/>
          <a:lstStyle>
            <a:lvl1pPr>
              <a:defRPr/>
            </a:lvl1pPr>
          </a:lstStyle>
          <a:p>
            <a:pPr>
              <a:defRPr/>
            </a:pPr>
            <a:fld id="{DEAD13DD-A534-4D7F-BDEE-64B225AFEB2B}" type="datetime1">
              <a:rPr lang="en-US" smtClean="0"/>
              <a:t>5/15/2020</a:t>
            </a:fld>
            <a:endParaRPr lang="en-US"/>
          </a:p>
        </p:txBody>
      </p:sp>
      <p:sp>
        <p:nvSpPr>
          <p:cNvPr id="8" name="Footer Placeholder 4">
            <a:extLst>
              <a:ext uri="{FF2B5EF4-FFF2-40B4-BE49-F238E27FC236}">
                <a16:creationId xmlns:a16="http://schemas.microsoft.com/office/drawing/2014/main" id="{222FEA29-38CD-48D0-8AFC-3E0D8F166C0E}"/>
              </a:ext>
            </a:extLst>
          </p:cNvPr>
          <p:cNvSpPr>
            <a:spLocks noGrp="1"/>
          </p:cNvSpPr>
          <p:nvPr>
            <p:ph type="ftr" sz="quarter" idx="11"/>
          </p:nvPr>
        </p:nvSpPr>
        <p:spPr/>
        <p:txBody>
          <a:bodyPr/>
          <a:lstStyle>
            <a:lvl1pPr>
              <a:defRPr/>
            </a:lvl1pPr>
          </a:lstStyle>
          <a:p>
            <a:pPr>
              <a:defRPr/>
            </a:pPr>
            <a:r>
              <a:rPr lang="en-ZA"/>
              <a:t>PROVINICAL AGRICULTURAL AND RURAL DEVELOPMENT ADVISORY COUNCIL -First draft</a:t>
            </a:r>
            <a:endParaRPr lang="en-US"/>
          </a:p>
        </p:txBody>
      </p:sp>
      <p:sp>
        <p:nvSpPr>
          <p:cNvPr id="9" name="Slide Number Placeholder 5">
            <a:extLst>
              <a:ext uri="{FF2B5EF4-FFF2-40B4-BE49-F238E27FC236}">
                <a16:creationId xmlns:a16="http://schemas.microsoft.com/office/drawing/2014/main" id="{A82C9A38-241E-414E-8884-B53E16FFECE5}"/>
              </a:ext>
            </a:extLst>
          </p:cNvPr>
          <p:cNvSpPr>
            <a:spLocks noGrp="1"/>
          </p:cNvSpPr>
          <p:nvPr>
            <p:ph type="sldNum" sz="quarter" idx="12"/>
          </p:nvPr>
        </p:nvSpPr>
        <p:spPr/>
        <p:txBody>
          <a:bodyPr/>
          <a:lstStyle>
            <a:lvl1pPr>
              <a:defRPr/>
            </a:lvl1pPr>
          </a:lstStyle>
          <a:p>
            <a:pPr>
              <a:defRPr/>
            </a:pPr>
            <a:fld id="{F68CDAC3-3041-4B8E-9983-EA30D3F7EED4}" type="slidenum">
              <a:rPr lang="en-US" altLang="en-US"/>
              <a:pPr>
                <a:defRPr/>
              </a:pPr>
              <a:t>‹#›</a:t>
            </a:fld>
            <a:endParaRPr lang="en-US" altLang="en-US"/>
          </a:p>
        </p:txBody>
      </p:sp>
    </p:spTree>
    <p:extLst>
      <p:ext uri="{BB962C8B-B14F-4D97-AF65-F5344CB8AC3E}">
        <p14:creationId xmlns:p14="http://schemas.microsoft.com/office/powerpoint/2010/main" val="15016608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5A527139-0AB3-4F84-93BD-AA6AA3159875}"/>
              </a:ext>
            </a:extLst>
          </p:cNvPr>
          <p:cNvSpPr>
            <a:spLocks noGrp="1"/>
          </p:cNvSpPr>
          <p:nvPr>
            <p:ph type="dt" sz="half" idx="10"/>
          </p:nvPr>
        </p:nvSpPr>
        <p:spPr/>
        <p:txBody>
          <a:bodyPr/>
          <a:lstStyle>
            <a:lvl1pPr>
              <a:defRPr/>
            </a:lvl1pPr>
          </a:lstStyle>
          <a:p>
            <a:pPr>
              <a:defRPr/>
            </a:pPr>
            <a:fld id="{C27FF5CE-C5DD-4B90-8B17-D5DCF309CFBD}" type="datetime1">
              <a:rPr lang="en-US" smtClean="0"/>
              <a:t>5/15/2020</a:t>
            </a:fld>
            <a:endParaRPr lang="en-US"/>
          </a:p>
        </p:txBody>
      </p:sp>
      <p:sp>
        <p:nvSpPr>
          <p:cNvPr id="4" name="Footer Placeholder 4">
            <a:extLst>
              <a:ext uri="{FF2B5EF4-FFF2-40B4-BE49-F238E27FC236}">
                <a16:creationId xmlns:a16="http://schemas.microsoft.com/office/drawing/2014/main" id="{218A1ACE-B215-4DC2-AED6-5151D4C2C5F0}"/>
              </a:ext>
            </a:extLst>
          </p:cNvPr>
          <p:cNvSpPr>
            <a:spLocks noGrp="1"/>
          </p:cNvSpPr>
          <p:nvPr>
            <p:ph type="ftr" sz="quarter" idx="11"/>
          </p:nvPr>
        </p:nvSpPr>
        <p:spPr/>
        <p:txBody>
          <a:bodyPr/>
          <a:lstStyle>
            <a:lvl1pPr>
              <a:defRPr/>
            </a:lvl1pPr>
          </a:lstStyle>
          <a:p>
            <a:pPr>
              <a:defRPr/>
            </a:pPr>
            <a:r>
              <a:rPr lang="en-ZA"/>
              <a:t>PROVINICAL AGRICULTURAL AND RURAL DEVELOPMENT ADVISORY COUNCIL -First draft</a:t>
            </a:r>
            <a:endParaRPr lang="en-US"/>
          </a:p>
        </p:txBody>
      </p:sp>
      <p:sp>
        <p:nvSpPr>
          <p:cNvPr id="5" name="Slide Number Placeholder 5">
            <a:extLst>
              <a:ext uri="{FF2B5EF4-FFF2-40B4-BE49-F238E27FC236}">
                <a16:creationId xmlns:a16="http://schemas.microsoft.com/office/drawing/2014/main" id="{4D579A75-9AC5-49DE-BB51-2567E47533ED}"/>
              </a:ext>
            </a:extLst>
          </p:cNvPr>
          <p:cNvSpPr>
            <a:spLocks noGrp="1"/>
          </p:cNvSpPr>
          <p:nvPr>
            <p:ph type="sldNum" sz="quarter" idx="12"/>
          </p:nvPr>
        </p:nvSpPr>
        <p:spPr/>
        <p:txBody>
          <a:bodyPr/>
          <a:lstStyle>
            <a:lvl1pPr>
              <a:defRPr/>
            </a:lvl1pPr>
          </a:lstStyle>
          <a:p>
            <a:pPr>
              <a:defRPr/>
            </a:pPr>
            <a:fld id="{517D4317-8357-45FF-95A6-3E7973624C91}" type="slidenum">
              <a:rPr lang="en-US" altLang="en-US"/>
              <a:pPr>
                <a:defRPr/>
              </a:pPr>
              <a:t>‹#›</a:t>
            </a:fld>
            <a:endParaRPr lang="en-US" altLang="en-US"/>
          </a:p>
        </p:txBody>
      </p:sp>
    </p:spTree>
    <p:extLst>
      <p:ext uri="{BB962C8B-B14F-4D97-AF65-F5344CB8AC3E}">
        <p14:creationId xmlns:p14="http://schemas.microsoft.com/office/powerpoint/2010/main" val="23779325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75BEA75C-5026-42AE-89A0-9CC5DC77B5A3}"/>
              </a:ext>
            </a:extLst>
          </p:cNvPr>
          <p:cNvSpPr>
            <a:spLocks noGrp="1"/>
          </p:cNvSpPr>
          <p:nvPr>
            <p:ph type="dt" sz="half" idx="10"/>
          </p:nvPr>
        </p:nvSpPr>
        <p:spPr/>
        <p:txBody>
          <a:bodyPr/>
          <a:lstStyle>
            <a:lvl1pPr>
              <a:defRPr/>
            </a:lvl1pPr>
          </a:lstStyle>
          <a:p>
            <a:pPr>
              <a:defRPr/>
            </a:pPr>
            <a:fld id="{499980B3-AFEE-4495-89E8-265ECD107A68}" type="datetime1">
              <a:rPr lang="en-US" smtClean="0"/>
              <a:t>5/15/2020</a:t>
            </a:fld>
            <a:endParaRPr lang="en-US"/>
          </a:p>
        </p:txBody>
      </p:sp>
      <p:sp>
        <p:nvSpPr>
          <p:cNvPr id="3" name="Footer Placeholder 4">
            <a:extLst>
              <a:ext uri="{FF2B5EF4-FFF2-40B4-BE49-F238E27FC236}">
                <a16:creationId xmlns:a16="http://schemas.microsoft.com/office/drawing/2014/main" id="{95CB2F4E-4F11-433B-B4FA-EBF4B561784F}"/>
              </a:ext>
            </a:extLst>
          </p:cNvPr>
          <p:cNvSpPr>
            <a:spLocks noGrp="1"/>
          </p:cNvSpPr>
          <p:nvPr>
            <p:ph type="ftr" sz="quarter" idx="11"/>
          </p:nvPr>
        </p:nvSpPr>
        <p:spPr/>
        <p:txBody>
          <a:bodyPr/>
          <a:lstStyle>
            <a:lvl1pPr>
              <a:defRPr/>
            </a:lvl1pPr>
          </a:lstStyle>
          <a:p>
            <a:pPr>
              <a:defRPr/>
            </a:pPr>
            <a:r>
              <a:rPr lang="en-ZA"/>
              <a:t>PROVINICAL AGRICULTURAL AND RURAL DEVELOPMENT ADVISORY COUNCIL -First draft</a:t>
            </a:r>
            <a:endParaRPr lang="en-US"/>
          </a:p>
        </p:txBody>
      </p:sp>
      <p:sp>
        <p:nvSpPr>
          <p:cNvPr id="4" name="Slide Number Placeholder 5">
            <a:extLst>
              <a:ext uri="{FF2B5EF4-FFF2-40B4-BE49-F238E27FC236}">
                <a16:creationId xmlns:a16="http://schemas.microsoft.com/office/drawing/2014/main" id="{C912BC31-040A-4575-9A95-E4CD08D90B26}"/>
              </a:ext>
            </a:extLst>
          </p:cNvPr>
          <p:cNvSpPr>
            <a:spLocks noGrp="1"/>
          </p:cNvSpPr>
          <p:nvPr>
            <p:ph type="sldNum" sz="quarter" idx="12"/>
          </p:nvPr>
        </p:nvSpPr>
        <p:spPr/>
        <p:txBody>
          <a:bodyPr/>
          <a:lstStyle>
            <a:lvl1pPr>
              <a:defRPr/>
            </a:lvl1pPr>
          </a:lstStyle>
          <a:p>
            <a:pPr>
              <a:defRPr/>
            </a:pPr>
            <a:fld id="{366BA8A7-F7B2-46ED-B316-1D3D7DCAD8EB}" type="slidenum">
              <a:rPr lang="en-US" altLang="en-US"/>
              <a:pPr>
                <a:defRPr/>
              </a:pPr>
              <a:t>‹#›</a:t>
            </a:fld>
            <a:endParaRPr lang="en-US" altLang="en-US"/>
          </a:p>
        </p:txBody>
      </p:sp>
    </p:spTree>
    <p:extLst>
      <p:ext uri="{BB962C8B-B14F-4D97-AF65-F5344CB8AC3E}">
        <p14:creationId xmlns:p14="http://schemas.microsoft.com/office/powerpoint/2010/main" val="37163247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8E4D78E8-1A08-446F-91B1-67F645E6C37C}"/>
              </a:ext>
            </a:extLst>
          </p:cNvPr>
          <p:cNvSpPr>
            <a:spLocks noGrp="1"/>
          </p:cNvSpPr>
          <p:nvPr>
            <p:ph type="dt" sz="half" idx="10"/>
          </p:nvPr>
        </p:nvSpPr>
        <p:spPr/>
        <p:txBody>
          <a:bodyPr/>
          <a:lstStyle>
            <a:lvl1pPr>
              <a:defRPr/>
            </a:lvl1pPr>
          </a:lstStyle>
          <a:p>
            <a:pPr>
              <a:defRPr/>
            </a:pPr>
            <a:fld id="{9C48A961-371B-43BB-97D6-914546B7B645}" type="datetime1">
              <a:rPr lang="en-US" smtClean="0"/>
              <a:t>5/15/2020</a:t>
            </a:fld>
            <a:endParaRPr lang="en-US"/>
          </a:p>
        </p:txBody>
      </p:sp>
      <p:sp>
        <p:nvSpPr>
          <p:cNvPr id="6" name="Footer Placeholder 4">
            <a:extLst>
              <a:ext uri="{FF2B5EF4-FFF2-40B4-BE49-F238E27FC236}">
                <a16:creationId xmlns:a16="http://schemas.microsoft.com/office/drawing/2014/main" id="{F1EA5291-EF0F-4ACC-9672-53BA515832A2}"/>
              </a:ext>
            </a:extLst>
          </p:cNvPr>
          <p:cNvSpPr>
            <a:spLocks noGrp="1"/>
          </p:cNvSpPr>
          <p:nvPr>
            <p:ph type="ftr" sz="quarter" idx="11"/>
          </p:nvPr>
        </p:nvSpPr>
        <p:spPr/>
        <p:txBody>
          <a:bodyPr/>
          <a:lstStyle>
            <a:lvl1pPr>
              <a:defRPr/>
            </a:lvl1pPr>
          </a:lstStyle>
          <a:p>
            <a:pPr>
              <a:defRPr/>
            </a:pPr>
            <a:r>
              <a:rPr lang="en-ZA"/>
              <a:t>PROVINICAL AGRICULTURAL AND RURAL DEVELOPMENT ADVISORY COUNCIL -First draft</a:t>
            </a:r>
            <a:endParaRPr lang="en-US"/>
          </a:p>
        </p:txBody>
      </p:sp>
      <p:sp>
        <p:nvSpPr>
          <p:cNvPr id="7" name="Slide Number Placeholder 5">
            <a:extLst>
              <a:ext uri="{FF2B5EF4-FFF2-40B4-BE49-F238E27FC236}">
                <a16:creationId xmlns:a16="http://schemas.microsoft.com/office/drawing/2014/main" id="{814D0363-94F8-49EE-925E-29A025F05986}"/>
              </a:ext>
            </a:extLst>
          </p:cNvPr>
          <p:cNvSpPr>
            <a:spLocks noGrp="1"/>
          </p:cNvSpPr>
          <p:nvPr>
            <p:ph type="sldNum" sz="quarter" idx="12"/>
          </p:nvPr>
        </p:nvSpPr>
        <p:spPr/>
        <p:txBody>
          <a:bodyPr/>
          <a:lstStyle>
            <a:lvl1pPr>
              <a:defRPr/>
            </a:lvl1pPr>
          </a:lstStyle>
          <a:p>
            <a:pPr>
              <a:defRPr/>
            </a:pPr>
            <a:fld id="{B111381B-9ACC-4DB1-BD49-698A033D2A58}" type="slidenum">
              <a:rPr lang="en-US" altLang="en-US"/>
              <a:pPr>
                <a:defRPr/>
              </a:pPr>
              <a:t>‹#›</a:t>
            </a:fld>
            <a:endParaRPr lang="en-US" altLang="en-US"/>
          </a:p>
        </p:txBody>
      </p:sp>
    </p:spTree>
    <p:extLst>
      <p:ext uri="{BB962C8B-B14F-4D97-AF65-F5344CB8AC3E}">
        <p14:creationId xmlns:p14="http://schemas.microsoft.com/office/powerpoint/2010/main" val="11120841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0DE03134-49DB-4430-97AD-3576879899C3}"/>
              </a:ext>
            </a:extLst>
          </p:cNvPr>
          <p:cNvSpPr>
            <a:spLocks noGrp="1"/>
          </p:cNvSpPr>
          <p:nvPr>
            <p:ph type="dt" sz="half" idx="10"/>
          </p:nvPr>
        </p:nvSpPr>
        <p:spPr/>
        <p:txBody>
          <a:bodyPr/>
          <a:lstStyle>
            <a:lvl1pPr>
              <a:defRPr/>
            </a:lvl1pPr>
          </a:lstStyle>
          <a:p>
            <a:pPr>
              <a:defRPr/>
            </a:pPr>
            <a:fld id="{544631A4-84F8-4A2D-89EA-5A49D51CAC3E}" type="datetime1">
              <a:rPr lang="en-US" smtClean="0"/>
              <a:t>5/15/2020</a:t>
            </a:fld>
            <a:endParaRPr lang="en-US"/>
          </a:p>
        </p:txBody>
      </p:sp>
      <p:sp>
        <p:nvSpPr>
          <p:cNvPr id="6" name="Footer Placeholder 4">
            <a:extLst>
              <a:ext uri="{FF2B5EF4-FFF2-40B4-BE49-F238E27FC236}">
                <a16:creationId xmlns:a16="http://schemas.microsoft.com/office/drawing/2014/main" id="{5C1EDC36-C3E5-49E1-8B5A-1A45B09C2968}"/>
              </a:ext>
            </a:extLst>
          </p:cNvPr>
          <p:cNvSpPr>
            <a:spLocks noGrp="1"/>
          </p:cNvSpPr>
          <p:nvPr>
            <p:ph type="ftr" sz="quarter" idx="11"/>
          </p:nvPr>
        </p:nvSpPr>
        <p:spPr/>
        <p:txBody>
          <a:bodyPr/>
          <a:lstStyle>
            <a:lvl1pPr>
              <a:defRPr/>
            </a:lvl1pPr>
          </a:lstStyle>
          <a:p>
            <a:pPr>
              <a:defRPr/>
            </a:pPr>
            <a:r>
              <a:rPr lang="en-ZA"/>
              <a:t>PROVINICAL AGRICULTURAL AND RURAL DEVELOPMENT ADVISORY COUNCIL -First draft</a:t>
            </a:r>
            <a:endParaRPr lang="en-US"/>
          </a:p>
        </p:txBody>
      </p:sp>
      <p:sp>
        <p:nvSpPr>
          <p:cNvPr id="7" name="Slide Number Placeholder 5">
            <a:extLst>
              <a:ext uri="{FF2B5EF4-FFF2-40B4-BE49-F238E27FC236}">
                <a16:creationId xmlns:a16="http://schemas.microsoft.com/office/drawing/2014/main" id="{6A7B12FE-1CB7-49B0-B0F2-613F372457CB}"/>
              </a:ext>
            </a:extLst>
          </p:cNvPr>
          <p:cNvSpPr>
            <a:spLocks noGrp="1"/>
          </p:cNvSpPr>
          <p:nvPr>
            <p:ph type="sldNum" sz="quarter" idx="12"/>
          </p:nvPr>
        </p:nvSpPr>
        <p:spPr/>
        <p:txBody>
          <a:bodyPr/>
          <a:lstStyle>
            <a:lvl1pPr>
              <a:defRPr/>
            </a:lvl1pPr>
          </a:lstStyle>
          <a:p>
            <a:pPr>
              <a:defRPr/>
            </a:pPr>
            <a:fld id="{64C2DAB3-70A0-465F-BBEE-60B898B5B780}" type="slidenum">
              <a:rPr lang="en-US" altLang="en-US"/>
              <a:pPr>
                <a:defRPr/>
              </a:pPr>
              <a:t>‹#›</a:t>
            </a:fld>
            <a:endParaRPr lang="en-US" altLang="en-US"/>
          </a:p>
        </p:txBody>
      </p:sp>
    </p:spTree>
    <p:extLst>
      <p:ext uri="{BB962C8B-B14F-4D97-AF65-F5344CB8AC3E}">
        <p14:creationId xmlns:p14="http://schemas.microsoft.com/office/powerpoint/2010/main" val="25745287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768000D1-5F59-484A-A079-67F309121322}"/>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58E88822-AA8B-4E9F-A0D2-286835157A47}"/>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8724F578-C04C-4DCC-A6AC-5DA361A2F613}"/>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C3266363-5968-4B02-835C-DC624E4AA67D}" type="datetime1">
              <a:rPr lang="en-US" smtClean="0"/>
              <a:t>5/15/2020</a:t>
            </a:fld>
            <a:endParaRPr lang="en-US"/>
          </a:p>
        </p:txBody>
      </p:sp>
      <p:sp>
        <p:nvSpPr>
          <p:cNvPr id="5" name="Footer Placeholder 4">
            <a:extLst>
              <a:ext uri="{FF2B5EF4-FFF2-40B4-BE49-F238E27FC236}">
                <a16:creationId xmlns:a16="http://schemas.microsoft.com/office/drawing/2014/main" id="{A963111D-3432-4E63-839D-CBACACB21ADC}"/>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r>
              <a:rPr lang="en-ZA"/>
              <a:t>PROVINICAL AGRICULTURAL AND RURAL DEVELOPMENT ADVISORY COUNCIL -First draft</a:t>
            </a:r>
            <a:endParaRPr lang="en-US"/>
          </a:p>
        </p:txBody>
      </p:sp>
      <p:sp>
        <p:nvSpPr>
          <p:cNvPr id="6" name="Slide Number Placeholder 5">
            <a:extLst>
              <a:ext uri="{FF2B5EF4-FFF2-40B4-BE49-F238E27FC236}">
                <a16:creationId xmlns:a16="http://schemas.microsoft.com/office/drawing/2014/main" id="{864AFBC9-5BAB-41C6-83EC-891AFC79086C}"/>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4931395B-5224-4135-9552-9A75F7F9AE4B}"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a:defRPr>
      </a:lvl2pPr>
      <a:lvl3pPr algn="ctr" rtl="0" eaLnBrk="0" fontAlgn="base" hangingPunct="0">
        <a:spcBef>
          <a:spcPct val="0"/>
        </a:spcBef>
        <a:spcAft>
          <a:spcPct val="0"/>
        </a:spcAft>
        <a:defRPr sz="4400">
          <a:solidFill>
            <a:schemeClr val="tx1"/>
          </a:solidFill>
          <a:latin typeface="Calibri"/>
        </a:defRPr>
      </a:lvl3pPr>
      <a:lvl4pPr algn="ctr" rtl="0" eaLnBrk="0" fontAlgn="base" hangingPunct="0">
        <a:spcBef>
          <a:spcPct val="0"/>
        </a:spcBef>
        <a:spcAft>
          <a:spcPct val="0"/>
        </a:spcAft>
        <a:defRPr sz="4400">
          <a:solidFill>
            <a:schemeClr val="tx1"/>
          </a:solidFill>
          <a:latin typeface="Calibri"/>
        </a:defRPr>
      </a:lvl4pPr>
      <a:lvl5pPr algn="ctr" rtl="0" eaLnBrk="0" fontAlgn="base" hangingPunct="0">
        <a:spcBef>
          <a:spcPct val="0"/>
        </a:spcBef>
        <a:spcAft>
          <a:spcPct val="0"/>
        </a:spcAft>
        <a:defRPr sz="4400">
          <a:solidFill>
            <a:schemeClr val="tx1"/>
          </a:solidFill>
          <a:latin typeface="Calibri"/>
        </a:defRPr>
      </a:lvl5pPr>
      <a:lvl6pPr marL="457200" algn="ctr" rtl="0" fontAlgn="base">
        <a:spcBef>
          <a:spcPct val="0"/>
        </a:spcBef>
        <a:spcAft>
          <a:spcPct val="0"/>
        </a:spcAft>
        <a:defRPr sz="4400">
          <a:solidFill>
            <a:schemeClr val="tx1"/>
          </a:solidFill>
          <a:latin typeface="Calibri"/>
        </a:defRPr>
      </a:lvl6pPr>
      <a:lvl7pPr marL="914400" algn="ctr" rtl="0" fontAlgn="base">
        <a:spcBef>
          <a:spcPct val="0"/>
        </a:spcBef>
        <a:spcAft>
          <a:spcPct val="0"/>
        </a:spcAft>
        <a:defRPr sz="4400">
          <a:solidFill>
            <a:schemeClr val="tx1"/>
          </a:solidFill>
          <a:latin typeface="Calibri"/>
        </a:defRPr>
      </a:lvl7pPr>
      <a:lvl8pPr marL="1371600" algn="ctr" rtl="0" fontAlgn="base">
        <a:spcBef>
          <a:spcPct val="0"/>
        </a:spcBef>
        <a:spcAft>
          <a:spcPct val="0"/>
        </a:spcAft>
        <a:defRPr sz="4400">
          <a:solidFill>
            <a:schemeClr val="tx1"/>
          </a:solidFill>
          <a:latin typeface="Calibri"/>
        </a:defRPr>
      </a:lvl8pPr>
      <a:lvl9pPr marL="1828800" algn="ctr" rtl="0" fontAlgn="base">
        <a:spcBef>
          <a:spcPct val="0"/>
        </a:spcBef>
        <a:spcAft>
          <a:spcPct val="0"/>
        </a:spcAft>
        <a:defRPr sz="4400">
          <a:solidFill>
            <a:schemeClr val="tx1"/>
          </a:solidFill>
          <a:latin typeface="Calibri"/>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92D050">
            <a:alpha val="0"/>
          </a:srgbClr>
        </a:solidFill>
        <a:effectLst/>
      </p:bgPr>
    </p:bg>
    <p:spTree>
      <p:nvGrpSpPr>
        <p:cNvPr id="1" name=""/>
        <p:cNvGrpSpPr/>
        <p:nvPr/>
      </p:nvGrpSpPr>
      <p:grpSpPr>
        <a:xfrm>
          <a:off x="0" y="0"/>
          <a:ext cx="0" cy="0"/>
          <a:chOff x="0" y="0"/>
          <a:chExt cx="0" cy="0"/>
        </a:xfrm>
      </p:grpSpPr>
      <p:pic>
        <p:nvPicPr>
          <p:cNvPr id="1026" name="Picture 6"/>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150813"/>
            <a:ext cx="9296400" cy="705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smtClean="0"/>
              <a:t>Click to edit Master title style</a:t>
            </a:r>
            <a:endParaRPr lang="en-US" altLang="en-US" smtClean="0"/>
          </a:p>
        </p:txBody>
      </p:sp>
      <p:sp>
        <p:nvSpPr>
          <p:cNvPr id="1028" name="Text Placeholder 2"/>
          <p:cNvSpPr>
            <a:spLocks noGrp="1"/>
          </p:cNvSpPr>
          <p:nvPr>
            <p:ph type="body" idx="1"/>
          </p:nvPr>
        </p:nvSpPr>
        <p:spPr bwMode="auto">
          <a:xfrm>
            <a:off x="457200" y="1600200"/>
            <a:ext cx="822960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smtClean="0"/>
              <a:t>Click to edit Master text styles</a:t>
            </a:r>
          </a:p>
          <a:p>
            <a:pPr lvl="1"/>
            <a:r>
              <a:rPr lang="en-GB" altLang="en-US" smtClean="0"/>
              <a:t>Second level</a:t>
            </a:r>
          </a:p>
          <a:p>
            <a:pPr lvl="2"/>
            <a:r>
              <a:rPr lang="en-GB" altLang="en-US" smtClean="0"/>
              <a:t>Third level</a:t>
            </a:r>
          </a:p>
          <a:p>
            <a:pPr lvl="3"/>
            <a:r>
              <a:rPr lang="en-GB" altLang="en-US" smtClean="0"/>
              <a:t>Fourth level</a:t>
            </a:r>
          </a:p>
          <a:p>
            <a:pPr lvl="4"/>
            <a:r>
              <a:rPr lang="en-GB" altLang="en-US" smtClean="0"/>
              <a:t>Fifth level</a:t>
            </a:r>
            <a:endParaRPr lang="en-US" altLang="en-US" smtClean="0"/>
          </a:p>
        </p:txBody>
      </p:sp>
      <p:sp>
        <p:nvSpPr>
          <p:cNvPr id="4" name="Date Placeholder 3">
            <a:extLst>
              <a:ext uri="{FF2B5EF4-FFF2-40B4-BE49-F238E27FC236}">
                <a16:creationId xmlns:a16="http://schemas.microsoft.com/office/drawing/2014/main" id="{38557487-6D53-4CF6-9212-72E9C64C720D}"/>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D485292C-8F41-4E33-9600-2F7C30AB0922}" type="datetime1">
              <a:rPr lang="en-US"/>
              <a:pPr>
                <a:defRPr/>
              </a:pPr>
              <a:t>5/15/2020</a:t>
            </a:fld>
            <a:endParaRPr lang="en-US"/>
          </a:p>
        </p:txBody>
      </p:sp>
      <p:sp>
        <p:nvSpPr>
          <p:cNvPr id="5" name="Footer Placeholder 4">
            <a:extLst>
              <a:ext uri="{FF2B5EF4-FFF2-40B4-BE49-F238E27FC236}">
                <a16:creationId xmlns:a16="http://schemas.microsoft.com/office/drawing/2014/main" id="{D68862F2-7D01-4126-8DD4-9890FC3F7F3B}"/>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a:extLst>
              <a:ext uri="{FF2B5EF4-FFF2-40B4-BE49-F238E27FC236}">
                <a16:creationId xmlns:a16="http://schemas.microsoft.com/office/drawing/2014/main" id="{A6D88897-9EDE-430F-9124-24089F6CBB3B}"/>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29C27229-28D8-475F-B543-22800CA05701}" type="slidenum">
              <a:rPr lang="en-US" altLang="en-US"/>
              <a:pPr>
                <a:defRPr/>
              </a:pPr>
              <a:t>‹#›</a:t>
            </a:fld>
            <a:endParaRPr lang="en-US" altLang="en-US"/>
          </a:p>
        </p:txBody>
      </p:sp>
    </p:spTree>
    <p:extLst>
      <p:ext uri="{BB962C8B-B14F-4D97-AF65-F5344CB8AC3E}">
        <p14:creationId xmlns:p14="http://schemas.microsoft.com/office/powerpoint/2010/main" val="6415794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457200" rtl="0" eaLnBrk="0" fontAlgn="base" hangingPunct="0">
        <a:spcBef>
          <a:spcPct val="0"/>
        </a:spcBef>
        <a:spcAft>
          <a:spcPct val="0"/>
        </a:spcAft>
        <a:defRPr sz="4000" kern="1200">
          <a:solidFill>
            <a:schemeClr val="tx1"/>
          </a:solidFill>
          <a:latin typeface="+mj-lt"/>
          <a:ea typeface="+mj-ea"/>
          <a:cs typeface="+mj-cs"/>
        </a:defRPr>
      </a:lvl1pPr>
      <a:lvl2pPr algn="l" defTabSz="457200" rtl="0" eaLnBrk="0" fontAlgn="base" hangingPunct="0">
        <a:spcBef>
          <a:spcPct val="0"/>
        </a:spcBef>
        <a:spcAft>
          <a:spcPct val="0"/>
        </a:spcAft>
        <a:defRPr sz="4000">
          <a:solidFill>
            <a:schemeClr val="tx1"/>
          </a:solidFill>
          <a:latin typeface="Calibri" pitchFamily="34" charset="0"/>
        </a:defRPr>
      </a:lvl2pPr>
      <a:lvl3pPr algn="l" defTabSz="457200" rtl="0" eaLnBrk="0" fontAlgn="base" hangingPunct="0">
        <a:spcBef>
          <a:spcPct val="0"/>
        </a:spcBef>
        <a:spcAft>
          <a:spcPct val="0"/>
        </a:spcAft>
        <a:defRPr sz="4000">
          <a:solidFill>
            <a:schemeClr val="tx1"/>
          </a:solidFill>
          <a:latin typeface="Calibri" pitchFamily="34" charset="0"/>
        </a:defRPr>
      </a:lvl3pPr>
      <a:lvl4pPr algn="l" defTabSz="457200" rtl="0" eaLnBrk="0" fontAlgn="base" hangingPunct="0">
        <a:spcBef>
          <a:spcPct val="0"/>
        </a:spcBef>
        <a:spcAft>
          <a:spcPct val="0"/>
        </a:spcAft>
        <a:defRPr sz="4000">
          <a:solidFill>
            <a:schemeClr val="tx1"/>
          </a:solidFill>
          <a:latin typeface="Calibri" pitchFamily="34" charset="0"/>
        </a:defRPr>
      </a:lvl4pPr>
      <a:lvl5pPr algn="l" defTabSz="457200" rtl="0" eaLnBrk="0" fontAlgn="base" hangingPunct="0">
        <a:spcBef>
          <a:spcPct val="0"/>
        </a:spcBef>
        <a:spcAft>
          <a:spcPct val="0"/>
        </a:spcAft>
        <a:defRPr sz="4000">
          <a:solidFill>
            <a:schemeClr val="tx1"/>
          </a:solidFill>
          <a:latin typeface="Calibri" pitchFamily="34" charset="0"/>
        </a:defRPr>
      </a:lvl5pPr>
      <a:lvl6pPr marL="457200" algn="l" defTabSz="457200" rtl="0" fontAlgn="base">
        <a:spcBef>
          <a:spcPct val="0"/>
        </a:spcBef>
        <a:spcAft>
          <a:spcPct val="0"/>
        </a:spcAft>
        <a:defRPr sz="4000">
          <a:solidFill>
            <a:schemeClr val="tx1"/>
          </a:solidFill>
          <a:latin typeface="Calibri" pitchFamily="34" charset="0"/>
        </a:defRPr>
      </a:lvl6pPr>
      <a:lvl7pPr marL="914400" algn="l" defTabSz="457200" rtl="0" fontAlgn="base">
        <a:spcBef>
          <a:spcPct val="0"/>
        </a:spcBef>
        <a:spcAft>
          <a:spcPct val="0"/>
        </a:spcAft>
        <a:defRPr sz="4000">
          <a:solidFill>
            <a:schemeClr val="tx1"/>
          </a:solidFill>
          <a:latin typeface="Calibri" pitchFamily="34" charset="0"/>
        </a:defRPr>
      </a:lvl7pPr>
      <a:lvl8pPr marL="1371600" algn="l" defTabSz="457200" rtl="0" fontAlgn="base">
        <a:spcBef>
          <a:spcPct val="0"/>
        </a:spcBef>
        <a:spcAft>
          <a:spcPct val="0"/>
        </a:spcAft>
        <a:defRPr sz="4000">
          <a:solidFill>
            <a:schemeClr val="tx1"/>
          </a:solidFill>
          <a:latin typeface="Calibri" pitchFamily="34" charset="0"/>
        </a:defRPr>
      </a:lvl8pPr>
      <a:lvl9pPr marL="1828800" algn="l" defTabSz="457200" rtl="0" fontAlgn="base">
        <a:spcBef>
          <a:spcPct val="0"/>
        </a:spcBef>
        <a:spcAft>
          <a:spcPct val="0"/>
        </a:spcAft>
        <a:defRPr sz="40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6"/>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150813"/>
            <a:ext cx="9296400" cy="705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smtClean="0"/>
              <a:t>Click to edit Master title style</a:t>
            </a:r>
            <a:endParaRPr lang="en-US" altLang="en-US" smtClean="0"/>
          </a:p>
        </p:txBody>
      </p:sp>
      <p:sp>
        <p:nvSpPr>
          <p:cNvPr id="2052" name="Text Placeholder 2"/>
          <p:cNvSpPr>
            <a:spLocks noGrp="1"/>
          </p:cNvSpPr>
          <p:nvPr>
            <p:ph type="body" idx="1"/>
          </p:nvPr>
        </p:nvSpPr>
        <p:spPr bwMode="auto">
          <a:xfrm>
            <a:off x="457200" y="1600200"/>
            <a:ext cx="822960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smtClean="0"/>
              <a:t>Click to edit Master text styles</a:t>
            </a:r>
          </a:p>
          <a:p>
            <a:pPr lvl="1"/>
            <a:r>
              <a:rPr lang="en-GB" altLang="en-US" smtClean="0"/>
              <a:t>Second level</a:t>
            </a:r>
          </a:p>
          <a:p>
            <a:pPr lvl="2"/>
            <a:r>
              <a:rPr lang="en-GB" altLang="en-US" smtClean="0"/>
              <a:t>Third level</a:t>
            </a:r>
          </a:p>
          <a:p>
            <a:pPr lvl="3"/>
            <a:r>
              <a:rPr lang="en-GB" altLang="en-US" smtClean="0"/>
              <a:t>Fourth level</a:t>
            </a:r>
          </a:p>
          <a:p>
            <a:pPr lvl="4"/>
            <a:r>
              <a:rPr lang="en-GB" altLang="en-US" smtClean="0"/>
              <a:t>Fifth level</a:t>
            </a:r>
            <a:endParaRPr lang="en-US" altLang="en-US" smtClean="0"/>
          </a:p>
        </p:txBody>
      </p:sp>
      <p:sp>
        <p:nvSpPr>
          <p:cNvPr id="4" name="Date Placeholder 3">
            <a:extLst>
              <a:ext uri="{FF2B5EF4-FFF2-40B4-BE49-F238E27FC236}">
                <a16:creationId xmlns:a16="http://schemas.microsoft.com/office/drawing/2014/main" id="{6D4E54E3-7CEA-4B53-8537-A9A515CE3035}"/>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white">
                    <a:tint val="75000"/>
                  </a:prstClr>
                </a:solidFill>
                <a:latin typeface="Calibri"/>
                <a:cs typeface="+mn-cs"/>
              </a:defRPr>
            </a:lvl1pPr>
          </a:lstStyle>
          <a:p>
            <a:pPr>
              <a:defRPr/>
            </a:pPr>
            <a:fld id="{23ABB4F2-42F1-4724-AEBE-5F6AFDB6ACE6}" type="datetime1">
              <a:rPr lang="en-US"/>
              <a:pPr>
                <a:defRPr/>
              </a:pPr>
              <a:t>5/15/2020</a:t>
            </a:fld>
            <a:endParaRPr lang="en-US"/>
          </a:p>
        </p:txBody>
      </p:sp>
      <p:sp>
        <p:nvSpPr>
          <p:cNvPr id="5" name="Footer Placeholder 4">
            <a:extLst>
              <a:ext uri="{FF2B5EF4-FFF2-40B4-BE49-F238E27FC236}">
                <a16:creationId xmlns:a16="http://schemas.microsoft.com/office/drawing/2014/main" id="{2B1100F1-D17D-4143-A866-97E3E23E12B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white">
                    <a:tint val="75000"/>
                  </a:prstClr>
                </a:solidFill>
                <a:latin typeface="Calibri"/>
                <a:cs typeface="+mn-cs"/>
              </a:defRPr>
            </a:lvl1pPr>
          </a:lstStyle>
          <a:p>
            <a:pPr>
              <a:defRPr/>
            </a:pPr>
            <a:endParaRPr lang="en-US"/>
          </a:p>
        </p:txBody>
      </p:sp>
      <p:sp>
        <p:nvSpPr>
          <p:cNvPr id="6" name="Slide Number Placeholder 5">
            <a:extLst>
              <a:ext uri="{FF2B5EF4-FFF2-40B4-BE49-F238E27FC236}">
                <a16:creationId xmlns:a16="http://schemas.microsoft.com/office/drawing/2014/main" id="{59BA08FE-6A68-492A-A835-D50B59023656}"/>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FFFFFF"/>
                </a:solidFill>
              </a:defRPr>
            </a:lvl1pPr>
          </a:lstStyle>
          <a:p>
            <a:pPr>
              <a:defRPr/>
            </a:pPr>
            <a:fld id="{0201DDD8-E237-4E25-A5DE-0F793CB18ED2}" type="slidenum">
              <a:rPr lang="en-US" altLang="en-US"/>
              <a:pPr>
                <a:defRPr/>
              </a:pPr>
              <a:t>‹#›</a:t>
            </a:fld>
            <a:endParaRPr lang="en-US" altLang="en-US"/>
          </a:p>
        </p:txBody>
      </p:sp>
    </p:spTree>
    <p:extLst>
      <p:ext uri="{BB962C8B-B14F-4D97-AF65-F5344CB8AC3E}">
        <p14:creationId xmlns:p14="http://schemas.microsoft.com/office/powerpoint/2010/main" val="4035147611"/>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l" defTabSz="457200" rtl="0" eaLnBrk="0" fontAlgn="base" hangingPunct="0">
        <a:spcBef>
          <a:spcPct val="0"/>
        </a:spcBef>
        <a:spcAft>
          <a:spcPct val="0"/>
        </a:spcAft>
        <a:defRPr sz="4000" kern="1200">
          <a:solidFill>
            <a:schemeClr val="tx1"/>
          </a:solidFill>
          <a:latin typeface="+mj-lt"/>
          <a:ea typeface="+mj-ea"/>
          <a:cs typeface="+mj-cs"/>
        </a:defRPr>
      </a:lvl1pPr>
      <a:lvl2pPr algn="l" defTabSz="457200" rtl="0" eaLnBrk="0" fontAlgn="base" hangingPunct="0">
        <a:spcBef>
          <a:spcPct val="0"/>
        </a:spcBef>
        <a:spcAft>
          <a:spcPct val="0"/>
        </a:spcAft>
        <a:defRPr sz="4000">
          <a:solidFill>
            <a:schemeClr val="tx1"/>
          </a:solidFill>
          <a:latin typeface="Calibri" pitchFamily="34" charset="0"/>
        </a:defRPr>
      </a:lvl2pPr>
      <a:lvl3pPr algn="l" defTabSz="457200" rtl="0" eaLnBrk="0" fontAlgn="base" hangingPunct="0">
        <a:spcBef>
          <a:spcPct val="0"/>
        </a:spcBef>
        <a:spcAft>
          <a:spcPct val="0"/>
        </a:spcAft>
        <a:defRPr sz="4000">
          <a:solidFill>
            <a:schemeClr val="tx1"/>
          </a:solidFill>
          <a:latin typeface="Calibri" pitchFamily="34" charset="0"/>
        </a:defRPr>
      </a:lvl3pPr>
      <a:lvl4pPr algn="l" defTabSz="457200" rtl="0" eaLnBrk="0" fontAlgn="base" hangingPunct="0">
        <a:spcBef>
          <a:spcPct val="0"/>
        </a:spcBef>
        <a:spcAft>
          <a:spcPct val="0"/>
        </a:spcAft>
        <a:defRPr sz="4000">
          <a:solidFill>
            <a:schemeClr val="tx1"/>
          </a:solidFill>
          <a:latin typeface="Calibri" pitchFamily="34" charset="0"/>
        </a:defRPr>
      </a:lvl4pPr>
      <a:lvl5pPr algn="l" defTabSz="457200" rtl="0" eaLnBrk="0" fontAlgn="base" hangingPunct="0">
        <a:spcBef>
          <a:spcPct val="0"/>
        </a:spcBef>
        <a:spcAft>
          <a:spcPct val="0"/>
        </a:spcAft>
        <a:defRPr sz="4000">
          <a:solidFill>
            <a:schemeClr val="tx1"/>
          </a:solidFill>
          <a:latin typeface="Calibri" pitchFamily="34" charset="0"/>
        </a:defRPr>
      </a:lvl5pPr>
      <a:lvl6pPr marL="457200" algn="l" defTabSz="457200" rtl="0" fontAlgn="base">
        <a:spcBef>
          <a:spcPct val="0"/>
        </a:spcBef>
        <a:spcAft>
          <a:spcPct val="0"/>
        </a:spcAft>
        <a:defRPr sz="4000">
          <a:solidFill>
            <a:schemeClr val="tx1"/>
          </a:solidFill>
          <a:latin typeface="Calibri" pitchFamily="34" charset="0"/>
        </a:defRPr>
      </a:lvl6pPr>
      <a:lvl7pPr marL="914400" algn="l" defTabSz="457200" rtl="0" fontAlgn="base">
        <a:spcBef>
          <a:spcPct val="0"/>
        </a:spcBef>
        <a:spcAft>
          <a:spcPct val="0"/>
        </a:spcAft>
        <a:defRPr sz="4000">
          <a:solidFill>
            <a:schemeClr val="tx1"/>
          </a:solidFill>
          <a:latin typeface="Calibri" pitchFamily="34" charset="0"/>
        </a:defRPr>
      </a:lvl7pPr>
      <a:lvl8pPr marL="1371600" algn="l" defTabSz="457200" rtl="0" fontAlgn="base">
        <a:spcBef>
          <a:spcPct val="0"/>
        </a:spcBef>
        <a:spcAft>
          <a:spcPct val="0"/>
        </a:spcAft>
        <a:defRPr sz="4000">
          <a:solidFill>
            <a:schemeClr val="tx1"/>
          </a:solidFill>
          <a:latin typeface="Calibri" pitchFamily="34" charset="0"/>
        </a:defRPr>
      </a:lvl8pPr>
      <a:lvl9pPr marL="1828800" algn="l" defTabSz="457200" rtl="0" fontAlgn="base">
        <a:spcBef>
          <a:spcPct val="0"/>
        </a:spcBef>
        <a:spcAft>
          <a:spcPct val="0"/>
        </a:spcAft>
        <a:defRPr sz="40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jpg"/><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1.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2.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3.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9">
            <a:extLst>
              <a:ext uri="{FF2B5EF4-FFF2-40B4-BE49-F238E27FC236}">
                <a16:creationId xmlns:a16="http://schemas.microsoft.com/office/drawing/2014/main" id="{90B89B8F-B9F8-4CC6-9A36-4CB40DB24193}"/>
              </a:ext>
            </a:extLst>
          </p:cNvPr>
          <p:cNvSpPr>
            <a:spLocks noGrp="1" noChangeArrowheads="1"/>
          </p:cNvSpPr>
          <p:nvPr>
            <p:ph type="ctrTitle"/>
          </p:nvPr>
        </p:nvSpPr>
        <p:spPr>
          <a:xfrm>
            <a:off x="533400" y="4876800"/>
            <a:ext cx="8153400" cy="1022350"/>
          </a:xfrm>
        </p:spPr>
        <p:txBody>
          <a:bodyPr rtlCol="0">
            <a:normAutofit/>
          </a:bodyPr>
          <a:lstStyle/>
          <a:p>
            <a:pPr eaLnBrk="1" fontAlgn="auto" hangingPunct="1">
              <a:spcBef>
                <a:spcPct val="20000"/>
              </a:spcBef>
              <a:spcAft>
                <a:spcPts val="0"/>
              </a:spcAft>
              <a:buClr>
                <a:schemeClr val="tx1"/>
              </a:buClr>
              <a:buSzPct val="75000"/>
              <a:defRPr/>
            </a:pPr>
            <a:r>
              <a:rPr lang="en-ZA" sz="2800" b="1" dirty="0" smtClean="0">
                <a:effectLst>
                  <a:outerShdw blurRad="38100" dist="38100" dir="2700000" algn="tl">
                    <a:srgbClr val="000000"/>
                  </a:outerShdw>
                </a:effectLst>
                <a:latin typeface="Arial" pitchFamily="34" charset="0"/>
                <a:ea typeface="+mn-ea"/>
                <a:cs typeface="Arial" pitchFamily="34" charset="0"/>
              </a:rPr>
              <a:t>MAY 2020</a:t>
            </a:r>
            <a:endParaRPr lang="en-US" sz="2800" b="1" dirty="0">
              <a:effectLst>
                <a:outerShdw blurRad="38100" dist="38100" dir="2700000" algn="tl">
                  <a:srgbClr val="000000"/>
                </a:outerShdw>
              </a:effectLst>
              <a:latin typeface="Arial" pitchFamily="34" charset="0"/>
              <a:ea typeface="+mn-ea"/>
              <a:cs typeface="Arial" pitchFamily="34" charset="0"/>
            </a:endParaRPr>
          </a:p>
        </p:txBody>
      </p:sp>
      <p:sp>
        <p:nvSpPr>
          <p:cNvPr id="10" name="Rectangle 3"/>
          <p:cNvSpPr txBox="1">
            <a:spLocks noChangeArrowheads="1"/>
          </p:cNvSpPr>
          <p:nvPr/>
        </p:nvSpPr>
        <p:spPr bwMode="auto">
          <a:xfrm>
            <a:off x="990600" y="2514600"/>
            <a:ext cx="76962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fontScale="47500" lnSpcReduction="20000"/>
          </a:bodyPr>
          <a:lstStyle>
            <a:lvl1pPr marL="0" indent="0" algn="ctr" rtl="0" eaLnBrk="0" fontAlgn="base" hangingPunct="0">
              <a:spcBef>
                <a:spcPct val="20000"/>
              </a:spcBef>
              <a:spcAft>
                <a:spcPct val="0"/>
              </a:spcAft>
              <a:buFont typeface="Arial" panose="020B0604020202020204" pitchFamily="34"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panose="020B0604020202020204" pitchFamily="34"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panose="020B0604020202020204" pitchFamily="34"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fontAlgn="auto" hangingPunct="1">
              <a:spcAft>
                <a:spcPts val="0"/>
              </a:spcAft>
              <a:defRPr/>
            </a:pPr>
            <a:endParaRPr lang="en-ZA" sz="5000" b="1" dirty="0" smtClean="0">
              <a:solidFill>
                <a:srgbClr val="FFFF66"/>
              </a:solidFill>
              <a:effectLst>
                <a:outerShdw blurRad="38100" dist="38100" dir="2700000" algn="tl">
                  <a:srgbClr val="000000"/>
                </a:outerShdw>
              </a:effectLst>
              <a:latin typeface="Arial" pitchFamily="34" charset="0"/>
              <a:cs typeface="Arial" pitchFamily="34" charset="0"/>
            </a:endParaRPr>
          </a:p>
          <a:p>
            <a:pPr eaLnBrk="1" fontAlgn="auto" hangingPunct="1">
              <a:spcAft>
                <a:spcPts val="0"/>
              </a:spcAft>
              <a:defRPr/>
            </a:pPr>
            <a:r>
              <a:rPr lang="en-ZA" sz="5400" b="1" dirty="0" smtClean="0">
                <a:solidFill>
                  <a:schemeClr val="tx1"/>
                </a:solidFill>
                <a:latin typeface="Arial" panose="020B0604020202020204" pitchFamily="34" charset="0"/>
                <a:cs typeface="Arial" panose="020B0604020202020204" pitchFamily="34" charset="0"/>
              </a:rPr>
              <a:t>COVID-19 FOOD </a:t>
            </a:r>
            <a:r>
              <a:rPr lang="en-ZA" sz="5400" b="1" dirty="0">
                <a:solidFill>
                  <a:schemeClr val="tx1"/>
                </a:solidFill>
                <a:latin typeface="Arial" panose="020B0604020202020204" pitchFamily="34" charset="0"/>
                <a:cs typeface="Arial" panose="020B0604020202020204" pitchFamily="34" charset="0"/>
              </a:rPr>
              <a:t>SECURITY </a:t>
            </a:r>
            <a:r>
              <a:rPr lang="en-ZA" sz="5400" b="1" dirty="0" smtClean="0">
                <a:solidFill>
                  <a:schemeClr val="tx1"/>
                </a:solidFill>
                <a:latin typeface="Arial" panose="020B0604020202020204" pitchFamily="34" charset="0"/>
                <a:cs typeface="Arial" panose="020B0604020202020204" pitchFamily="34" charset="0"/>
              </a:rPr>
              <a:t>INTERVENTIONS (AGRICULTURAL SECTOR) </a:t>
            </a:r>
          </a:p>
          <a:p>
            <a:pPr eaLnBrk="1" fontAlgn="auto" hangingPunct="1">
              <a:spcAft>
                <a:spcPts val="0"/>
              </a:spcAft>
              <a:defRPr/>
            </a:pPr>
            <a:r>
              <a:rPr lang="en-ZA" sz="5400" b="1" dirty="0" smtClean="0">
                <a:solidFill>
                  <a:schemeClr val="tx1"/>
                </a:solidFill>
                <a:latin typeface="Arial" panose="020B0604020202020204" pitchFamily="34" charset="0"/>
                <a:cs typeface="Arial" panose="020B0604020202020204" pitchFamily="34" charset="0"/>
              </a:rPr>
              <a:t>PRESENTATION</a:t>
            </a:r>
            <a:endParaRPr lang="en-ZA" b="1" dirty="0" smtClean="0">
              <a:solidFill>
                <a:srgbClr val="FFFF66"/>
              </a:solidFill>
              <a:effectLst>
                <a:outerShdw blurRad="38100" dist="38100" dir="2700000" algn="tl">
                  <a:srgbClr val="000000"/>
                </a:outerShdw>
              </a:effectLst>
              <a:latin typeface="Arial" pitchFamily="34" charset="0"/>
              <a:cs typeface="Arial" pitchFamily="34" charset="0"/>
            </a:endParaRPr>
          </a:p>
        </p:txBody>
      </p:sp>
      <p:sp>
        <p:nvSpPr>
          <p:cNvPr id="6" name="Slide Number Placeholder 5"/>
          <p:cNvSpPr>
            <a:spLocks noGrp="1"/>
          </p:cNvSpPr>
          <p:nvPr>
            <p:ph type="sldNum" sz="quarter" idx="12"/>
          </p:nvPr>
        </p:nvSpPr>
        <p:spPr/>
        <p:txBody>
          <a:bodyPr/>
          <a:lstStyle/>
          <a:p>
            <a:pPr>
              <a:defRPr/>
            </a:pPr>
            <a:fld id="{56842A8B-B5FD-4DA9-A6AD-4768DA4CB554}" type="slidenum">
              <a:rPr lang="en-US" altLang="en-US" smtClean="0"/>
              <a:pPr>
                <a:defRPr/>
              </a:pPr>
              <a:t>1</a:t>
            </a:fld>
            <a:endParaRPr lang="en-US" altLang="en-US"/>
          </a:p>
        </p:txBody>
      </p:sp>
      <p:pic>
        <p:nvPicPr>
          <p:cNvPr id="11" name="image2.png"/>
          <p:cNvPicPr/>
          <p:nvPr/>
        </p:nvPicPr>
        <p:blipFill>
          <a:blip r:embed="rId3"/>
          <a:srcRect/>
          <a:stretch>
            <a:fillRect/>
          </a:stretch>
        </p:blipFill>
        <p:spPr>
          <a:xfrm>
            <a:off x="304800" y="522974"/>
            <a:ext cx="3962400" cy="1649955"/>
          </a:xfrm>
          <a:prstGeom prst="rect">
            <a:avLst/>
          </a:prstGeom>
          <a:ln/>
        </p:spPr>
      </p:pic>
      <p:sp>
        <p:nvSpPr>
          <p:cNvPr id="12" name="Rectangle 11"/>
          <p:cNvSpPr/>
          <p:nvPr/>
        </p:nvSpPr>
        <p:spPr bwMode="auto">
          <a:xfrm>
            <a:off x="0" y="6477000"/>
            <a:ext cx="91440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ZA" b="1" dirty="0">
                <a:solidFill>
                  <a:prstClr val="white"/>
                </a:solidFill>
              </a:rPr>
              <a:t>LETS MAKE AGRICULTURE OUR CULTURE</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43D725-19B5-44EA-AD01-C3BD69497D1A}"/>
              </a:ext>
            </a:extLst>
          </p:cNvPr>
          <p:cNvSpPr/>
          <p:nvPr/>
        </p:nvSpPr>
        <p:spPr>
          <a:xfrm>
            <a:off x="0" y="6477000"/>
            <a:ext cx="91440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ZA" b="1"/>
              <a:t>LETS MAKE AGRICULTURE OUR CULTURE</a:t>
            </a:r>
            <a:endParaRPr lang="en-ZA" b="1" dirty="0"/>
          </a:p>
        </p:txBody>
      </p:sp>
      <p:sp>
        <p:nvSpPr>
          <p:cNvPr id="14343" name="TextBox 1">
            <a:extLst>
              <a:ext uri="{FF2B5EF4-FFF2-40B4-BE49-F238E27FC236}">
                <a16:creationId xmlns:a16="http://schemas.microsoft.com/office/drawing/2014/main" id="{1CB3A899-DAC7-4EE1-A339-2C2B740EDB16}"/>
              </a:ext>
            </a:extLst>
          </p:cNvPr>
          <p:cNvSpPr txBox="1">
            <a:spLocks noChangeArrowheads="1"/>
          </p:cNvSpPr>
          <p:nvPr/>
        </p:nvSpPr>
        <p:spPr bwMode="auto">
          <a:xfrm>
            <a:off x="371475" y="2590800"/>
            <a:ext cx="87725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US" altLang="en-US" sz="2000">
              <a:solidFill>
                <a:srgbClr val="000000"/>
              </a:solidFill>
              <a:latin typeface="Arial" panose="020B0604020202020204" pitchFamily="34" charset="0"/>
            </a:endParaRPr>
          </a:p>
        </p:txBody>
      </p:sp>
      <p:sp>
        <p:nvSpPr>
          <p:cNvPr id="9" name="Content Placeholder 2">
            <a:extLst>
              <a:ext uri="{FF2B5EF4-FFF2-40B4-BE49-F238E27FC236}">
                <a16:creationId xmlns:a16="http://schemas.microsoft.com/office/drawing/2014/main" id="{56DE57D8-3010-4990-9129-2E613C8E759B}"/>
              </a:ext>
            </a:extLst>
          </p:cNvPr>
          <p:cNvSpPr txBox="1">
            <a:spLocks/>
          </p:cNvSpPr>
          <p:nvPr/>
        </p:nvSpPr>
        <p:spPr bwMode="auto">
          <a:xfrm>
            <a:off x="371475" y="1205939"/>
            <a:ext cx="4481370" cy="515041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panose="020B0604020202020204" pitchFamily="34" charset="0"/>
              <a:buChar char="•"/>
              <a:tabLst>
                <a:tab pos="173038"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173038"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173038"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173038"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173038"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173038"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173038"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173038"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173038" algn="l"/>
              </a:tabLst>
              <a:defRPr sz="2000">
                <a:solidFill>
                  <a:schemeClr val="tx1"/>
                </a:solidFill>
                <a:latin typeface="Calibri" panose="020F0502020204030204" pitchFamily="34" charset="0"/>
              </a:defRPr>
            </a:lvl9pPr>
          </a:lstStyle>
          <a:p>
            <a:pPr marL="285750" indent="-285750" algn="just">
              <a:spcBef>
                <a:spcPct val="0"/>
              </a:spcBef>
              <a:buFont typeface="Wingdings" panose="05000000000000000000" pitchFamily="2" charset="2"/>
              <a:buChar char="§"/>
              <a:tabLst/>
              <a:defRPr/>
            </a:pPr>
            <a:r>
              <a:rPr lang="en-US" sz="1800" dirty="0" smtClean="0">
                <a:solidFill>
                  <a:prstClr val="black"/>
                </a:solidFill>
                <a:latin typeface="+mn-lt"/>
              </a:rPr>
              <a:t>The Majority of the land in the Province of KwaZulu-Natal is suitable for livestock production.</a:t>
            </a:r>
          </a:p>
          <a:p>
            <a:pPr marL="285750" indent="-285750" algn="just">
              <a:spcBef>
                <a:spcPct val="0"/>
              </a:spcBef>
              <a:buFont typeface="Wingdings" panose="05000000000000000000" pitchFamily="2" charset="2"/>
              <a:buChar char="§"/>
              <a:tabLst/>
              <a:defRPr/>
            </a:pPr>
            <a:r>
              <a:rPr lang="en-US" sz="1800" dirty="0" smtClean="0">
                <a:solidFill>
                  <a:prstClr val="black"/>
                </a:solidFill>
                <a:latin typeface="+mn-lt"/>
              </a:rPr>
              <a:t>There table below shows the livestock numbers in communal areas:</a:t>
            </a:r>
          </a:p>
          <a:p>
            <a:pPr marL="285750" indent="-285750" algn="just">
              <a:spcBef>
                <a:spcPct val="0"/>
              </a:spcBef>
              <a:buFont typeface="Wingdings" panose="05000000000000000000" pitchFamily="2" charset="2"/>
              <a:buChar char="§"/>
              <a:tabLst/>
              <a:defRPr/>
            </a:pPr>
            <a:endParaRPr lang="en-US" sz="1800" dirty="0">
              <a:solidFill>
                <a:prstClr val="black"/>
              </a:solidFill>
              <a:latin typeface="+mn-lt"/>
            </a:endParaRPr>
          </a:p>
          <a:p>
            <a:pPr algn="just">
              <a:spcBef>
                <a:spcPct val="0"/>
              </a:spcBef>
              <a:buNone/>
              <a:tabLst/>
              <a:defRPr/>
            </a:pPr>
            <a:endParaRPr lang="en-US" sz="1800" dirty="0" smtClean="0">
              <a:solidFill>
                <a:prstClr val="black"/>
              </a:solidFill>
              <a:latin typeface="+mn-lt"/>
            </a:endParaRPr>
          </a:p>
          <a:p>
            <a:pPr algn="just">
              <a:spcBef>
                <a:spcPct val="0"/>
              </a:spcBef>
              <a:buNone/>
              <a:tabLst/>
              <a:defRPr/>
            </a:pPr>
            <a:endParaRPr lang="en-US" sz="1800" dirty="0">
              <a:solidFill>
                <a:prstClr val="black"/>
              </a:solidFill>
              <a:latin typeface="+mn-lt"/>
            </a:endParaRPr>
          </a:p>
          <a:p>
            <a:pPr algn="just">
              <a:spcBef>
                <a:spcPct val="0"/>
              </a:spcBef>
              <a:buNone/>
              <a:tabLst/>
              <a:defRPr/>
            </a:pPr>
            <a:endParaRPr lang="en-US" sz="1800" dirty="0" smtClean="0">
              <a:solidFill>
                <a:prstClr val="black"/>
              </a:solidFill>
              <a:latin typeface="+mn-lt"/>
            </a:endParaRPr>
          </a:p>
          <a:p>
            <a:pPr algn="just">
              <a:spcBef>
                <a:spcPct val="0"/>
              </a:spcBef>
              <a:buNone/>
              <a:tabLst/>
              <a:defRPr/>
            </a:pPr>
            <a:endParaRPr lang="en-US" sz="1800" dirty="0" smtClean="0">
              <a:solidFill>
                <a:prstClr val="black"/>
              </a:solidFill>
              <a:latin typeface="+mn-lt"/>
            </a:endParaRPr>
          </a:p>
          <a:p>
            <a:pPr marL="285750" indent="-285750" algn="just">
              <a:spcBef>
                <a:spcPct val="0"/>
              </a:spcBef>
              <a:buFont typeface="Wingdings" panose="05000000000000000000" pitchFamily="2" charset="2"/>
              <a:buChar char="§"/>
              <a:tabLst/>
              <a:defRPr/>
            </a:pPr>
            <a:endParaRPr lang="en-US" sz="1800" dirty="0" smtClean="0">
              <a:solidFill>
                <a:prstClr val="black"/>
              </a:solidFill>
              <a:latin typeface="+mn-lt"/>
            </a:endParaRPr>
          </a:p>
          <a:p>
            <a:pPr marL="285750" indent="-285750" algn="just">
              <a:spcBef>
                <a:spcPct val="0"/>
              </a:spcBef>
              <a:buFont typeface="Wingdings" panose="05000000000000000000" pitchFamily="2" charset="2"/>
              <a:buChar char="§"/>
              <a:tabLst/>
              <a:defRPr/>
            </a:pPr>
            <a:r>
              <a:rPr lang="en-US" sz="1800" dirty="0" smtClean="0">
                <a:solidFill>
                  <a:prstClr val="black"/>
                </a:solidFill>
                <a:latin typeface="+mn-lt"/>
              </a:rPr>
              <a:t>Based on these numbers it is critical for the department to continue the provision of advisory services to livestock farmers especially on programmes related to animal health services.</a:t>
            </a:r>
          </a:p>
          <a:p>
            <a:pPr algn="just">
              <a:spcBef>
                <a:spcPct val="0"/>
              </a:spcBef>
              <a:buNone/>
              <a:tabLst/>
              <a:defRPr/>
            </a:pPr>
            <a:endParaRPr lang="en-ZA" sz="2000" b="1" dirty="0">
              <a:solidFill>
                <a:prstClr val="black"/>
              </a:solidFill>
              <a:latin typeface="+mn-lt"/>
            </a:endParaRPr>
          </a:p>
        </p:txBody>
      </p:sp>
      <p:sp>
        <p:nvSpPr>
          <p:cNvPr id="3" name="Slide Number Placeholder 2"/>
          <p:cNvSpPr>
            <a:spLocks noGrp="1"/>
          </p:cNvSpPr>
          <p:nvPr>
            <p:ph type="sldNum" sz="quarter" idx="12"/>
          </p:nvPr>
        </p:nvSpPr>
        <p:spPr/>
        <p:txBody>
          <a:bodyPr/>
          <a:lstStyle/>
          <a:p>
            <a:pPr>
              <a:defRPr/>
            </a:pPr>
            <a:fld id="{4A1D250C-6849-490A-84C4-5527ECB713BA}" type="slidenum">
              <a:rPr lang="en-US" altLang="en-US" smtClean="0"/>
              <a:pPr>
                <a:defRPr/>
              </a:pPr>
              <a:t>10</a:t>
            </a:fld>
            <a:endParaRPr lang="en-US" altLang="en-US"/>
          </a:p>
        </p:txBody>
      </p:sp>
      <p:sp>
        <p:nvSpPr>
          <p:cNvPr id="10" name="Title 1">
            <a:extLst>
              <a:ext uri="{FF2B5EF4-FFF2-40B4-BE49-F238E27FC236}">
                <a16:creationId xmlns:a16="http://schemas.microsoft.com/office/drawing/2014/main" id="{CBDCF13E-AA01-4C40-8B24-127E6DED8BC7}"/>
              </a:ext>
            </a:extLst>
          </p:cNvPr>
          <p:cNvSpPr txBox="1">
            <a:spLocks/>
          </p:cNvSpPr>
          <p:nvPr/>
        </p:nvSpPr>
        <p:spPr bwMode="auto">
          <a:xfrm>
            <a:off x="3178277" y="184355"/>
            <a:ext cx="5889523" cy="961259"/>
          </a:xfrm>
          <a:prstGeom prst="rect">
            <a:avLst/>
          </a:prstGeom>
          <a:solidFill>
            <a:schemeClr val="bg1"/>
          </a:solidFill>
          <a:ln>
            <a:headEnd/>
            <a:tailEnd/>
          </a:ln>
        </p:spPr>
        <p:style>
          <a:lnRef idx="2">
            <a:schemeClr val="accent3"/>
          </a:lnRef>
          <a:fillRef idx="1">
            <a:schemeClr val="lt1"/>
          </a:fillRef>
          <a:effectRef idx="0">
            <a:schemeClr val="accent3"/>
          </a:effectRef>
          <a:fontRef idx="minor">
            <a:schemeClr val="dk1"/>
          </a:fontRef>
        </p:style>
        <p:txBody>
          <a:bodyPr anchor="ctr"/>
          <a:lstStyle/>
          <a:p>
            <a:pPr algn="ctr">
              <a:lnSpc>
                <a:spcPct val="120000"/>
              </a:lnSpc>
              <a:spcAft>
                <a:spcPts val="600"/>
              </a:spcAft>
              <a:defRPr/>
            </a:pPr>
            <a:r>
              <a:rPr lang="en-ZA" sz="2400" b="1" dirty="0" smtClean="0">
                <a:solidFill>
                  <a:srgbClr val="00B050"/>
                </a:solidFill>
                <a:latin typeface="Arial" panose="020B0604020202020204" pitchFamily="34" charset="0"/>
                <a:cs typeface="Arial" panose="020B0604020202020204" pitchFamily="34" charset="0"/>
              </a:rPr>
              <a:t>LIVESTOCK AND RELATED SERVICES</a:t>
            </a:r>
            <a:endParaRPr lang="en-ZA" sz="2400" dirty="0">
              <a:solidFill>
                <a:srgbClr val="00B050"/>
              </a:solidFill>
              <a:latin typeface="Arial" panose="020B0604020202020204" pitchFamily="34" charset="0"/>
              <a:cs typeface="Arial" panose="020B0604020202020204" pitchFamily="34" charset="0"/>
            </a:endParaRPr>
          </a:p>
        </p:txBody>
      </p:sp>
      <p:pic>
        <p:nvPicPr>
          <p:cNvPr id="12" name="image2.png"/>
          <p:cNvPicPr/>
          <p:nvPr/>
        </p:nvPicPr>
        <p:blipFill>
          <a:blip r:embed="rId2"/>
          <a:srcRect/>
          <a:stretch>
            <a:fillRect/>
          </a:stretch>
        </p:blipFill>
        <p:spPr>
          <a:xfrm>
            <a:off x="347662" y="228601"/>
            <a:ext cx="2776538" cy="865564"/>
          </a:xfrm>
          <a:prstGeom prst="rect">
            <a:avLst/>
          </a:prstGeom>
          <a:ln/>
        </p:spPr>
      </p:pic>
      <p:graphicFrame>
        <p:nvGraphicFramePr>
          <p:cNvPr id="4" name="Table 3"/>
          <p:cNvGraphicFramePr>
            <a:graphicFrameLocks noGrp="1"/>
          </p:cNvGraphicFramePr>
          <p:nvPr>
            <p:extLst>
              <p:ext uri="{D42A27DB-BD31-4B8C-83A1-F6EECF244321}">
                <p14:modId xmlns:p14="http://schemas.microsoft.com/office/powerpoint/2010/main" val="2794388386"/>
              </p:ext>
            </p:extLst>
          </p:nvPr>
        </p:nvGraphicFramePr>
        <p:xfrm>
          <a:off x="457200" y="2743200"/>
          <a:ext cx="4038600" cy="1219200"/>
        </p:xfrm>
        <a:graphic>
          <a:graphicData uri="http://schemas.openxmlformats.org/drawingml/2006/table">
            <a:tbl>
              <a:tblPr firstRow="1" bandRow="1">
                <a:tableStyleId>{5940675A-B579-460E-94D1-54222C63F5DA}</a:tableStyleId>
              </a:tblPr>
              <a:tblGrid>
                <a:gridCol w="2019300">
                  <a:extLst>
                    <a:ext uri="{9D8B030D-6E8A-4147-A177-3AD203B41FA5}">
                      <a16:colId xmlns:a16="http://schemas.microsoft.com/office/drawing/2014/main" val="2511225512"/>
                    </a:ext>
                  </a:extLst>
                </a:gridCol>
                <a:gridCol w="2019300">
                  <a:extLst>
                    <a:ext uri="{9D8B030D-6E8A-4147-A177-3AD203B41FA5}">
                      <a16:colId xmlns:a16="http://schemas.microsoft.com/office/drawing/2014/main" val="18494413"/>
                    </a:ext>
                  </a:extLst>
                </a:gridCol>
              </a:tblGrid>
              <a:tr h="259080">
                <a:tc>
                  <a:txBody>
                    <a:bodyPr/>
                    <a:lstStyle/>
                    <a:p>
                      <a:pPr algn="ctr"/>
                      <a:r>
                        <a:rPr lang="en-US" sz="1400" b="1" dirty="0" smtClean="0">
                          <a:solidFill>
                            <a:schemeClr val="tx1"/>
                          </a:solidFill>
                        </a:rPr>
                        <a:t>TYPE</a:t>
                      </a:r>
                      <a:endParaRPr lang="en-US" sz="1400" b="1" dirty="0">
                        <a:solidFill>
                          <a:schemeClr val="tx1"/>
                        </a:solidFill>
                      </a:endParaRPr>
                    </a:p>
                  </a:txBody>
                  <a:tcPr>
                    <a:solidFill>
                      <a:schemeClr val="bg1">
                        <a:lumMod val="65000"/>
                      </a:schemeClr>
                    </a:solidFill>
                  </a:tcPr>
                </a:tc>
                <a:tc>
                  <a:txBody>
                    <a:bodyPr/>
                    <a:lstStyle/>
                    <a:p>
                      <a:pPr algn="ctr"/>
                      <a:r>
                        <a:rPr lang="en-US" sz="1400" b="1" dirty="0" smtClean="0">
                          <a:solidFill>
                            <a:schemeClr val="tx1"/>
                          </a:solidFill>
                        </a:rPr>
                        <a:t>LIVESTOCK NUMBERS</a:t>
                      </a:r>
                      <a:endParaRPr lang="en-US" sz="1400" b="1" dirty="0">
                        <a:solidFill>
                          <a:schemeClr val="tx1"/>
                        </a:solidFill>
                      </a:endParaRPr>
                    </a:p>
                  </a:txBody>
                  <a:tcPr>
                    <a:solidFill>
                      <a:schemeClr val="bg1">
                        <a:lumMod val="65000"/>
                      </a:schemeClr>
                    </a:solidFill>
                  </a:tcPr>
                </a:tc>
                <a:extLst>
                  <a:ext uri="{0D108BD9-81ED-4DB2-BD59-A6C34878D82A}">
                    <a16:rowId xmlns:a16="http://schemas.microsoft.com/office/drawing/2014/main" val="1752472897"/>
                  </a:ext>
                </a:extLst>
              </a:tr>
              <a:tr h="259080">
                <a:tc>
                  <a:txBody>
                    <a:bodyPr/>
                    <a:lstStyle/>
                    <a:p>
                      <a:r>
                        <a:rPr lang="en-US" sz="1400" b="1" dirty="0" smtClean="0">
                          <a:solidFill>
                            <a:schemeClr val="tx1"/>
                          </a:solidFill>
                        </a:rPr>
                        <a:t>Cattle</a:t>
                      </a:r>
                      <a:endParaRPr lang="en-US" sz="1400" b="1" dirty="0">
                        <a:solidFill>
                          <a:schemeClr val="tx1"/>
                        </a:solidFill>
                      </a:endParaRPr>
                    </a:p>
                  </a:txBody>
                  <a:tcPr/>
                </a:tc>
                <a:tc>
                  <a:txBody>
                    <a:bodyPr/>
                    <a:lstStyle/>
                    <a:p>
                      <a:pPr algn="r"/>
                      <a:r>
                        <a:rPr lang="en-US" sz="1400" b="1" dirty="0" smtClean="0">
                          <a:solidFill>
                            <a:schemeClr val="tx1"/>
                          </a:solidFill>
                        </a:rPr>
                        <a:t>2 174 329</a:t>
                      </a:r>
                      <a:endParaRPr lang="en-ZA" sz="1400" b="1" dirty="0">
                        <a:solidFill>
                          <a:schemeClr val="tx1"/>
                        </a:solidFill>
                      </a:endParaRPr>
                    </a:p>
                  </a:txBody>
                  <a:tcPr/>
                </a:tc>
                <a:extLst>
                  <a:ext uri="{0D108BD9-81ED-4DB2-BD59-A6C34878D82A}">
                    <a16:rowId xmlns:a16="http://schemas.microsoft.com/office/drawing/2014/main" val="426920140"/>
                  </a:ext>
                </a:extLst>
              </a:tr>
              <a:tr h="259080">
                <a:tc>
                  <a:txBody>
                    <a:bodyPr/>
                    <a:lstStyle/>
                    <a:p>
                      <a:r>
                        <a:rPr lang="en-US" sz="1400" b="1" dirty="0" smtClean="0">
                          <a:solidFill>
                            <a:schemeClr val="tx1"/>
                          </a:solidFill>
                        </a:rPr>
                        <a:t>Goats</a:t>
                      </a:r>
                      <a:endParaRPr lang="en-US" sz="1400" b="1" dirty="0">
                        <a:solidFill>
                          <a:schemeClr val="tx1"/>
                        </a:solidFill>
                      </a:endParaRPr>
                    </a:p>
                  </a:txBody>
                  <a:tcPr/>
                </a:tc>
                <a:tc>
                  <a:txBody>
                    <a:bodyPr/>
                    <a:lstStyle/>
                    <a:p>
                      <a:pPr algn="r"/>
                      <a:r>
                        <a:rPr lang="en-US" sz="1400" b="1" dirty="0" smtClean="0">
                          <a:solidFill>
                            <a:schemeClr val="tx1"/>
                          </a:solidFill>
                        </a:rPr>
                        <a:t>743 957</a:t>
                      </a:r>
                      <a:endParaRPr lang="en-ZA" sz="1400" b="1" dirty="0">
                        <a:solidFill>
                          <a:schemeClr val="tx1"/>
                        </a:solidFill>
                      </a:endParaRPr>
                    </a:p>
                  </a:txBody>
                  <a:tcPr/>
                </a:tc>
                <a:extLst>
                  <a:ext uri="{0D108BD9-81ED-4DB2-BD59-A6C34878D82A}">
                    <a16:rowId xmlns:a16="http://schemas.microsoft.com/office/drawing/2014/main" val="1539868512"/>
                  </a:ext>
                </a:extLst>
              </a:tr>
              <a:tr h="259080">
                <a:tc>
                  <a:txBody>
                    <a:bodyPr/>
                    <a:lstStyle/>
                    <a:p>
                      <a:r>
                        <a:rPr lang="en-US" sz="1400" b="1" dirty="0" smtClean="0">
                          <a:solidFill>
                            <a:schemeClr val="tx1"/>
                          </a:solidFill>
                        </a:rPr>
                        <a:t>Sheep</a:t>
                      </a:r>
                      <a:endParaRPr lang="en-US" sz="1400" b="1" dirty="0">
                        <a:solidFill>
                          <a:schemeClr val="tx1"/>
                        </a:solidFill>
                      </a:endParaRPr>
                    </a:p>
                  </a:txBody>
                  <a:tcPr/>
                </a:tc>
                <a:tc>
                  <a:txBody>
                    <a:bodyPr/>
                    <a:lstStyle/>
                    <a:p>
                      <a:pPr algn="r"/>
                      <a:r>
                        <a:rPr lang="en-US" sz="1400" b="1" dirty="0" smtClean="0">
                          <a:solidFill>
                            <a:schemeClr val="tx1"/>
                          </a:solidFill>
                        </a:rPr>
                        <a:t>325 901</a:t>
                      </a:r>
                      <a:endParaRPr lang="en-ZA" sz="1400" b="1" dirty="0">
                        <a:solidFill>
                          <a:schemeClr val="tx1"/>
                        </a:solidFill>
                      </a:endParaRPr>
                    </a:p>
                  </a:txBody>
                  <a:tcPr/>
                </a:tc>
                <a:extLst>
                  <a:ext uri="{0D108BD9-81ED-4DB2-BD59-A6C34878D82A}">
                    <a16:rowId xmlns:a16="http://schemas.microsoft.com/office/drawing/2014/main" val="3301321721"/>
                  </a:ext>
                </a:extLst>
              </a:tr>
            </a:tbl>
          </a:graphicData>
        </a:graphic>
      </p:graphicFrame>
      <p:sp>
        <p:nvSpPr>
          <p:cNvPr id="13" name="Content Placeholder 2">
            <a:extLst>
              <a:ext uri="{FF2B5EF4-FFF2-40B4-BE49-F238E27FC236}">
                <a16:creationId xmlns:a16="http://schemas.microsoft.com/office/drawing/2014/main" id="{56DE57D8-3010-4990-9129-2E613C8E759B}"/>
              </a:ext>
            </a:extLst>
          </p:cNvPr>
          <p:cNvSpPr txBox="1">
            <a:spLocks/>
          </p:cNvSpPr>
          <p:nvPr/>
        </p:nvSpPr>
        <p:spPr bwMode="auto">
          <a:xfrm>
            <a:off x="5029200" y="1219200"/>
            <a:ext cx="3962400" cy="525779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panose="020B0604020202020204" pitchFamily="34" charset="0"/>
              <a:buChar char="•"/>
              <a:tabLst>
                <a:tab pos="173038"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173038"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173038"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173038"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173038"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173038"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173038"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173038"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173038" algn="l"/>
              </a:tabLst>
              <a:defRPr sz="2000">
                <a:solidFill>
                  <a:schemeClr val="tx1"/>
                </a:solidFill>
                <a:latin typeface="Calibri" panose="020F0502020204030204" pitchFamily="34" charset="0"/>
              </a:defRPr>
            </a:lvl9pPr>
          </a:lstStyle>
          <a:p>
            <a:pPr algn="just">
              <a:spcBef>
                <a:spcPct val="0"/>
              </a:spcBef>
              <a:buNone/>
              <a:tabLst/>
              <a:defRPr/>
            </a:pPr>
            <a:r>
              <a:rPr lang="en-US" sz="2400" dirty="0" smtClean="0">
                <a:solidFill>
                  <a:prstClr val="black"/>
                </a:solidFill>
                <a:latin typeface="+mn-lt"/>
              </a:rPr>
              <a:t>Impact on livestock industry:</a:t>
            </a:r>
          </a:p>
          <a:p>
            <a:pPr marL="285750" indent="-285750" algn="just">
              <a:spcBef>
                <a:spcPct val="0"/>
              </a:spcBef>
              <a:buFont typeface="Wingdings" panose="05000000000000000000" pitchFamily="2" charset="2"/>
              <a:buChar char="§"/>
              <a:tabLst/>
              <a:defRPr/>
            </a:pPr>
            <a:r>
              <a:rPr lang="en-US" sz="2400" dirty="0" smtClean="0">
                <a:solidFill>
                  <a:srgbClr val="FF0000"/>
                </a:solidFill>
                <a:latin typeface="+mn-lt"/>
              </a:rPr>
              <a:t>South </a:t>
            </a:r>
            <a:r>
              <a:rPr lang="en-US" sz="2400" dirty="0">
                <a:solidFill>
                  <a:srgbClr val="FF0000"/>
                </a:solidFill>
                <a:latin typeface="+mn-lt"/>
              </a:rPr>
              <a:t>Africa’s poor economic outlook and the expected job </a:t>
            </a:r>
            <a:r>
              <a:rPr lang="en-US" sz="2400" dirty="0" smtClean="0">
                <a:solidFill>
                  <a:srgbClr val="FF0000"/>
                </a:solidFill>
                <a:latin typeface="+mn-lt"/>
              </a:rPr>
              <a:t>losses. </a:t>
            </a:r>
          </a:p>
          <a:p>
            <a:pPr marL="285750" indent="-285750" algn="just">
              <a:spcBef>
                <a:spcPct val="0"/>
              </a:spcBef>
              <a:buFont typeface="Wingdings" panose="05000000000000000000" pitchFamily="2" charset="2"/>
              <a:buChar char="§"/>
              <a:tabLst/>
              <a:defRPr/>
            </a:pPr>
            <a:r>
              <a:rPr lang="en-US" sz="2400" dirty="0" smtClean="0">
                <a:solidFill>
                  <a:srgbClr val="FF0000"/>
                </a:solidFill>
                <a:latin typeface="+mn-lt"/>
              </a:rPr>
              <a:t>Weakening </a:t>
            </a:r>
            <a:r>
              <a:rPr lang="en-US" sz="2400" dirty="0">
                <a:solidFill>
                  <a:srgbClr val="FF0000"/>
                </a:solidFill>
                <a:latin typeface="+mn-lt"/>
              </a:rPr>
              <a:t>of the rand </a:t>
            </a:r>
            <a:r>
              <a:rPr lang="en-US" sz="2400" dirty="0" smtClean="0">
                <a:solidFill>
                  <a:srgbClr val="FF0000"/>
                </a:solidFill>
                <a:latin typeface="+mn-lt"/>
              </a:rPr>
              <a:t>might </a:t>
            </a:r>
            <a:r>
              <a:rPr lang="en-US" sz="2400" dirty="0">
                <a:solidFill>
                  <a:srgbClr val="FF0000"/>
                </a:solidFill>
                <a:latin typeface="+mn-lt"/>
              </a:rPr>
              <a:t>promote </a:t>
            </a:r>
            <a:r>
              <a:rPr lang="en-US" sz="2400" dirty="0" smtClean="0">
                <a:solidFill>
                  <a:srgbClr val="FF0000"/>
                </a:solidFill>
                <a:latin typeface="+mn-lt"/>
              </a:rPr>
              <a:t>exports.</a:t>
            </a:r>
          </a:p>
          <a:p>
            <a:pPr marL="285750" indent="-285750" algn="just">
              <a:spcBef>
                <a:spcPct val="0"/>
              </a:spcBef>
              <a:buFont typeface="Wingdings" panose="05000000000000000000" pitchFamily="2" charset="2"/>
              <a:buChar char="§"/>
              <a:tabLst/>
              <a:defRPr/>
            </a:pPr>
            <a:r>
              <a:rPr lang="en-US" sz="2400" dirty="0" smtClean="0">
                <a:solidFill>
                  <a:srgbClr val="FF0000"/>
                </a:solidFill>
                <a:latin typeface="+mn-lt"/>
              </a:rPr>
              <a:t>Red </a:t>
            </a:r>
            <a:r>
              <a:rPr lang="en-US" sz="2400" dirty="0">
                <a:solidFill>
                  <a:srgbClr val="FF0000"/>
                </a:solidFill>
                <a:latin typeface="+mn-lt"/>
              </a:rPr>
              <a:t>meat industry </a:t>
            </a:r>
            <a:r>
              <a:rPr lang="en-US" sz="2400" dirty="0" smtClean="0">
                <a:solidFill>
                  <a:srgbClr val="FF0000"/>
                </a:solidFill>
                <a:latin typeface="+mn-lt"/>
              </a:rPr>
              <a:t>affected </a:t>
            </a:r>
            <a:r>
              <a:rPr lang="en-US" sz="2400" dirty="0">
                <a:solidFill>
                  <a:srgbClr val="FF0000"/>
                </a:solidFill>
                <a:latin typeface="+mn-lt"/>
              </a:rPr>
              <a:t>by the closures of </a:t>
            </a:r>
            <a:r>
              <a:rPr lang="en-US" sz="2400" dirty="0" smtClean="0">
                <a:solidFill>
                  <a:srgbClr val="FF0000"/>
                </a:solidFill>
                <a:latin typeface="+mn-lt"/>
              </a:rPr>
              <a:t>restaurants.</a:t>
            </a:r>
          </a:p>
          <a:p>
            <a:pPr marL="285750" indent="-285750" algn="just">
              <a:spcBef>
                <a:spcPct val="0"/>
              </a:spcBef>
              <a:buFont typeface="Wingdings" panose="05000000000000000000" pitchFamily="2" charset="2"/>
              <a:buChar char="§"/>
              <a:tabLst/>
              <a:defRPr/>
            </a:pPr>
            <a:r>
              <a:rPr lang="en-US" sz="2400" dirty="0" smtClean="0">
                <a:solidFill>
                  <a:srgbClr val="FF0000"/>
                </a:solidFill>
                <a:latin typeface="+mn-lt"/>
              </a:rPr>
              <a:t>The </a:t>
            </a:r>
            <a:r>
              <a:rPr lang="en-US" sz="2400" dirty="0">
                <a:solidFill>
                  <a:srgbClr val="FF0000"/>
                </a:solidFill>
                <a:latin typeface="+mn-lt"/>
              </a:rPr>
              <a:t>chicken </a:t>
            </a:r>
            <a:r>
              <a:rPr lang="en-US" sz="2400" dirty="0" smtClean="0">
                <a:solidFill>
                  <a:srgbClr val="FF0000"/>
                </a:solidFill>
                <a:latin typeface="+mn-lt"/>
              </a:rPr>
              <a:t>industry could realize benefits- cheapest </a:t>
            </a:r>
            <a:r>
              <a:rPr lang="en-US" sz="2400" dirty="0">
                <a:solidFill>
                  <a:srgbClr val="FF0000"/>
                </a:solidFill>
                <a:latin typeface="+mn-lt"/>
              </a:rPr>
              <a:t>animal </a:t>
            </a:r>
            <a:r>
              <a:rPr lang="en-US" sz="2400" dirty="0" smtClean="0">
                <a:solidFill>
                  <a:srgbClr val="FF0000"/>
                </a:solidFill>
                <a:latin typeface="+mn-lt"/>
              </a:rPr>
              <a:t>products.</a:t>
            </a:r>
            <a:endParaRPr lang="en-US" sz="2400" dirty="0">
              <a:solidFill>
                <a:srgbClr val="FF0000"/>
              </a:solidFill>
              <a:latin typeface="+mn-lt"/>
            </a:endParaRPr>
          </a:p>
          <a:p>
            <a:pPr algn="just">
              <a:spcBef>
                <a:spcPct val="0"/>
              </a:spcBef>
              <a:buNone/>
              <a:tabLst/>
              <a:defRPr/>
            </a:pPr>
            <a:endParaRPr lang="en-US" sz="2400" dirty="0" smtClean="0">
              <a:solidFill>
                <a:prstClr val="black"/>
              </a:solidFill>
              <a:latin typeface="+mn-lt"/>
            </a:endParaRPr>
          </a:p>
        </p:txBody>
      </p:sp>
    </p:spTree>
    <p:extLst>
      <p:ext uri="{BB962C8B-B14F-4D97-AF65-F5344CB8AC3E}">
        <p14:creationId xmlns:p14="http://schemas.microsoft.com/office/powerpoint/2010/main" val="19586270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Content Placeholder 2">
            <a:extLst>
              <a:ext uri="{FF2B5EF4-FFF2-40B4-BE49-F238E27FC236}">
                <a16:creationId xmlns:a16="http://schemas.microsoft.com/office/drawing/2014/main" id="{2922AF74-B7C8-41B1-BA6B-4CB5C6E0D4E5}"/>
              </a:ext>
            </a:extLst>
          </p:cNvPr>
          <p:cNvSpPr txBox="1">
            <a:spLocks/>
          </p:cNvSpPr>
          <p:nvPr/>
        </p:nvSpPr>
        <p:spPr bwMode="auto">
          <a:xfrm>
            <a:off x="268751" y="1356551"/>
            <a:ext cx="8382000" cy="484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lgn="just" fontAlgn="base">
              <a:lnSpc>
                <a:spcPct val="120000"/>
              </a:lnSpc>
              <a:spcAft>
                <a:spcPts val="600"/>
              </a:spcAft>
              <a:buNone/>
              <a:defRPr/>
            </a:pPr>
            <a:endParaRPr kumimoji="0" lang="en-ZA" altLang="en-US" sz="2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p:txBody>
      </p:sp>
      <p:sp>
        <p:nvSpPr>
          <p:cNvPr id="5" name="Rectangle 4">
            <a:extLst>
              <a:ext uri="{FF2B5EF4-FFF2-40B4-BE49-F238E27FC236}">
                <a16:creationId xmlns:a16="http://schemas.microsoft.com/office/drawing/2014/main" id="{603DA742-E284-4A5A-B231-1F1ECA42B012}"/>
              </a:ext>
            </a:extLst>
          </p:cNvPr>
          <p:cNvSpPr/>
          <p:nvPr/>
        </p:nvSpPr>
        <p:spPr bwMode="auto">
          <a:xfrm>
            <a:off x="-3810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3" name="Title 2"/>
          <p:cNvSpPr>
            <a:spLocks noGrp="1"/>
          </p:cNvSpPr>
          <p:nvPr>
            <p:ph type="title"/>
          </p:nvPr>
        </p:nvSpPr>
        <p:spPr>
          <a:xfrm>
            <a:off x="3276600" y="274638"/>
            <a:ext cx="5410200" cy="819527"/>
          </a:xfrm>
          <a:solidFill>
            <a:schemeClr val="bg1"/>
          </a:solidFill>
          <a:ln>
            <a:headEnd/>
            <a:tailEnd/>
          </a:ln>
        </p:spPr>
        <p:style>
          <a:lnRef idx="2">
            <a:schemeClr val="accent3"/>
          </a:lnRef>
          <a:fillRef idx="1">
            <a:schemeClr val="lt1"/>
          </a:fillRef>
          <a:effectRef idx="0">
            <a:schemeClr val="accent3"/>
          </a:effectRef>
          <a:fontRef idx="minor">
            <a:schemeClr val="dk1"/>
          </a:fontRef>
        </p:style>
        <p:txBody>
          <a:bodyPr anchor="ctr"/>
          <a:lstStyle/>
          <a:p>
            <a:pPr>
              <a:lnSpc>
                <a:spcPct val="120000"/>
              </a:lnSpc>
              <a:spcAft>
                <a:spcPts val="600"/>
              </a:spcAft>
            </a:pPr>
            <a:r>
              <a:rPr lang="en-ZA" sz="2400" b="1" dirty="0">
                <a:solidFill>
                  <a:srgbClr val="00B050"/>
                </a:solidFill>
                <a:latin typeface="Arial" panose="020B0604020202020204" pitchFamily="34" charset="0"/>
                <a:ea typeface="+mn-ea"/>
                <a:cs typeface="Arial" panose="020B0604020202020204" pitchFamily="34" charset="0"/>
              </a:rPr>
              <a:t>LIVESTOCK MARKETING </a:t>
            </a:r>
          </a:p>
        </p:txBody>
      </p:sp>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842A8B-B5FD-4DA9-A6AD-4768DA4CB554}"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4" name="Content Placeholder 3"/>
          <p:cNvSpPr>
            <a:spLocks noGrp="1"/>
          </p:cNvSpPr>
          <p:nvPr>
            <p:ph idx="1"/>
          </p:nvPr>
        </p:nvSpPr>
        <p:spPr>
          <a:xfrm>
            <a:off x="457200" y="1417638"/>
            <a:ext cx="4267200" cy="4787138"/>
          </a:xfrm>
          <a:ln>
            <a:solidFill>
              <a:schemeClr val="tx1"/>
            </a:solidFill>
          </a:ln>
        </p:spPr>
        <p:txBody>
          <a:bodyPr>
            <a:normAutofit fontScale="55000" lnSpcReduction="20000"/>
          </a:bodyPr>
          <a:lstStyle/>
          <a:p>
            <a:pPr lvl="0" algn="just" fontAlgn="base"/>
            <a:r>
              <a:rPr lang="en-ZA" dirty="0" smtClean="0"/>
              <a:t>The impacts of COVID-19 are currently pronounced in the livestock industry with all physical livestock auctions having been put on hold previously.  </a:t>
            </a:r>
          </a:p>
          <a:p>
            <a:pPr lvl="0" algn="just" fontAlgn="base"/>
            <a:r>
              <a:rPr lang="en-ZA" dirty="0" smtClean="0"/>
              <a:t>The three big livestock auctioneering companies in KZN are currently working as agents for the big buyers of livestock (buying directly from the farms). </a:t>
            </a:r>
          </a:p>
          <a:p>
            <a:pPr algn="just"/>
            <a:r>
              <a:rPr lang="en-ZA" dirty="0"/>
              <a:t>This is likely to impact communal farmers or smallholder farmers as they might not be able to have the volumes to attract the agents.</a:t>
            </a:r>
          </a:p>
          <a:p>
            <a:pPr lvl="0" algn="just" fontAlgn="base"/>
            <a:r>
              <a:rPr lang="en-ZA" dirty="0" smtClean="0"/>
              <a:t>AAM auctioneers held an online livestock auction on the 3</a:t>
            </a:r>
            <a:r>
              <a:rPr lang="en-ZA" baseline="30000" dirty="0" smtClean="0"/>
              <a:t>rd</a:t>
            </a:r>
            <a:r>
              <a:rPr lang="en-ZA" dirty="0" smtClean="0"/>
              <a:t> of April 2020 and just under 1000 exchanged hands.</a:t>
            </a:r>
          </a:p>
          <a:p>
            <a:pPr lvl="0" algn="just" fontAlgn="base"/>
            <a:r>
              <a:rPr lang="en-ZA" dirty="0">
                <a:solidFill>
                  <a:srgbClr val="FF0000"/>
                </a:solidFill>
              </a:rPr>
              <a:t>T</a:t>
            </a:r>
            <a:r>
              <a:rPr lang="en-ZA" dirty="0" smtClean="0">
                <a:solidFill>
                  <a:srgbClr val="FF0000"/>
                </a:solidFill>
              </a:rPr>
              <a:t>he letter issued by National however helped to ease some of the limitations to some extent.</a:t>
            </a:r>
          </a:p>
        </p:txBody>
      </p:sp>
      <p:pic>
        <p:nvPicPr>
          <p:cNvPr id="10" name="image2.png"/>
          <p:cNvPicPr/>
          <p:nvPr/>
        </p:nvPicPr>
        <p:blipFill>
          <a:blip r:embed="rId2"/>
          <a:srcRect/>
          <a:stretch>
            <a:fillRect/>
          </a:stretch>
        </p:blipFill>
        <p:spPr>
          <a:xfrm>
            <a:off x="347662" y="228601"/>
            <a:ext cx="2776538" cy="865564"/>
          </a:xfrm>
          <a:prstGeom prst="rect">
            <a:avLst/>
          </a:prstGeom>
          <a:ln/>
        </p:spPr>
      </p:pic>
      <p:sp>
        <p:nvSpPr>
          <p:cNvPr id="8" name="Content Placeholder 3"/>
          <p:cNvSpPr txBox="1">
            <a:spLocks/>
          </p:cNvSpPr>
          <p:nvPr/>
        </p:nvSpPr>
        <p:spPr bwMode="auto">
          <a:xfrm>
            <a:off x="4912849" y="1417638"/>
            <a:ext cx="3773951" cy="47871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rm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None/>
            </a:pPr>
            <a:endParaRPr lang="en-ZA" dirty="0" smtClean="0"/>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2592" t="14252" r="6543" b="16501"/>
          <a:stretch/>
        </p:blipFill>
        <p:spPr>
          <a:xfrm>
            <a:off x="5029200" y="1447800"/>
            <a:ext cx="3650225" cy="4748981"/>
          </a:xfrm>
          <a:prstGeom prst="rect">
            <a:avLst/>
          </a:prstGeom>
        </p:spPr>
      </p:pic>
      <p:sp>
        <p:nvSpPr>
          <p:cNvPr id="7" name="Right Arrow 6"/>
          <p:cNvSpPr/>
          <p:nvPr/>
        </p:nvSpPr>
        <p:spPr>
          <a:xfrm>
            <a:off x="2971800" y="5562600"/>
            <a:ext cx="1941049"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882581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49154" name="Title 1"/>
          <p:cNvSpPr>
            <a:spLocks noGrp="1"/>
          </p:cNvSpPr>
          <p:nvPr>
            <p:ph type="title"/>
          </p:nvPr>
        </p:nvSpPr>
        <p:spPr>
          <a:xfrm>
            <a:off x="495300" y="884238"/>
            <a:ext cx="8229600" cy="487362"/>
          </a:xfrm>
        </p:spPr>
        <p:txBody>
          <a:bodyPr/>
          <a:lstStyle/>
          <a:p>
            <a:pPr>
              <a:defRPr/>
            </a:pPr>
            <a:r>
              <a:rPr lang="en-ZA" altLang="en-US" sz="4000" dirty="0" smtClean="0"/>
              <a:t> </a:t>
            </a:r>
            <a:endParaRPr lang="en-ZA" altLang="en-US" sz="3200" b="1" dirty="0">
              <a:ea typeface="+mn-ea"/>
              <a:cs typeface="+mn-cs"/>
            </a:endParaRPr>
          </a:p>
        </p:txBody>
      </p:sp>
      <p:sp>
        <p:nvSpPr>
          <p:cNvPr id="35843" name="Slide Number Placeholder 3"/>
          <p:cNvSpPr>
            <a:spLocks noGrp="1"/>
          </p:cNvSpPr>
          <p:nvPr>
            <p:ph type="sldNum" sz="quarter" idx="12"/>
          </p:nvPr>
        </p:nvSpPr>
        <p:spPr bwMode="auto">
          <a:xfrm>
            <a:off x="7010400" y="6492875"/>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575C0DFF-966B-4396-AF37-2A1212BDDA1B}"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endParaRPr>
          </a:p>
        </p:txBody>
      </p:sp>
      <p:pic>
        <p:nvPicPr>
          <p:cNvPr id="35945"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442" y="104907"/>
            <a:ext cx="3241438" cy="88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523568" y="1342104"/>
            <a:ext cx="8368911" cy="4247317"/>
          </a:xfrm>
          <a:prstGeom prst="rect">
            <a:avLst/>
          </a:prstGeom>
          <a:noFill/>
        </p:spPr>
        <p:txBody>
          <a:bodyPr wrap="square" rtlCol="0">
            <a:spAutoFit/>
          </a:bodyPr>
          <a:lstStyle/>
          <a:p>
            <a:pPr marL="342900" indent="-342900" algn="just">
              <a:lnSpc>
                <a:spcPct val="150000"/>
              </a:lnSpc>
              <a:spcBef>
                <a:spcPts val="0"/>
              </a:spcBef>
              <a:spcAft>
                <a:spcPts val="0"/>
              </a:spcAft>
              <a:buFont typeface="Symbol" panose="05050102010706020507" pitchFamily="18" charset="2"/>
              <a:buChar char=""/>
            </a:pPr>
            <a:r>
              <a:rPr lang="en-US" sz="2000" dirty="0">
                <a:ea typeface="Calibri" panose="020F0502020204030204" pitchFamily="34" charset="0"/>
              </a:rPr>
              <a:t>The Department designated critical functions supporting farmers as essential service including Extension and Advisory Services personnel. Emerging farmers with movement limitations are assisted by the department especially to collect inputs etc.</a:t>
            </a:r>
          </a:p>
          <a:p>
            <a:pPr marL="342900" marR="0" lvl="0" indent="-342900" algn="just">
              <a:lnSpc>
                <a:spcPct val="150000"/>
              </a:lnSpc>
              <a:spcBef>
                <a:spcPts val="0"/>
              </a:spcBef>
              <a:spcAft>
                <a:spcPts val="0"/>
              </a:spcAft>
              <a:buFont typeface="Symbol" panose="05050102010706020507" pitchFamily="18" charset="2"/>
              <a:buChar char=""/>
            </a:pPr>
            <a:r>
              <a:rPr lang="en-US" sz="2000" dirty="0" smtClean="0">
                <a:ea typeface="Calibri" panose="020F0502020204030204" pitchFamily="34" charset="0"/>
              </a:rPr>
              <a:t>Constant </a:t>
            </a:r>
            <a:r>
              <a:rPr lang="en-US" sz="2000" dirty="0">
                <a:ea typeface="Calibri" panose="020F0502020204030204" pitchFamily="34" charset="0"/>
              </a:rPr>
              <a:t>engagement of sector stakeholders including the session facilitated by the Hon MEC held at </a:t>
            </a:r>
            <a:r>
              <a:rPr lang="en-US" sz="2000" dirty="0" err="1">
                <a:ea typeface="Calibri" panose="020F0502020204030204" pitchFamily="34" charset="0"/>
              </a:rPr>
              <a:t>Cedara</a:t>
            </a:r>
            <a:r>
              <a:rPr lang="en-US" sz="2000" dirty="0">
                <a:ea typeface="Calibri" panose="020F0502020204030204" pitchFamily="34" charset="0"/>
              </a:rPr>
              <a:t> early in March 2020.</a:t>
            </a:r>
          </a:p>
          <a:p>
            <a:pPr marL="342900" marR="0" lvl="0" indent="-342900" algn="just">
              <a:lnSpc>
                <a:spcPct val="150000"/>
              </a:lnSpc>
              <a:spcBef>
                <a:spcPts val="0"/>
              </a:spcBef>
              <a:spcAft>
                <a:spcPts val="0"/>
              </a:spcAft>
              <a:buFont typeface="Symbol" panose="05050102010706020507" pitchFamily="18" charset="2"/>
              <a:buChar char=""/>
            </a:pPr>
            <a:r>
              <a:rPr lang="en-US" sz="2000" dirty="0" smtClean="0">
                <a:ea typeface="Calibri" panose="020F0502020204030204" pitchFamily="34" charset="0"/>
              </a:rPr>
              <a:t>The Department </a:t>
            </a:r>
            <a:r>
              <a:rPr lang="en-US" sz="2000" dirty="0">
                <a:ea typeface="Calibri" panose="020F0502020204030204" pitchFamily="34" charset="0"/>
              </a:rPr>
              <a:t>is working with national Department of Agriculture, land Reform and Rural Development on post COVID-19 strategies. </a:t>
            </a:r>
            <a:endParaRPr lang="en-US" sz="2000" dirty="0" smtClean="0">
              <a:ea typeface="Calibri" panose="020F0502020204030204" pitchFamily="34" charset="0"/>
            </a:endParaRPr>
          </a:p>
          <a:p>
            <a:pPr algn="just">
              <a:lnSpc>
                <a:spcPct val="150000"/>
              </a:lnSpc>
            </a:pPr>
            <a:endParaRPr lang="en-US" sz="2000" dirty="0" smtClean="0"/>
          </a:p>
        </p:txBody>
      </p:sp>
      <p:sp>
        <p:nvSpPr>
          <p:cNvPr id="7" name="Title 1"/>
          <p:cNvSpPr txBox="1">
            <a:spLocks/>
          </p:cNvSpPr>
          <p:nvPr/>
        </p:nvSpPr>
        <p:spPr bwMode="auto">
          <a:xfrm>
            <a:off x="3491880" y="409575"/>
            <a:ext cx="5347320" cy="733425"/>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lgn="ctr">
              <a:lnSpc>
                <a:spcPct val="120000"/>
              </a:lnSpc>
              <a:spcAft>
                <a:spcPts val="600"/>
              </a:spcAft>
              <a:defRPr/>
            </a:pPr>
            <a:r>
              <a:rPr lang="en-US" sz="2200" b="1" dirty="0" smtClean="0">
                <a:solidFill>
                  <a:srgbClr val="00B050"/>
                </a:solidFill>
                <a:latin typeface="Arial" panose="020B0604020202020204" pitchFamily="34" charset="0"/>
                <a:cs typeface="Arial" panose="020B0604020202020204" pitchFamily="34" charset="0"/>
              </a:rPr>
              <a:t>SECTOR RESPONSE TO COVID-19 </a:t>
            </a:r>
            <a:endParaRPr lang="en-ZA" sz="2200" dirty="0">
              <a:solidFill>
                <a:prstClr val="black"/>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261259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33400" y="1630739"/>
            <a:ext cx="8153400" cy="923330"/>
          </a:xfrm>
          <a:prstGeom prst="rect">
            <a:avLst/>
          </a:prstGeom>
        </p:spPr>
        <p:txBody>
          <a:bodyPr wrap="square">
            <a:spAutoFit/>
          </a:bodyPr>
          <a:lstStyle/>
          <a:p>
            <a:pPr marL="285750" lvl="0" indent="-285750" algn="just">
              <a:lnSpc>
                <a:spcPct val="150000"/>
              </a:lnSpc>
              <a:buFont typeface="Arial" panose="020B0604020202020204" pitchFamily="34" charset="0"/>
              <a:buChar char="•"/>
            </a:pPr>
            <a:endParaRPr lang="en-US" dirty="0" smtClean="0"/>
          </a:p>
          <a:p>
            <a:pPr algn="just">
              <a:lnSpc>
                <a:spcPct val="150000"/>
              </a:lnSpc>
            </a:pPr>
            <a:r>
              <a:rPr lang="en-ZA" dirty="0" smtClean="0"/>
              <a:t> </a:t>
            </a:r>
            <a:endParaRPr lang="en-US" dirty="0" smtClean="0"/>
          </a:p>
        </p:txBody>
      </p:sp>
      <p:sp>
        <p:nvSpPr>
          <p:cNvPr id="11" name="Rectangle 10">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4" name="Slide Number Placeholder 3"/>
          <p:cNvSpPr>
            <a:spLocks noGrp="1"/>
          </p:cNvSpPr>
          <p:nvPr>
            <p:ph type="sldNum" sz="quarter" idx="12"/>
          </p:nvPr>
        </p:nvSpPr>
        <p:spPr/>
        <p:txBody>
          <a:bodyPr/>
          <a:lstStyle/>
          <a:p>
            <a:pPr>
              <a:defRPr/>
            </a:pPr>
            <a:fld id="{4A1D250C-6849-490A-84C4-5527ECB713BA}" type="slidenum">
              <a:rPr lang="en-US" altLang="en-US" smtClean="0"/>
              <a:pPr>
                <a:defRPr/>
              </a:pPr>
              <a:t>13</a:t>
            </a:fld>
            <a:endParaRPr lang="en-US" altLang="en-US"/>
          </a:p>
        </p:txBody>
      </p:sp>
      <p:sp>
        <p:nvSpPr>
          <p:cNvPr id="8" name="Rectangle 4"/>
          <p:cNvSpPr>
            <a:spLocks noChangeArrowheads="1"/>
          </p:cNvSpPr>
          <p:nvPr/>
        </p:nvSpPr>
        <p:spPr bwMode="auto">
          <a:xfrm>
            <a:off x="3886200" y="1227731"/>
            <a:ext cx="4977384" cy="133882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a:lnSpc>
                <a:spcPct val="150000"/>
              </a:lnSpc>
            </a:pPr>
            <a:r>
              <a:rPr lang="en-US" b="1" dirty="0" smtClean="0">
                <a:latin typeface="+mn-lt"/>
              </a:rPr>
              <a:t>Government has a partnership with </a:t>
            </a:r>
            <a:r>
              <a:rPr lang="en-US" dirty="0" smtClean="0"/>
              <a:t>Bureau </a:t>
            </a:r>
            <a:r>
              <a:rPr lang="en-US" dirty="0"/>
              <a:t>for Food and Agricultural Policy (BFAP</a:t>
            </a:r>
            <a:r>
              <a:rPr lang="en-US" dirty="0" smtClean="0"/>
              <a:t>), as part of Food Security Monitoring Systems.</a:t>
            </a:r>
            <a:endParaRPr lang="en-US" dirty="0" smtClean="0">
              <a:latin typeface="+mn-lt"/>
            </a:endParaRPr>
          </a:p>
        </p:txBody>
      </p:sp>
      <p:pic>
        <p:nvPicPr>
          <p:cNvPr id="13" name="image2.png"/>
          <p:cNvPicPr/>
          <p:nvPr/>
        </p:nvPicPr>
        <p:blipFill>
          <a:blip r:embed="rId2"/>
          <a:srcRect/>
          <a:stretch>
            <a:fillRect/>
          </a:stretch>
        </p:blipFill>
        <p:spPr>
          <a:xfrm>
            <a:off x="347662" y="228600"/>
            <a:ext cx="2776538" cy="1066801"/>
          </a:xfrm>
          <a:prstGeom prst="rect">
            <a:avLst/>
          </a:prstGeom>
          <a:ln/>
        </p:spPr>
      </p:pic>
      <p:sp>
        <p:nvSpPr>
          <p:cNvPr id="9" name="Title 1"/>
          <p:cNvSpPr txBox="1">
            <a:spLocks/>
          </p:cNvSpPr>
          <p:nvPr/>
        </p:nvSpPr>
        <p:spPr bwMode="auto">
          <a:xfrm>
            <a:off x="3276600" y="152400"/>
            <a:ext cx="5562600" cy="733425"/>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lgn="ctr">
              <a:lnSpc>
                <a:spcPct val="120000"/>
              </a:lnSpc>
              <a:spcAft>
                <a:spcPts val="600"/>
              </a:spcAft>
              <a:defRPr/>
            </a:pPr>
            <a:r>
              <a:rPr lang="en-US" sz="2200" b="1" dirty="0">
                <a:solidFill>
                  <a:srgbClr val="00B050"/>
                </a:solidFill>
                <a:latin typeface="Arial" panose="020B0604020202020204" pitchFamily="34" charset="0"/>
                <a:cs typeface="Arial" panose="020B0604020202020204" pitchFamily="34" charset="0"/>
              </a:rPr>
              <a:t>SECTOR RESPONSE TO </a:t>
            </a:r>
            <a:r>
              <a:rPr lang="en-US" sz="2200" b="1" dirty="0" smtClean="0">
                <a:solidFill>
                  <a:srgbClr val="00B050"/>
                </a:solidFill>
                <a:latin typeface="Arial" panose="020B0604020202020204" pitchFamily="34" charset="0"/>
                <a:cs typeface="Arial" panose="020B0604020202020204" pitchFamily="34" charset="0"/>
              </a:rPr>
              <a:t>COVID-19: FOOD SECURITY MEASURES</a:t>
            </a:r>
            <a:endParaRPr lang="en-ZA" sz="2200" dirty="0">
              <a:solidFill>
                <a:prstClr val="black"/>
              </a:solidFill>
              <a:latin typeface="Arial" panose="020B0604020202020204" pitchFamily="34" charset="0"/>
              <a:cs typeface="Arial" panose="020B0604020202020204" pitchFamily="34" charset="0"/>
            </a:endParaRPr>
          </a:p>
        </p:txBody>
      </p:sp>
      <p:pic>
        <p:nvPicPr>
          <p:cNvPr id="10" name="Picture 9"/>
          <p:cNvPicPr/>
          <p:nvPr/>
        </p:nvPicPr>
        <p:blipFill rotWithShape="1">
          <a:blip r:embed="rId3"/>
          <a:srcRect t="11579" b="26882"/>
          <a:stretch/>
        </p:blipFill>
        <p:spPr>
          <a:xfrm>
            <a:off x="440178" y="1295400"/>
            <a:ext cx="2756873" cy="1371600"/>
          </a:xfrm>
          <a:prstGeom prst="rect">
            <a:avLst/>
          </a:prstGeom>
          <a:ln>
            <a:solidFill>
              <a:schemeClr val="tx1"/>
            </a:solidFill>
          </a:ln>
        </p:spPr>
      </p:pic>
      <p:pic>
        <p:nvPicPr>
          <p:cNvPr id="1026" name="Picture 2" descr="900e4d90-e6b5-4b95-86ae-d6897696f44d@kzndard"/>
          <p:cNvPicPr>
            <a:picLocks noChangeAspect="1" noChangeArrowheads="1"/>
          </p:cNvPicPr>
          <p:nvPr/>
        </p:nvPicPr>
        <p:blipFill rotWithShape="1">
          <a:blip r:embed="rId4" cstate="hqprint">
            <a:extLst>
              <a:ext uri="{28A0092B-C50C-407E-A947-70E740481C1C}">
                <a14:useLocalDpi xmlns:a14="http://schemas.microsoft.com/office/drawing/2010/main" val="0"/>
              </a:ext>
            </a:extLst>
          </a:blip>
          <a:srcRect t="9876" b="11635"/>
          <a:stretch/>
        </p:blipFill>
        <p:spPr bwMode="auto">
          <a:xfrm>
            <a:off x="5259818" y="2743200"/>
            <a:ext cx="1369581" cy="1911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4"/>
          <p:cNvSpPr>
            <a:spLocks noChangeArrowheads="1"/>
          </p:cNvSpPr>
          <p:nvPr/>
        </p:nvSpPr>
        <p:spPr bwMode="auto">
          <a:xfrm>
            <a:off x="363795" y="2743200"/>
            <a:ext cx="4023411" cy="171136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a:lnSpc>
                <a:spcPct val="150000"/>
              </a:lnSpc>
            </a:pPr>
            <a:r>
              <a:rPr lang="en-US" dirty="0" smtClean="0">
                <a:latin typeface="+mn-lt"/>
              </a:rPr>
              <a:t>Government continues to monitor the food prices including the food basket focusing of items consumed by low level income households.</a:t>
            </a:r>
          </a:p>
        </p:txBody>
      </p:sp>
      <p:pic>
        <p:nvPicPr>
          <p:cNvPr id="1027" name="Picture 3" descr="2e47823d-a7c1-4150-a079-a374686d1105@kzndard"/>
          <p:cNvPicPr>
            <a:picLocks noChangeAspect="1" noChangeArrowheads="1"/>
          </p:cNvPicPr>
          <p:nvPr/>
        </p:nvPicPr>
        <p:blipFill rotWithShape="1">
          <a:blip r:embed="rId5" cstate="hqprint">
            <a:extLst>
              <a:ext uri="{28A0092B-C50C-407E-A947-70E740481C1C}">
                <a14:useLocalDpi xmlns:a14="http://schemas.microsoft.com/office/drawing/2010/main" val="0"/>
              </a:ext>
            </a:extLst>
          </a:blip>
          <a:srcRect t="11984" b="9125"/>
          <a:stretch/>
        </p:blipFill>
        <p:spPr bwMode="auto">
          <a:xfrm>
            <a:off x="7467600" y="2743200"/>
            <a:ext cx="1361768" cy="190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ight Arrow 1"/>
          <p:cNvSpPr/>
          <p:nvPr/>
        </p:nvSpPr>
        <p:spPr>
          <a:xfrm>
            <a:off x="4480612" y="3318454"/>
            <a:ext cx="685800" cy="762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Left Arrow 2"/>
          <p:cNvSpPr/>
          <p:nvPr/>
        </p:nvSpPr>
        <p:spPr>
          <a:xfrm>
            <a:off x="3197051" y="1630738"/>
            <a:ext cx="689149" cy="72588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4"/>
          <p:cNvSpPr>
            <a:spLocks noChangeArrowheads="1"/>
          </p:cNvSpPr>
          <p:nvPr/>
        </p:nvSpPr>
        <p:spPr bwMode="auto">
          <a:xfrm>
            <a:off x="4739589" y="4952532"/>
            <a:ext cx="4023411" cy="129586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a:lnSpc>
                <a:spcPct val="150000"/>
              </a:lnSpc>
            </a:pPr>
            <a:r>
              <a:rPr lang="en-US" dirty="0">
                <a:latin typeface="+mn-lt"/>
              </a:rPr>
              <a:t>Monitor availability and stability of food supply working with the DTI and the South African Consumer Goods Council.</a:t>
            </a:r>
          </a:p>
        </p:txBody>
      </p:sp>
    </p:spTree>
    <p:extLst>
      <p:ext uri="{BB962C8B-B14F-4D97-AF65-F5344CB8AC3E}">
        <p14:creationId xmlns:p14="http://schemas.microsoft.com/office/powerpoint/2010/main" val="674031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33400" y="1630739"/>
            <a:ext cx="8153400" cy="923330"/>
          </a:xfrm>
          <a:prstGeom prst="rect">
            <a:avLst/>
          </a:prstGeom>
        </p:spPr>
        <p:txBody>
          <a:bodyPr wrap="square">
            <a:spAutoFit/>
          </a:bodyPr>
          <a:lstStyle/>
          <a:p>
            <a:pPr marL="285750" lvl="0" indent="-285750" algn="just">
              <a:lnSpc>
                <a:spcPct val="150000"/>
              </a:lnSpc>
              <a:buFont typeface="Arial" panose="020B0604020202020204" pitchFamily="34" charset="0"/>
              <a:buChar char="•"/>
            </a:pPr>
            <a:endParaRPr lang="en-US" dirty="0" smtClean="0"/>
          </a:p>
          <a:p>
            <a:pPr algn="just">
              <a:lnSpc>
                <a:spcPct val="150000"/>
              </a:lnSpc>
            </a:pPr>
            <a:r>
              <a:rPr lang="en-ZA" dirty="0" smtClean="0"/>
              <a:t> </a:t>
            </a:r>
            <a:endParaRPr lang="en-US" dirty="0" smtClean="0"/>
          </a:p>
        </p:txBody>
      </p:sp>
      <p:sp>
        <p:nvSpPr>
          <p:cNvPr id="11" name="Rectangle 10">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4" name="Slide Number Placeholder 3"/>
          <p:cNvSpPr>
            <a:spLocks noGrp="1"/>
          </p:cNvSpPr>
          <p:nvPr>
            <p:ph type="sldNum" sz="quarter" idx="12"/>
          </p:nvPr>
        </p:nvSpPr>
        <p:spPr/>
        <p:txBody>
          <a:bodyPr/>
          <a:lstStyle/>
          <a:p>
            <a:pPr>
              <a:defRPr/>
            </a:pPr>
            <a:fld id="{4A1D250C-6849-490A-84C4-5527ECB713BA}" type="slidenum">
              <a:rPr lang="en-US" altLang="en-US" smtClean="0"/>
              <a:pPr>
                <a:defRPr/>
              </a:pPr>
              <a:t>14</a:t>
            </a:fld>
            <a:endParaRPr lang="en-US" altLang="en-US"/>
          </a:p>
        </p:txBody>
      </p:sp>
      <p:pic>
        <p:nvPicPr>
          <p:cNvPr id="13" name="image2.png"/>
          <p:cNvPicPr/>
          <p:nvPr/>
        </p:nvPicPr>
        <p:blipFill>
          <a:blip r:embed="rId2"/>
          <a:srcRect/>
          <a:stretch>
            <a:fillRect/>
          </a:stretch>
        </p:blipFill>
        <p:spPr>
          <a:xfrm>
            <a:off x="347662" y="228600"/>
            <a:ext cx="2776538" cy="1066801"/>
          </a:xfrm>
          <a:prstGeom prst="rect">
            <a:avLst/>
          </a:prstGeom>
          <a:ln/>
        </p:spPr>
      </p:pic>
      <p:sp>
        <p:nvSpPr>
          <p:cNvPr id="9" name="Title 1"/>
          <p:cNvSpPr txBox="1">
            <a:spLocks/>
          </p:cNvSpPr>
          <p:nvPr/>
        </p:nvSpPr>
        <p:spPr bwMode="auto">
          <a:xfrm>
            <a:off x="3276600" y="152400"/>
            <a:ext cx="5562600" cy="733425"/>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lgn="ctr">
              <a:lnSpc>
                <a:spcPct val="120000"/>
              </a:lnSpc>
              <a:spcAft>
                <a:spcPts val="600"/>
              </a:spcAft>
              <a:defRPr/>
            </a:pPr>
            <a:r>
              <a:rPr lang="en-US" sz="2200" b="1" dirty="0">
                <a:solidFill>
                  <a:srgbClr val="00B050"/>
                </a:solidFill>
                <a:latin typeface="Arial" panose="020B0604020202020204" pitchFamily="34" charset="0"/>
                <a:cs typeface="Arial" panose="020B0604020202020204" pitchFamily="34" charset="0"/>
              </a:rPr>
              <a:t>SECTOR RESPONSE TO </a:t>
            </a:r>
            <a:r>
              <a:rPr lang="en-US" sz="2200" b="1" dirty="0" smtClean="0">
                <a:solidFill>
                  <a:srgbClr val="00B050"/>
                </a:solidFill>
                <a:latin typeface="Arial" panose="020B0604020202020204" pitchFamily="34" charset="0"/>
                <a:cs typeface="Arial" panose="020B0604020202020204" pitchFamily="34" charset="0"/>
              </a:rPr>
              <a:t>COVID-19: MARKET ACCESS </a:t>
            </a:r>
            <a:endParaRPr lang="en-ZA" sz="2200" dirty="0">
              <a:solidFill>
                <a:prstClr val="black"/>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a:srcRect l="1842" t="31425" r="3471" b="10645"/>
          <a:stretch/>
        </p:blipFill>
        <p:spPr>
          <a:xfrm>
            <a:off x="1752600" y="4114800"/>
            <a:ext cx="5943600" cy="2057400"/>
          </a:xfrm>
          <a:prstGeom prst="rect">
            <a:avLst/>
          </a:prstGeom>
          <a:ln>
            <a:solidFill>
              <a:schemeClr val="tx1"/>
            </a:solidFill>
          </a:ln>
        </p:spPr>
      </p:pic>
      <p:sp>
        <p:nvSpPr>
          <p:cNvPr id="8" name="Rectangle 4"/>
          <p:cNvSpPr>
            <a:spLocks noChangeArrowheads="1"/>
          </p:cNvSpPr>
          <p:nvPr/>
        </p:nvSpPr>
        <p:spPr bwMode="auto">
          <a:xfrm>
            <a:off x="368710" y="1283110"/>
            <a:ext cx="8494874" cy="2412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342900" indent="-342900" algn="just">
              <a:lnSpc>
                <a:spcPct val="150000"/>
              </a:lnSpc>
              <a:buFont typeface="Arial" panose="020B0604020202020204" pitchFamily="34" charset="0"/>
              <a:buChar char="•"/>
            </a:pPr>
            <a:r>
              <a:rPr lang="en-US" sz="2000" dirty="0" smtClean="0">
                <a:latin typeface="+mn-lt"/>
              </a:rPr>
              <a:t>In partnership with the Department of Economic Development, Tourism and Environmental Affairs, the Department on a daily basis collects information to assist farmers who might have difficulties finding the market for their produce. </a:t>
            </a:r>
          </a:p>
          <a:p>
            <a:pPr marL="342900" indent="-342900" algn="just">
              <a:lnSpc>
                <a:spcPct val="150000"/>
              </a:lnSpc>
              <a:buFont typeface="Arial" panose="020B0604020202020204" pitchFamily="34" charset="0"/>
              <a:buChar char="•"/>
            </a:pPr>
            <a:r>
              <a:rPr lang="en-US" sz="2000" dirty="0" smtClean="0">
                <a:latin typeface="+mn-lt"/>
              </a:rPr>
              <a:t>This is submitted to EDTEA as part of the RASET </a:t>
            </a:r>
            <a:r>
              <a:rPr lang="en-US" sz="2000" dirty="0" err="1" smtClean="0">
                <a:latin typeface="+mn-lt"/>
              </a:rPr>
              <a:t>programme</a:t>
            </a:r>
            <a:r>
              <a:rPr lang="en-US" sz="2000" dirty="0" smtClean="0">
                <a:latin typeface="+mn-lt"/>
              </a:rPr>
              <a:t>.</a:t>
            </a:r>
          </a:p>
        </p:txBody>
      </p:sp>
    </p:spTree>
    <p:extLst>
      <p:ext uri="{BB962C8B-B14F-4D97-AF65-F5344CB8AC3E}">
        <p14:creationId xmlns:p14="http://schemas.microsoft.com/office/powerpoint/2010/main" val="42548194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49154" name="Title 1"/>
          <p:cNvSpPr>
            <a:spLocks noGrp="1"/>
          </p:cNvSpPr>
          <p:nvPr>
            <p:ph type="title"/>
          </p:nvPr>
        </p:nvSpPr>
        <p:spPr>
          <a:xfrm>
            <a:off x="495300" y="884238"/>
            <a:ext cx="8229600" cy="487362"/>
          </a:xfrm>
        </p:spPr>
        <p:txBody>
          <a:bodyPr/>
          <a:lstStyle/>
          <a:p>
            <a:pPr>
              <a:defRPr/>
            </a:pPr>
            <a:r>
              <a:rPr lang="en-ZA" altLang="en-US" sz="4000" dirty="0" smtClean="0"/>
              <a:t> </a:t>
            </a:r>
            <a:endParaRPr lang="en-ZA" altLang="en-US" sz="3200" b="1" dirty="0">
              <a:ea typeface="+mn-ea"/>
              <a:cs typeface="+mn-cs"/>
            </a:endParaRPr>
          </a:p>
        </p:txBody>
      </p:sp>
      <p:sp>
        <p:nvSpPr>
          <p:cNvPr id="35843" name="Slide Number Placeholder 3"/>
          <p:cNvSpPr>
            <a:spLocks noGrp="1"/>
          </p:cNvSpPr>
          <p:nvPr>
            <p:ph type="sldNum" sz="quarter" idx="12"/>
          </p:nvPr>
        </p:nvSpPr>
        <p:spPr bwMode="auto">
          <a:xfrm>
            <a:off x="7010400" y="6492875"/>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575C0DFF-966B-4396-AF37-2A1212BDDA1B}"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endParaRPr>
          </a:p>
        </p:txBody>
      </p:sp>
      <p:pic>
        <p:nvPicPr>
          <p:cNvPr id="35945"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442" y="68036"/>
            <a:ext cx="3241438" cy="88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382231" y="1371601"/>
            <a:ext cx="4646969" cy="1477328"/>
          </a:xfrm>
          <a:prstGeom prst="rect">
            <a:avLst/>
          </a:prstGeom>
          <a:noFill/>
          <a:ln>
            <a:solidFill>
              <a:schemeClr val="tx1"/>
            </a:solidFill>
          </a:ln>
        </p:spPr>
        <p:txBody>
          <a:bodyPr wrap="square" rtlCol="0">
            <a:spAutoFit/>
          </a:bodyPr>
          <a:lstStyle/>
          <a:p>
            <a:pPr algn="just">
              <a:spcBef>
                <a:spcPts val="0"/>
              </a:spcBef>
              <a:spcAft>
                <a:spcPts val="0"/>
              </a:spcAft>
            </a:pPr>
            <a:r>
              <a:rPr lang="en-US" dirty="0">
                <a:latin typeface="Cambria" panose="02040503050406030204" pitchFamily="18" charset="0"/>
                <a:ea typeface="Calibri" panose="020F0502020204030204" pitchFamily="34" charset="0"/>
                <a:cs typeface="Calibri" panose="020F0502020204030204" pitchFamily="34" charset="0"/>
              </a:rPr>
              <a:t>F</a:t>
            </a:r>
            <a:r>
              <a:rPr lang="en-US" dirty="0" smtClean="0">
                <a:latin typeface="Cambria" panose="02040503050406030204" pitchFamily="18" charset="0"/>
                <a:ea typeface="Calibri" panose="020F0502020204030204" pitchFamily="34" charset="0"/>
                <a:cs typeface="Calibri" panose="020F0502020204030204" pitchFamily="34" charset="0"/>
              </a:rPr>
              <a:t>armers </a:t>
            </a:r>
            <a:r>
              <a:rPr lang="en-US" dirty="0">
                <a:latin typeface="Cambria" panose="02040503050406030204" pitchFamily="18" charset="0"/>
                <a:ea typeface="Calibri" panose="020F0502020204030204" pitchFamily="34" charset="0"/>
                <a:cs typeface="Calibri" panose="020F0502020204030204" pitchFamily="34" charset="0"/>
              </a:rPr>
              <a:t>are assisted through the national measures to supply </a:t>
            </a:r>
            <a:r>
              <a:rPr lang="en-US" b="1" dirty="0">
                <a:latin typeface="Cambria" panose="02040503050406030204" pitchFamily="18" charset="0"/>
                <a:ea typeface="Calibri" panose="020F0502020204030204" pitchFamily="34" charset="0"/>
                <a:cs typeface="Calibri" panose="020F0502020204030204" pitchFamily="34" charset="0"/>
              </a:rPr>
              <a:t>PPE</a:t>
            </a:r>
            <a:r>
              <a:rPr lang="en-US" dirty="0">
                <a:latin typeface="Cambria" panose="02040503050406030204" pitchFamily="18" charset="0"/>
                <a:ea typeface="Calibri" panose="020F0502020204030204" pitchFamily="34" charset="0"/>
                <a:cs typeface="Calibri" panose="020F0502020204030204" pitchFamily="34" charset="0"/>
              </a:rPr>
              <a:t> to their farm workers. This was distributed through farmers unions in the province by the National Department</a:t>
            </a:r>
            <a:r>
              <a:rPr lang="en-US" dirty="0" smtClean="0">
                <a:latin typeface="Cambria" panose="02040503050406030204" pitchFamily="18" charset="0"/>
                <a:ea typeface="Calibri" panose="020F0502020204030204" pitchFamily="34" charset="0"/>
                <a:cs typeface="Calibri" panose="020F0502020204030204" pitchFamily="34" charset="0"/>
              </a:rPr>
              <a:t>.</a:t>
            </a: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7" name="Title 1"/>
          <p:cNvSpPr txBox="1">
            <a:spLocks/>
          </p:cNvSpPr>
          <p:nvPr/>
        </p:nvSpPr>
        <p:spPr bwMode="auto">
          <a:xfrm>
            <a:off x="3491880" y="409575"/>
            <a:ext cx="5347320" cy="733425"/>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lgn="ctr">
              <a:lnSpc>
                <a:spcPct val="120000"/>
              </a:lnSpc>
              <a:spcAft>
                <a:spcPts val="600"/>
              </a:spcAft>
              <a:defRPr/>
            </a:pPr>
            <a:r>
              <a:rPr lang="en-US" sz="2200" b="1" dirty="0" smtClean="0">
                <a:solidFill>
                  <a:srgbClr val="00B050"/>
                </a:solidFill>
                <a:latin typeface="Arial" panose="020B0604020202020204" pitchFamily="34" charset="0"/>
                <a:cs typeface="Arial" panose="020B0604020202020204" pitchFamily="34" charset="0"/>
              </a:rPr>
              <a:t>SECTOR RESPONSE TO COVID-19 </a:t>
            </a:r>
            <a:endParaRPr lang="en-ZA" sz="2200" dirty="0">
              <a:solidFill>
                <a:prstClr val="black"/>
              </a:solidFill>
              <a:latin typeface="Arial" panose="020B0604020202020204" pitchFamily="34" charset="0"/>
              <a:cs typeface="Arial" panose="020B0604020202020204" pitchFamily="34" charset="0"/>
            </a:endParaRPr>
          </a:p>
        </p:txBody>
      </p:sp>
      <p:sp>
        <p:nvSpPr>
          <p:cNvPr id="8" name="TextBox 7"/>
          <p:cNvSpPr txBox="1"/>
          <p:nvPr/>
        </p:nvSpPr>
        <p:spPr>
          <a:xfrm>
            <a:off x="382231" y="5124271"/>
            <a:ext cx="5561369" cy="1200329"/>
          </a:xfrm>
          <a:prstGeom prst="rect">
            <a:avLst/>
          </a:prstGeom>
          <a:noFill/>
          <a:ln>
            <a:solidFill>
              <a:schemeClr val="tx1"/>
            </a:solidFill>
          </a:ln>
        </p:spPr>
        <p:txBody>
          <a:bodyPr wrap="square" rtlCol="0">
            <a:spAutoFit/>
          </a:bodyPr>
          <a:lstStyle/>
          <a:p>
            <a:pPr marR="0" lvl="0" algn="just">
              <a:spcBef>
                <a:spcPts val="0"/>
              </a:spcBef>
              <a:spcAft>
                <a:spcPts val="0"/>
              </a:spcAft>
            </a:pPr>
            <a:r>
              <a:rPr lang="en-US" dirty="0">
                <a:latin typeface="Cambria" panose="02040503050406030204" pitchFamily="18" charset="0"/>
                <a:ea typeface="Calibri" panose="020F0502020204030204" pitchFamily="34" charset="0"/>
                <a:cs typeface="Calibri" panose="020F0502020204030204" pitchFamily="34" charset="0"/>
              </a:rPr>
              <a:t>The Department is participating in the development of a </a:t>
            </a:r>
            <a:r>
              <a:rPr lang="en-US" b="1" dirty="0">
                <a:latin typeface="Cambria" panose="02040503050406030204" pitchFamily="18" charset="0"/>
                <a:ea typeface="Calibri" panose="020F0502020204030204" pitchFamily="34" charset="0"/>
                <a:cs typeface="Calibri" panose="020F0502020204030204" pitchFamily="34" charset="0"/>
              </a:rPr>
              <a:t>plan to revive the economy</a:t>
            </a:r>
            <a:r>
              <a:rPr lang="en-US" dirty="0">
                <a:latin typeface="Cambria" panose="02040503050406030204" pitchFamily="18" charset="0"/>
                <a:ea typeface="Calibri" panose="020F0502020204030204" pitchFamily="34" charset="0"/>
                <a:cs typeface="Calibri" panose="020F0502020204030204" pitchFamily="34" charset="0"/>
              </a:rPr>
              <a:t> post COVID-19. Engagements with stakeholders to be done through virtual </a:t>
            </a:r>
            <a:r>
              <a:rPr lang="en-US" dirty="0" smtClean="0">
                <a:latin typeface="Cambria" panose="02040503050406030204" pitchFamily="18" charset="0"/>
                <a:ea typeface="Calibri" panose="020F0502020204030204" pitchFamily="34" charset="0"/>
                <a:cs typeface="Calibri" panose="020F0502020204030204" pitchFamily="34" charset="0"/>
              </a:rPr>
              <a:t>platforms</a:t>
            </a:r>
            <a:endParaRPr lang="en-US" dirty="0">
              <a:latin typeface="Cambria" panose="02040503050406030204" pitchFamily="18" charset="0"/>
              <a:ea typeface="Calibri" panose="020F0502020204030204" pitchFamily="34" charset="0"/>
              <a:cs typeface="Calibri" panose="020F0502020204030204" pitchFamily="34" charset="0"/>
            </a:endParaRPr>
          </a:p>
        </p:txBody>
      </p:sp>
      <p:pic>
        <p:nvPicPr>
          <p:cNvPr id="3" name="Picture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248400" y="5061394"/>
            <a:ext cx="2133600" cy="1339405"/>
          </a:xfrm>
          <a:prstGeom prst="rect">
            <a:avLst/>
          </a:prstGeom>
        </p:spPr>
      </p:pic>
      <p:pic>
        <p:nvPicPr>
          <p:cNvPr id="4" name="Picture 3"/>
          <p:cNvPicPr>
            <a:picLocks noChangeAspect="1"/>
          </p:cNvPicPr>
          <p:nvPr/>
        </p:nvPicPr>
        <p:blipFill rotWithShape="1">
          <a:blip r:embed="rId4" cstate="hqprint">
            <a:extLst>
              <a:ext uri="{28A0092B-C50C-407E-A947-70E740481C1C}">
                <a14:useLocalDpi xmlns:a14="http://schemas.microsoft.com/office/drawing/2010/main" val="0"/>
              </a:ext>
            </a:extLst>
          </a:blip>
          <a:srcRect t="14571" b="15005"/>
          <a:stretch/>
        </p:blipFill>
        <p:spPr>
          <a:xfrm>
            <a:off x="6095999" y="1295400"/>
            <a:ext cx="2133601" cy="1635453"/>
          </a:xfrm>
          <a:prstGeom prst="rect">
            <a:avLst/>
          </a:prstGeom>
        </p:spPr>
      </p:pic>
      <p:pic>
        <p:nvPicPr>
          <p:cNvPr id="5" name="Picture 4"/>
          <p:cNvPicPr>
            <a:picLocks noChangeAspect="1"/>
          </p:cNvPicPr>
          <p:nvPr/>
        </p:nvPicPr>
        <p:blipFill rotWithShape="1">
          <a:blip r:embed="rId5" cstate="hqprint">
            <a:extLst>
              <a:ext uri="{28A0092B-C50C-407E-A947-70E740481C1C}">
                <a14:useLocalDpi xmlns:a14="http://schemas.microsoft.com/office/drawing/2010/main" val="0"/>
              </a:ext>
            </a:extLst>
          </a:blip>
          <a:srcRect t="34444" b="34444"/>
          <a:stretch/>
        </p:blipFill>
        <p:spPr>
          <a:xfrm>
            <a:off x="317109" y="3429000"/>
            <a:ext cx="2045091" cy="1383983"/>
          </a:xfrm>
          <a:prstGeom prst="rect">
            <a:avLst/>
          </a:prstGeom>
        </p:spPr>
      </p:pic>
      <p:sp>
        <p:nvSpPr>
          <p:cNvPr id="12" name="TextBox 11"/>
          <p:cNvSpPr txBox="1"/>
          <p:nvPr/>
        </p:nvSpPr>
        <p:spPr>
          <a:xfrm>
            <a:off x="4550978" y="3124200"/>
            <a:ext cx="4253810" cy="1754326"/>
          </a:xfrm>
          <a:prstGeom prst="rect">
            <a:avLst/>
          </a:prstGeom>
          <a:noFill/>
          <a:ln>
            <a:solidFill>
              <a:schemeClr val="tx1"/>
            </a:solidFill>
          </a:ln>
        </p:spPr>
        <p:txBody>
          <a:bodyPr wrap="square" rtlCol="0">
            <a:spAutoFit/>
          </a:bodyPr>
          <a:lstStyle/>
          <a:p>
            <a:pPr marR="0" lvl="0" algn="just">
              <a:spcBef>
                <a:spcPts val="0"/>
              </a:spcBef>
              <a:spcAft>
                <a:spcPts val="0"/>
              </a:spcAft>
            </a:pPr>
            <a:r>
              <a:rPr lang="en-US" dirty="0">
                <a:latin typeface="Cambria" panose="02040503050406030204" pitchFamily="18" charset="0"/>
                <a:ea typeface="Calibri" panose="020F0502020204030204" pitchFamily="34" charset="0"/>
                <a:cs typeface="Calibri" panose="020F0502020204030204" pitchFamily="34" charset="0"/>
              </a:rPr>
              <a:t>The Department conducts </a:t>
            </a:r>
            <a:r>
              <a:rPr lang="en-US" b="1" dirty="0">
                <a:latin typeface="Cambria" panose="02040503050406030204" pitchFamily="18" charset="0"/>
                <a:ea typeface="Calibri" panose="020F0502020204030204" pitchFamily="34" charset="0"/>
                <a:cs typeface="Calibri" panose="020F0502020204030204" pitchFamily="34" charset="0"/>
              </a:rPr>
              <a:t>outreach programmes</a:t>
            </a:r>
            <a:r>
              <a:rPr lang="en-US" dirty="0">
                <a:latin typeface="Cambria" panose="02040503050406030204" pitchFamily="18" charset="0"/>
                <a:ea typeface="Calibri" panose="020F0502020204030204" pitchFamily="34" charset="0"/>
                <a:cs typeface="Calibri" panose="020F0502020204030204" pitchFamily="34" charset="0"/>
              </a:rPr>
              <a:t> led by the Hon MEC to create awareness and promote continued food production by farmers. This includes the visit to </a:t>
            </a:r>
            <a:r>
              <a:rPr lang="en-US" dirty="0" err="1">
                <a:latin typeface="Cambria" panose="02040503050406030204" pitchFamily="18" charset="0"/>
                <a:ea typeface="Calibri" panose="020F0502020204030204" pitchFamily="34" charset="0"/>
                <a:cs typeface="Calibri" panose="020F0502020204030204" pitchFamily="34" charset="0"/>
              </a:rPr>
              <a:t>Mkhondeni</a:t>
            </a:r>
            <a:r>
              <a:rPr lang="en-US" dirty="0">
                <a:latin typeface="Cambria" panose="02040503050406030204" pitchFamily="18" charset="0"/>
                <a:ea typeface="Calibri" panose="020F0502020204030204" pitchFamily="34" charset="0"/>
                <a:cs typeface="Calibri" panose="020F0502020204030204" pitchFamily="34" charset="0"/>
              </a:rPr>
              <a:t> Fresh Produce Market.</a:t>
            </a:r>
          </a:p>
        </p:txBody>
      </p:sp>
      <p:pic>
        <p:nvPicPr>
          <p:cNvPr id="6" name="Picture 5"/>
          <p:cNvPicPr>
            <a:picLocks noChangeAspect="1"/>
          </p:cNvPicPr>
          <p:nvPr/>
        </p:nvPicPr>
        <p:blipFill rotWithShape="1">
          <a:blip r:embed="rId6" cstate="hqprint">
            <a:extLst>
              <a:ext uri="{28A0092B-C50C-407E-A947-70E740481C1C}">
                <a14:useLocalDpi xmlns:a14="http://schemas.microsoft.com/office/drawing/2010/main" val="0"/>
              </a:ext>
            </a:extLst>
          </a:blip>
          <a:srcRect t="34444" b="34444"/>
          <a:stretch/>
        </p:blipFill>
        <p:spPr>
          <a:xfrm>
            <a:off x="2417377" y="3429000"/>
            <a:ext cx="2078423" cy="1384983"/>
          </a:xfrm>
          <a:prstGeom prst="rect">
            <a:avLst/>
          </a:prstGeom>
        </p:spPr>
      </p:pic>
    </p:spTree>
    <p:extLst>
      <p:ext uri="{BB962C8B-B14F-4D97-AF65-F5344CB8AC3E}">
        <p14:creationId xmlns:p14="http://schemas.microsoft.com/office/powerpoint/2010/main" val="1437525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a:xfrm>
            <a:off x="495300" y="884238"/>
            <a:ext cx="8229600" cy="487362"/>
          </a:xfrm>
        </p:spPr>
        <p:txBody>
          <a:bodyPr/>
          <a:lstStyle/>
          <a:p>
            <a:pPr>
              <a:defRPr/>
            </a:pPr>
            <a:r>
              <a:rPr lang="en-ZA" altLang="en-US" sz="4000" dirty="0" smtClean="0"/>
              <a:t> </a:t>
            </a:r>
            <a:endParaRPr lang="en-ZA" altLang="en-US" sz="3200" b="1" dirty="0">
              <a:ea typeface="+mn-ea"/>
              <a:cs typeface="+mn-cs"/>
            </a:endParaRPr>
          </a:p>
        </p:txBody>
      </p:sp>
      <p:sp>
        <p:nvSpPr>
          <p:cNvPr id="35843" name="Slide Number Placeholder 3"/>
          <p:cNvSpPr>
            <a:spLocks noGrp="1"/>
          </p:cNvSpPr>
          <p:nvPr>
            <p:ph type="sldNum" sz="quarter" idx="12"/>
          </p:nvPr>
        </p:nvSpPr>
        <p:spPr bwMode="auto">
          <a:xfrm>
            <a:off x="7010400" y="6492875"/>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575C0DFF-966B-4396-AF37-2A1212BDDA1B}"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16</a:t>
            </a:fld>
            <a:endPar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endParaRP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15714" t="16101" r="11429" b="74337"/>
          <a:stretch/>
        </p:blipFill>
        <p:spPr>
          <a:xfrm>
            <a:off x="495300" y="1600200"/>
            <a:ext cx="4229100" cy="1243783"/>
          </a:xfrm>
          <a:prstGeom prst="rect">
            <a:avLst/>
          </a:prstGeom>
        </p:spPr>
      </p:pic>
      <p:grpSp>
        <p:nvGrpSpPr>
          <p:cNvPr id="5" name="Group 4"/>
          <p:cNvGrpSpPr/>
          <p:nvPr/>
        </p:nvGrpSpPr>
        <p:grpSpPr>
          <a:xfrm>
            <a:off x="174111" y="3047996"/>
            <a:ext cx="4626489" cy="3048004"/>
            <a:chOff x="798158" y="3467473"/>
            <a:chExt cx="7458595" cy="2222512"/>
          </a:xfrm>
        </p:grpSpPr>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l="3502" t="37089" r="3112" b="48305"/>
            <a:stretch/>
          </p:blipFill>
          <p:spPr>
            <a:xfrm>
              <a:off x="886002" y="3467473"/>
              <a:ext cx="7370751" cy="2095126"/>
            </a:xfrm>
            <a:prstGeom prst="rect">
              <a:avLst/>
            </a:prstGeom>
          </p:spPr>
        </p:pic>
        <p:sp>
          <p:nvSpPr>
            <p:cNvPr id="4" name="Rectangle 3"/>
            <p:cNvSpPr/>
            <p:nvPr/>
          </p:nvSpPr>
          <p:spPr>
            <a:xfrm rot="21192542">
              <a:off x="798158" y="5004185"/>
              <a:ext cx="1752600" cy="685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 name="Rectangle 11">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pic>
        <p:nvPicPr>
          <p:cNvPr id="13" name="image2.png"/>
          <p:cNvPicPr/>
          <p:nvPr/>
        </p:nvPicPr>
        <p:blipFill>
          <a:blip r:embed="rId3"/>
          <a:srcRect/>
          <a:stretch>
            <a:fillRect/>
          </a:stretch>
        </p:blipFill>
        <p:spPr>
          <a:xfrm>
            <a:off x="347662" y="228600"/>
            <a:ext cx="2776538" cy="1066801"/>
          </a:xfrm>
          <a:prstGeom prst="rect">
            <a:avLst/>
          </a:prstGeom>
          <a:ln/>
        </p:spPr>
      </p:pic>
      <p:grpSp>
        <p:nvGrpSpPr>
          <p:cNvPr id="14" name="Group 13"/>
          <p:cNvGrpSpPr/>
          <p:nvPr/>
        </p:nvGrpSpPr>
        <p:grpSpPr>
          <a:xfrm>
            <a:off x="4809895" y="1828800"/>
            <a:ext cx="3953105" cy="4065552"/>
            <a:chOff x="1075218" y="1100870"/>
            <a:chExt cx="7451428" cy="5105400"/>
          </a:xfrm>
        </p:grpSpPr>
        <p:pic>
          <p:nvPicPr>
            <p:cNvPr id="15" name="Picture 14"/>
            <p:cNvPicPr>
              <a:picLocks noChangeAspect="1"/>
            </p:cNvPicPr>
            <p:nvPr/>
          </p:nvPicPr>
          <p:blipFill rotWithShape="1">
            <a:blip r:embed="rId2">
              <a:extLst>
                <a:ext uri="{28A0092B-C50C-407E-A947-70E740481C1C}">
                  <a14:useLocalDpi xmlns:a14="http://schemas.microsoft.com/office/drawing/2010/main" val="0"/>
                </a:ext>
              </a:extLst>
            </a:blip>
            <a:srcRect l="5309" t="57690" r="4655" b="12076"/>
            <a:stretch/>
          </p:blipFill>
          <p:spPr>
            <a:xfrm>
              <a:off x="1075218" y="1100870"/>
              <a:ext cx="7306782" cy="5105400"/>
            </a:xfrm>
            <a:prstGeom prst="rect">
              <a:avLst/>
            </a:prstGeom>
          </p:spPr>
        </p:pic>
        <p:sp>
          <p:nvSpPr>
            <p:cNvPr id="16" name="Rectangle 15"/>
            <p:cNvSpPr/>
            <p:nvPr/>
          </p:nvSpPr>
          <p:spPr>
            <a:xfrm>
              <a:off x="6240645" y="4419600"/>
              <a:ext cx="2286001" cy="1524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 name="Title 1"/>
          <p:cNvSpPr txBox="1">
            <a:spLocks/>
          </p:cNvSpPr>
          <p:nvPr/>
        </p:nvSpPr>
        <p:spPr bwMode="auto">
          <a:xfrm>
            <a:off x="3276600" y="409575"/>
            <a:ext cx="5562600" cy="733425"/>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lgn="ctr">
              <a:lnSpc>
                <a:spcPct val="120000"/>
              </a:lnSpc>
              <a:spcAft>
                <a:spcPts val="600"/>
              </a:spcAft>
              <a:defRPr/>
            </a:pPr>
            <a:r>
              <a:rPr lang="en-US" sz="2200" b="1" dirty="0" smtClean="0">
                <a:solidFill>
                  <a:srgbClr val="00B050"/>
                </a:solidFill>
                <a:latin typeface="Arial" panose="020B0604020202020204" pitchFamily="34" charset="0"/>
                <a:cs typeface="Arial" panose="020B0604020202020204" pitchFamily="34" charset="0"/>
              </a:rPr>
              <a:t>SECTOR ASSISTANCE TO FARMERS DURING COVID-19 : </a:t>
            </a:r>
            <a:r>
              <a:rPr lang="en-US" sz="2200" b="1" dirty="0" smtClean="0">
                <a:solidFill>
                  <a:schemeClr val="tx1"/>
                </a:solidFill>
                <a:latin typeface="Arial" panose="020B0604020202020204" pitchFamily="34" charset="0"/>
                <a:cs typeface="Arial" panose="020B0604020202020204" pitchFamily="34" charset="0"/>
              </a:rPr>
              <a:t>RELIEF SCHEME</a:t>
            </a:r>
            <a:endParaRPr lang="en-ZA" sz="2200" dirty="0">
              <a:solidFill>
                <a:schemeClr val="tx1"/>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74997" y="5401967"/>
            <a:ext cx="2254715" cy="1075033"/>
          </a:xfrm>
          <a:prstGeom prst="rect">
            <a:avLst/>
          </a:prstGeom>
        </p:spPr>
      </p:pic>
    </p:spTree>
    <p:extLst>
      <p:ext uri="{BB962C8B-B14F-4D97-AF65-F5344CB8AC3E}">
        <p14:creationId xmlns:p14="http://schemas.microsoft.com/office/powerpoint/2010/main" val="18500451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57200" y="-296863"/>
            <a:ext cx="8229600" cy="1143001"/>
          </a:xfrm>
        </p:spPr>
        <p:txBody>
          <a:bodyPr/>
          <a:lstStyle/>
          <a:p>
            <a:pPr algn="ctr"/>
            <a:r>
              <a:rPr lang="en-US" altLang="en-US" sz="3600" b="1" smtClean="0"/>
              <a:t>KZN Applications Received by Districts</a:t>
            </a:r>
            <a:endParaRPr lang="en-ZA" altLang="en-US" sz="3600" b="1" smtClean="0"/>
          </a:p>
        </p:txBody>
      </p:sp>
      <p:graphicFrame>
        <p:nvGraphicFramePr>
          <p:cNvPr id="9" name="Content Placeholder 8">
            <a:extLst>
              <a:ext uri="{FF2B5EF4-FFF2-40B4-BE49-F238E27FC236}">
                <a16:creationId xmlns:a16="http://schemas.microsoft.com/office/drawing/2014/main" id="{46FAB567-051B-48B3-AB33-FA49FBD7BFDF}"/>
              </a:ext>
            </a:extLst>
          </p:cNvPr>
          <p:cNvGraphicFramePr>
            <a:graphicFrameLocks noGrp="1"/>
          </p:cNvGraphicFramePr>
          <p:nvPr>
            <p:ph sz="half" idx="1"/>
          </p:nvPr>
        </p:nvGraphicFramePr>
        <p:xfrm>
          <a:off x="179512" y="692696"/>
          <a:ext cx="4468688" cy="485740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Content Placeholder 2">
            <a:extLst>
              <a:ext uri="{FF2B5EF4-FFF2-40B4-BE49-F238E27FC236}">
                <a16:creationId xmlns:a16="http://schemas.microsoft.com/office/drawing/2014/main" id="{AAFA9DA4-F1FF-4FE0-B8BF-D28F400C04EC}"/>
              </a:ext>
            </a:extLst>
          </p:cNvPr>
          <p:cNvGraphicFramePr>
            <a:graphicFrameLocks noGrp="1"/>
          </p:cNvGraphicFramePr>
          <p:nvPr>
            <p:ph sz="half" idx="2"/>
          </p:nvPr>
        </p:nvGraphicFramePr>
        <p:xfrm>
          <a:off x="4648200" y="694681"/>
          <a:ext cx="4038600" cy="4821192"/>
        </p:xfrm>
        <a:graphic>
          <a:graphicData uri="http://schemas.openxmlformats.org/drawingml/2006/table">
            <a:tbl>
              <a:tblPr firstRow="1" bandRow="1">
                <a:tableStyleId>{5C22544A-7EE6-4342-B048-85BDC9FD1C3A}</a:tableStyleId>
              </a:tblPr>
              <a:tblGrid>
                <a:gridCol w="643880">
                  <a:extLst>
                    <a:ext uri="{9D8B030D-6E8A-4147-A177-3AD203B41FA5}">
                      <a16:colId xmlns:a16="http://schemas.microsoft.com/office/drawing/2014/main" val="363700378"/>
                    </a:ext>
                  </a:extLst>
                </a:gridCol>
                <a:gridCol w="971560">
                  <a:extLst>
                    <a:ext uri="{9D8B030D-6E8A-4147-A177-3AD203B41FA5}">
                      <a16:colId xmlns:a16="http://schemas.microsoft.com/office/drawing/2014/main" val="468234401"/>
                    </a:ext>
                  </a:extLst>
                </a:gridCol>
                <a:gridCol w="807720">
                  <a:extLst>
                    <a:ext uri="{9D8B030D-6E8A-4147-A177-3AD203B41FA5}">
                      <a16:colId xmlns:a16="http://schemas.microsoft.com/office/drawing/2014/main" val="3907958011"/>
                    </a:ext>
                  </a:extLst>
                </a:gridCol>
                <a:gridCol w="807720">
                  <a:extLst>
                    <a:ext uri="{9D8B030D-6E8A-4147-A177-3AD203B41FA5}">
                      <a16:colId xmlns:a16="http://schemas.microsoft.com/office/drawing/2014/main" val="3195451624"/>
                    </a:ext>
                  </a:extLst>
                </a:gridCol>
                <a:gridCol w="807720">
                  <a:extLst>
                    <a:ext uri="{9D8B030D-6E8A-4147-A177-3AD203B41FA5}">
                      <a16:colId xmlns:a16="http://schemas.microsoft.com/office/drawing/2014/main" val="714015082"/>
                    </a:ext>
                  </a:extLst>
                </a:gridCol>
              </a:tblGrid>
              <a:tr h="1381152">
                <a:tc>
                  <a:txBody>
                    <a:bodyPr/>
                    <a:lstStyle/>
                    <a:p>
                      <a:pPr algn="just">
                        <a:lnSpc>
                          <a:spcPct val="115000"/>
                        </a:lnSpc>
                        <a:spcAft>
                          <a:spcPts val="0"/>
                        </a:spcAft>
                      </a:pPr>
                      <a:r>
                        <a:rPr lang="en-US" sz="1400" b="1" dirty="0">
                          <a:effectLst/>
                        </a:rPr>
                        <a:t> </a:t>
                      </a:r>
                      <a:endParaRPr lang="en-ZA" sz="1400" b="1" dirty="0">
                        <a:effectLst/>
                        <a:latin typeface="Times New Roman" panose="02020603050405020304" pitchFamily="18" charset="0"/>
                        <a:ea typeface="Times New Roman" panose="02020603050405020304" pitchFamily="18" charset="0"/>
                      </a:endParaRPr>
                    </a:p>
                  </a:txBody>
                  <a:tcPr marL="57823" marR="57823" marT="0" marB="0"/>
                </a:tc>
                <a:tc>
                  <a:txBody>
                    <a:bodyPr/>
                    <a:lstStyle/>
                    <a:p>
                      <a:pPr algn="just">
                        <a:lnSpc>
                          <a:spcPct val="115000"/>
                        </a:lnSpc>
                        <a:spcAft>
                          <a:spcPts val="0"/>
                        </a:spcAft>
                      </a:pPr>
                      <a:r>
                        <a:rPr lang="en-US" sz="1400" b="1" dirty="0">
                          <a:effectLst/>
                        </a:rPr>
                        <a:t>District Name</a:t>
                      </a:r>
                      <a:endParaRPr lang="en-ZA" sz="1400" b="1" dirty="0">
                        <a:effectLst/>
                        <a:latin typeface="Times New Roman" panose="02020603050405020304" pitchFamily="18" charset="0"/>
                        <a:ea typeface="Times New Roman" panose="02020603050405020304" pitchFamily="18" charset="0"/>
                      </a:endParaRPr>
                    </a:p>
                  </a:txBody>
                  <a:tcPr marL="57823" marR="57823" marT="0" marB="0" anchor="ctr"/>
                </a:tc>
                <a:tc>
                  <a:txBody>
                    <a:bodyPr/>
                    <a:lstStyle/>
                    <a:p>
                      <a:pPr marL="71755" marR="71755" algn="just">
                        <a:lnSpc>
                          <a:spcPct val="115000"/>
                        </a:lnSpc>
                        <a:spcAft>
                          <a:spcPts val="0"/>
                        </a:spcAft>
                      </a:pPr>
                      <a:r>
                        <a:rPr lang="en-US" sz="1400" b="1" dirty="0">
                          <a:effectLst/>
                          <a:latin typeface="+mn-lt"/>
                        </a:rPr>
                        <a:t>District  Applications Received</a:t>
                      </a:r>
                      <a:endParaRPr lang="en-ZA" sz="1400" b="1" dirty="0">
                        <a:effectLst/>
                        <a:latin typeface="+mn-lt"/>
                        <a:ea typeface="Times New Roman" panose="02020603050405020304" pitchFamily="18" charset="0"/>
                      </a:endParaRPr>
                    </a:p>
                  </a:txBody>
                  <a:tcPr marL="57823" marR="57823" marT="0" marB="0" vert="vert270" anchor="ctr"/>
                </a:tc>
                <a:tc>
                  <a:txBody>
                    <a:bodyPr/>
                    <a:lstStyle/>
                    <a:p>
                      <a:pPr marL="71755" marR="71755" algn="l">
                        <a:lnSpc>
                          <a:spcPct val="115000"/>
                        </a:lnSpc>
                        <a:spcAft>
                          <a:spcPts val="0"/>
                        </a:spcAft>
                      </a:pPr>
                      <a:r>
                        <a:rPr lang="en-US" sz="1400" b="1" dirty="0">
                          <a:effectLst/>
                          <a:latin typeface="+mn-lt"/>
                        </a:rPr>
                        <a:t>Applications Rejected by District</a:t>
                      </a:r>
                      <a:endParaRPr lang="en-ZA" sz="1400" b="1" dirty="0">
                        <a:effectLst/>
                        <a:latin typeface="+mn-lt"/>
                        <a:ea typeface="Times New Roman" panose="02020603050405020304" pitchFamily="18" charset="0"/>
                      </a:endParaRPr>
                    </a:p>
                  </a:txBody>
                  <a:tcPr marL="57823" marR="57823" marT="0" marB="0" vert="vert270" anchor="ctr"/>
                </a:tc>
                <a:tc>
                  <a:txBody>
                    <a:bodyPr/>
                    <a:lstStyle/>
                    <a:p>
                      <a:pPr marL="71755" marR="71755" algn="just">
                        <a:lnSpc>
                          <a:spcPct val="115000"/>
                        </a:lnSpc>
                        <a:spcAft>
                          <a:spcPts val="0"/>
                        </a:spcAft>
                      </a:pPr>
                      <a:r>
                        <a:rPr lang="en-US" sz="1400" b="1" dirty="0">
                          <a:effectLst/>
                          <a:latin typeface="+mn-lt"/>
                          <a:ea typeface="Times New Roman" panose="02020603050405020304" pitchFamily="18" charset="0"/>
                        </a:rPr>
                        <a:t>District Applications Recommended</a:t>
                      </a:r>
                      <a:endParaRPr lang="en-ZA" sz="1400" b="1" dirty="0">
                        <a:effectLst/>
                        <a:latin typeface="+mn-lt"/>
                        <a:ea typeface="Times New Roman" panose="02020603050405020304" pitchFamily="18" charset="0"/>
                      </a:endParaRPr>
                    </a:p>
                  </a:txBody>
                  <a:tcPr marL="57823" marR="57823" marT="0" marB="0" vert="vert270" anchor="ctr"/>
                </a:tc>
                <a:extLst>
                  <a:ext uri="{0D108BD9-81ED-4DB2-BD59-A6C34878D82A}">
                    <a16:rowId xmlns:a16="http://schemas.microsoft.com/office/drawing/2014/main" val="3615159922"/>
                  </a:ext>
                </a:extLst>
              </a:tr>
              <a:tr h="286670">
                <a:tc>
                  <a:txBody>
                    <a:bodyPr/>
                    <a:lstStyle/>
                    <a:p>
                      <a:pPr algn="just">
                        <a:lnSpc>
                          <a:spcPct val="115000"/>
                        </a:lnSpc>
                        <a:spcAft>
                          <a:spcPts val="0"/>
                        </a:spcAft>
                      </a:pPr>
                      <a:r>
                        <a:rPr lang="en-US" sz="1000" dirty="0">
                          <a:effectLst/>
                        </a:rPr>
                        <a:t>1</a:t>
                      </a:r>
                      <a:endParaRPr lang="en-ZA" sz="1000" dirty="0">
                        <a:effectLst/>
                        <a:latin typeface="Times New Roman" panose="02020603050405020304" pitchFamily="18" charset="0"/>
                        <a:ea typeface="Times New Roman" panose="02020603050405020304" pitchFamily="18" charset="0"/>
                      </a:endParaRPr>
                    </a:p>
                  </a:txBody>
                  <a:tcPr marL="57823" marR="57823" marT="0" marB="0" anchor="ctr"/>
                </a:tc>
                <a:tc>
                  <a:txBody>
                    <a:bodyPr/>
                    <a:lstStyle/>
                    <a:p>
                      <a:pPr algn="l" fontAlgn="b"/>
                      <a:r>
                        <a:rPr lang="en-US" sz="1000" b="0" i="0" u="none" strike="noStrike" dirty="0" err="1">
                          <a:solidFill>
                            <a:srgbClr val="000000"/>
                          </a:solidFill>
                          <a:effectLst/>
                          <a:latin typeface="Calibri" panose="020F0502020204030204" pitchFamily="34" charset="0"/>
                        </a:rPr>
                        <a:t>Uthukela</a:t>
                      </a:r>
                      <a:endParaRPr lang="en-US" sz="1000" b="0" i="0" u="none" strike="noStrike" dirty="0">
                        <a:solidFill>
                          <a:srgbClr val="000000"/>
                        </a:solidFill>
                        <a:effectLst/>
                        <a:latin typeface="Calibri" panose="020F0502020204030204" pitchFamily="34" charset="0"/>
                      </a:endParaRPr>
                    </a:p>
                  </a:txBody>
                  <a:tcPr marL="0" marR="0" marT="0" marB="0" anchor="ctr"/>
                </a:tc>
                <a:tc>
                  <a:txBody>
                    <a:bodyPr/>
                    <a:lstStyle/>
                    <a:p>
                      <a:pPr algn="ctr" fontAlgn="b"/>
                      <a:r>
                        <a:rPr lang="en-US" sz="1100" b="0" i="0" u="none" strike="noStrike">
                          <a:solidFill>
                            <a:srgbClr val="000000"/>
                          </a:solidFill>
                          <a:effectLst/>
                          <a:latin typeface="Calibri" panose="020F0502020204030204" pitchFamily="34" charset="0"/>
                        </a:rPr>
                        <a:t>176</a:t>
                      </a:r>
                    </a:p>
                  </a:txBody>
                  <a:tcPr marL="0" marR="0" marT="0" marB="0" anchor="ctr"/>
                </a:tc>
                <a:tc>
                  <a:txBody>
                    <a:bodyPr/>
                    <a:lstStyle/>
                    <a:p>
                      <a:pPr algn="ctr" fontAlgn="ctr"/>
                      <a:r>
                        <a:rPr lang="en-US" sz="1100" b="0" i="0" u="none" strike="noStrike">
                          <a:solidFill>
                            <a:srgbClr val="000000"/>
                          </a:solidFill>
                          <a:effectLst/>
                          <a:latin typeface="Calibri" panose="020F0502020204030204" pitchFamily="34" charset="0"/>
                        </a:rPr>
                        <a:t>20</a:t>
                      </a:r>
                    </a:p>
                  </a:txBody>
                  <a:tcPr marL="0" marR="0" marT="0" marB="0" anchor="ctr"/>
                </a:tc>
                <a:tc>
                  <a:txBody>
                    <a:bodyPr/>
                    <a:lstStyle/>
                    <a:p>
                      <a:pPr algn="ctr" fontAlgn="ctr"/>
                      <a:r>
                        <a:rPr lang="en-US" sz="1100" b="0" i="0" u="none" strike="noStrike">
                          <a:solidFill>
                            <a:srgbClr val="000000"/>
                          </a:solidFill>
                          <a:effectLst/>
                          <a:latin typeface="Calibri" panose="020F0502020204030204" pitchFamily="34" charset="0"/>
                        </a:rPr>
                        <a:t>156</a:t>
                      </a:r>
                    </a:p>
                  </a:txBody>
                  <a:tcPr marL="0" marR="0" marT="0" marB="0" anchor="ctr"/>
                </a:tc>
                <a:extLst>
                  <a:ext uri="{0D108BD9-81ED-4DB2-BD59-A6C34878D82A}">
                    <a16:rowId xmlns:a16="http://schemas.microsoft.com/office/drawing/2014/main" val="2991027104"/>
                  </a:ext>
                </a:extLst>
              </a:tr>
              <a:tr h="286670">
                <a:tc>
                  <a:txBody>
                    <a:bodyPr/>
                    <a:lstStyle/>
                    <a:p>
                      <a:pPr algn="just">
                        <a:lnSpc>
                          <a:spcPct val="115000"/>
                        </a:lnSpc>
                        <a:spcAft>
                          <a:spcPts val="0"/>
                        </a:spcAft>
                      </a:pPr>
                      <a:r>
                        <a:rPr lang="en-US" sz="1000">
                          <a:effectLst/>
                        </a:rPr>
                        <a:t>2</a:t>
                      </a:r>
                      <a:endParaRPr lang="en-ZA" sz="1000">
                        <a:effectLst/>
                        <a:latin typeface="Times New Roman" panose="02020603050405020304" pitchFamily="18" charset="0"/>
                        <a:ea typeface="Times New Roman" panose="02020603050405020304" pitchFamily="18" charset="0"/>
                      </a:endParaRPr>
                    </a:p>
                  </a:txBody>
                  <a:tcPr marL="57823" marR="57823" marT="0" marB="0" anchor="ctr"/>
                </a:tc>
                <a:tc>
                  <a:txBody>
                    <a:bodyPr/>
                    <a:lstStyle/>
                    <a:p>
                      <a:pPr algn="l" fontAlgn="b"/>
                      <a:r>
                        <a:rPr lang="en-US" sz="1000" b="0" i="0" u="none" strike="noStrike" dirty="0" err="1">
                          <a:solidFill>
                            <a:srgbClr val="000000"/>
                          </a:solidFill>
                          <a:effectLst/>
                          <a:latin typeface="Calibri" panose="020F0502020204030204" pitchFamily="34" charset="0"/>
                        </a:rPr>
                        <a:t>Ethekwini</a:t>
                      </a:r>
                      <a:endParaRPr lang="en-US" sz="1000" b="0" i="0" u="none" strike="noStrike" dirty="0">
                        <a:solidFill>
                          <a:srgbClr val="000000"/>
                        </a:solidFill>
                        <a:effectLst/>
                        <a:latin typeface="Calibri" panose="020F0502020204030204" pitchFamily="34" charset="0"/>
                      </a:endParaRPr>
                    </a:p>
                  </a:txBody>
                  <a:tcPr marL="0" marR="0" marT="0" marB="0" anchor="ctr"/>
                </a:tc>
                <a:tc>
                  <a:txBody>
                    <a:bodyPr/>
                    <a:lstStyle/>
                    <a:p>
                      <a:pPr algn="ctr" fontAlgn="b"/>
                      <a:r>
                        <a:rPr lang="en-US" sz="1100" b="0" i="0" u="none" strike="noStrike">
                          <a:solidFill>
                            <a:srgbClr val="000000"/>
                          </a:solidFill>
                          <a:effectLst/>
                          <a:latin typeface="Calibri" panose="020F0502020204030204" pitchFamily="34" charset="0"/>
                        </a:rPr>
                        <a:t>159</a:t>
                      </a:r>
                    </a:p>
                  </a:txBody>
                  <a:tcPr marL="0" marR="0" marT="0" marB="0" anchor="ctr"/>
                </a:tc>
                <a:tc>
                  <a:txBody>
                    <a:bodyPr/>
                    <a:lstStyle/>
                    <a:p>
                      <a:pPr algn="ctr" fontAlgn="ctr"/>
                      <a:r>
                        <a:rPr lang="en-US" sz="1100" b="0" i="0" u="none" strike="noStrike">
                          <a:solidFill>
                            <a:srgbClr val="000000"/>
                          </a:solidFill>
                          <a:effectLst/>
                          <a:latin typeface="Calibri" panose="020F0502020204030204" pitchFamily="34" charset="0"/>
                        </a:rPr>
                        <a:t>40</a:t>
                      </a:r>
                    </a:p>
                  </a:txBody>
                  <a:tcPr marL="0" marR="0" marT="0" marB="0" anchor="ctr"/>
                </a:tc>
                <a:tc>
                  <a:txBody>
                    <a:bodyPr/>
                    <a:lstStyle/>
                    <a:p>
                      <a:pPr algn="ctr" fontAlgn="ctr"/>
                      <a:r>
                        <a:rPr lang="en-US" sz="1100" b="0" i="0" u="none" strike="noStrike">
                          <a:solidFill>
                            <a:srgbClr val="000000"/>
                          </a:solidFill>
                          <a:effectLst/>
                          <a:latin typeface="Calibri" panose="020F0502020204030204" pitchFamily="34" charset="0"/>
                        </a:rPr>
                        <a:t>119</a:t>
                      </a:r>
                    </a:p>
                  </a:txBody>
                  <a:tcPr marL="0" marR="0" marT="0" marB="0" anchor="ctr"/>
                </a:tc>
                <a:extLst>
                  <a:ext uri="{0D108BD9-81ED-4DB2-BD59-A6C34878D82A}">
                    <a16:rowId xmlns:a16="http://schemas.microsoft.com/office/drawing/2014/main" val="3238459207"/>
                  </a:ext>
                </a:extLst>
              </a:tr>
              <a:tr h="286670">
                <a:tc>
                  <a:txBody>
                    <a:bodyPr/>
                    <a:lstStyle/>
                    <a:p>
                      <a:pPr algn="just">
                        <a:lnSpc>
                          <a:spcPct val="115000"/>
                        </a:lnSpc>
                        <a:spcAft>
                          <a:spcPts val="0"/>
                        </a:spcAft>
                      </a:pPr>
                      <a:r>
                        <a:rPr lang="en-US" sz="1000">
                          <a:effectLst/>
                        </a:rPr>
                        <a:t>3</a:t>
                      </a:r>
                      <a:endParaRPr lang="en-ZA" sz="1000">
                        <a:effectLst/>
                        <a:latin typeface="Times New Roman" panose="02020603050405020304" pitchFamily="18" charset="0"/>
                        <a:ea typeface="Times New Roman" panose="02020603050405020304" pitchFamily="18" charset="0"/>
                      </a:endParaRPr>
                    </a:p>
                  </a:txBody>
                  <a:tcPr marL="57823" marR="57823" marT="0" marB="0" anchor="ctr"/>
                </a:tc>
                <a:tc>
                  <a:txBody>
                    <a:bodyPr/>
                    <a:lstStyle/>
                    <a:p>
                      <a:pPr algn="l" fontAlgn="b"/>
                      <a:r>
                        <a:rPr lang="en-US" sz="1000" b="0" i="0" u="none" strike="noStrike" dirty="0" err="1">
                          <a:solidFill>
                            <a:srgbClr val="000000"/>
                          </a:solidFill>
                          <a:effectLst/>
                          <a:latin typeface="Calibri" panose="020F0502020204030204" pitchFamily="34" charset="0"/>
                        </a:rPr>
                        <a:t>Umzinyathi</a:t>
                      </a:r>
                      <a:endParaRPr lang="en-US" sz="1000" b="0" i="0" u="none" strike="noStrike" dirty="0">
                        <a:solidFill>
                          <a:srgbClr val="000000"/>
                        </a:solidFill>
                        <a:effectLst/>
                        <a:latin typeface="Calibri" panose="020F0502020204030204" pitchFamily="34" charset="0"/>
                      </a:endParaRPr>
                    </a:p>
                  </a:txBody>
                  <a:tcPr marL="0" marR="0" marT="0" marB="0" anchor="ctr"/>
                </a:tc>
                <a:tc>
                  <a:txBody>
                    <a:bodyPr/>
                    <a:lstStyle/>
                    <a:p>
                      <a:pPr algn="ctr" fontAlgn="b"/>
                      <a:r>
                        <a:rPr lang="en-US" sz="1100" b="0" i="0" u="none" strike="noStrike">
                          <a:solidFill>
                            <a:srgbClr val="000000"/>
                          </a:solidFill>
                          <a:effectLst/>
                          <a:latin typeface="Calibri" panose="020F0502020204030204" pitchFamily="34" charset="0"/>
                        </a:rPr>
                        <a:t>418</a:t>
                      </a:r>
                    </a:p>
                  </a:txBody>
                  <a:tcPr marL="0" marR="0" marT="0" marB="0" anchor="ctr"/>
                </a:tc>
                <a:tc>
                  <a:txBody>
                    <a:bodyPr/>
                    <a:lstStyle/>
                    <a:p>
                      <a:pPr algn="ctr" fontAlgn="ctr"/>
                      <a:r>
                        <a:rPr lang="en-US" sz="1100" b="0" i="0" u="none" strike="noStrike">
                          <a:solidFill>
                            <a:srgbClr val="000000"/>
                          </a:solidFill>
                          <a:effectLst/>
                          <a:latin typeface="Calibri" panose="020F0502020204030204" pitchFamily="34" charset="0"/>
                        </a:rPr>
                        <a:t>18</a:t>
                      </a:r>
                    </a:p>
                  </a:txBody>
                  <a:tcPr marL="0" marR="0" marT="0" marB="0" anchor="ctr"/>
                </a:tc>
                <a:tc>
                  <a:txBody>
                    <a:bodyPr/>
                    <a:lstStyle/>
                    <a:p>
                      <a:pPr algn="ctr" fontAlgn="ctr"/>
                      <a:r>
                        <a:rPr lang="en-US" sz="1100" b="0" i="0" u="none" strike="noStrike">
                          <a:solidFill>
                            <a:srgbClr val="000000"/>
                          </a:solidFill>
                          <a:effectLst/>
                          <a:latin typeface="Calibri" panose="020F0502020204030204" pitchFamily="34" charset="0"/>
                        </a:rPr>
                        <a:t>400</a:t>
                      </a:r>
                    </a:p>
                  </a:txBody>
                  <a:tcPr marL="0" marR="0" marT="0" marB="0" anchor="ctr"/>
                </a:tc>
                <a:extLst>
                  <a:ext uri="{0D108BD9-81ED-4DB2-BD59-A6C34878D82A}">
                    <a16:rowId xmlns:a16="http://schemas.microsoft.com/office/drawing/2014/main" val="2629732444"/>
                  </a:ext>
                </a:extLst>
              </a:tr>
              <a:tr h="286670">
                <a:tc>
                  <a:txBody>
                    <a:bodyPr/>
                    <a:lstStyle/>
                    <a:p>
                      <a:pPr algn="just">
                        <a:lnSpc>
                          <a:spcPct val="115000"/>
                        </a:lnSpc>
                        <a:spcAft>
                          <a:spcPts val="0"/>
                        </a:spcAft>
                      </a:pPr>
                      <a:r>
                        <a:rPr lang="en-US" sz="1000">
                          <a:effectLst/>
                        </a:rPr>
                        <a:t>4</a:t>
                      </a:r>
                      <a:endParaRPr lang="en-ZA" sz="1000">
                        <a:effectLst/>
                        <a:latin typeface="Times New Roman" panose="02020603050405020304" pitchFamily="18" charset="0"/>
                        <a:ea typeface="Times New Roman" panose="02020603050405020304" pitchFamily="18" charset="0"/>
                      </a:endParaRPr>
                    </a:p>
                  </a:txBody>
                  <a:tcPr marL="57823" marR="57823" marT="0" marB="0" anchor="ctr"/>
                </a:tc>
                <a:tc>
                  <a:txBody>
                    <a:bodyPr/>
                    <a:lstStyle/>
                    <a:p>
                      <a:pPr algn="l" fontAlgn="b"/>
                      <a:r>
                        <a:rPr lang="en-US" sz="1000" b="0" i="0" u="none" strike="noStrike" dirty="0" err="1">
                          <a:solidFill>
                            <a:srgbClr val="000000"/>
                          </a:solidFill>
                          <a:effectLst/>
                          <a:latin typeface="Calibri" panose="020F0502020204030204" pitchFamily="34" charset="0"/>
                        </a:rPr>
                        <a:t>uMkhannyakude</a:t>
                      </a:r>
                      <a:endParaRPr lang="en-US" sz="1000" b="0" i="0" u="none" strike="noStrike" dirty="0">
                        <a:solidFill>
                          <a:srgbClr val="000000"/>
                        </a:solidFill>
                        <a:effectLst/>
                        <a:latin typeface="Calibri" panose="020F0502020204030204" pitchFamily="34" charset="0"/>
                      </a:endParaRPr>
                    </a:p>
                  </a:txBody>
                  <a:tcPr marL="0" marR="0" marT="0" marB="0" anchor="ctr"/>
                </a:tc>
                <a:tc>
                  <a:txBody>
                    <a:bodyPr/>
                    <a:lstStyle/>
                    <a:p>
                      <a:pPr algn="ctr" fontAlgn="b"/>
                      <a:r>
                        <a:rPr lang="en-US" sz="1100" b="0" i="0" u="none" strike="noStrike">
                          <a:solidFill>
                            <a:srgbClr val="000000"/>
                          </a:solidFill>
                          <a:effectLst/>
                          <a:latin typeface="Calibri" panose="020F0502020204030204" pitchFamily="34" charset="0"/>
                        </a:rPr>
                        <a:t>428</a:t>
                      </a:r>
                    </a:p>
                  </a:txBody>
                  <a:tcPr marL="0" marR="0" marT="0" marB="0" anchor="ctr"/>
                </a:tc>
                <a:tc>
                  <a:txBody>
                    <a:bodyPr/>
                    <a:lstStyle/>
                    <a:p>
                      <a:pPr algn="ctr" fontAlgn="ctr"/>
                      <a:r>
                        <a:rPr lang="en-US" sz="1100" b="0" i="0" u="none" strike="noStrike">
                          <a:solidFill>
                            <a:srgbClr val="000000"/>
                          </a:solidFill>
                          <a:effectLst/>
                          <a:latin typeface="Calibri" panose="020F0502020204030204" pitchFamily="34" charset="0"/>
                        </a:rPr>
                        <a:t>244</a:t>
                      </a:r>
                    </a:p>
                  </a:txBody>
                  <a:tcPr marL="0" marR="0" marT="0" marB="0" anchor="ctr"/>
                </a:tc>
                <a:tc>
                  <a:txBody>
                    <a:bodyPr/>
                    <a:lstStyle/>
                    <a:p>
                      <a:pPr algn="ctr" fontAlgn="ctr"/>
                      <a:r>
                        <a:rPr lang="en-US" sz="1100" b="0" i="0" u="none" strike="noStrike">
                          <a:solidFill>
                            <a:srgbClr val="000000"/>
                          </a:solidFill>
                          <a:effectLst/>
                          <a:latin typeface="Calibri" panose="020F0502020204030204" pitchFamily="34" charset="0"/>
                        </a:rPr>
                        <a:t>184</a:t>
                      </a:r>
                    </a:p>
                  </a:txBody>
                  <a:tcPr marL="0" marR="0" marT="0" marB="0" anchor="ctr"/>
                </a:tc>
                <a:extLst>
                  <a:ext uri="{0D108BD9-81ED-4DB2-BD59-A6C34878D82A}">
                    <a16:rowId xmlns:a16="http://schemas.microsoft.com/office/drawing/2014/main" val="1004299126"/>
                  </a:ext>
                </a:extLst>
              </a:tr>
              <a:tr h="286670">
                <a:tc>
                  <a:txBody>
                    <a:bodyPr/>
                    <a:lstStyle/>
                    <a:p>
                      <a:pPr algn="just">
                        <a:lnSpc>
                          <a:spcPct val="115000"/>
                        </a:lnSpc>
                        <a:spcAft>
                          <a:spcPts val="0"/>
                        </a:spcAft>
                      </a:pPr>
                      <a:r>
                        <a:rPr lang="en-US" sz="1000">
                          <a:effectLst/>
                        </a:rPr>
                        <a:t>5</a:t>
                      </a:r>
                      <a:endParaRPr lang="en-ZA" sz="1000">
                        <a:effectLst/>
                        <a:latin typeface="Times New Roman" panose="02020603050405020304" pitchFamily="18" charset="0"/>
                        <a:ea typeface="Times New Roman" panose="02020603050405020304" pitchFamily="18" charset="0"/>
                      </a:endParaRPr>
                    </a:p>
                  </a:txBody>
                  <a:tcPr marL="57823" marR="57823" marT="0" marB="0" anchor="ctr"/>
                </a:tc>
                <a:tc>
                  <a:txBody>
                    <a:bodyPr/>
                    <a:lstStyle/>
                    <a:p>
                      <a:pPr algn="l" fontAlgn="b"/>
                      <a:r>
                        <a:rPr lang="en-US" sz="1000" b="0" i="0" u="none" strike="noStrike" dirty="0">
                          <a:solidFill>
                            <a:srgbClr val="000000"/>
                          </a:solidFill>
                          <a:effectLst/>
                          <a:latin typeface="Calibri" panose="020F0502020204030204" pitchFamily="34" charset="0"/>
                        </a:rPr>
                        <a:t>King </a:t>
                      </a:r>
                      <a:r>
                        <a:rPr lang="en-US" sz="1000" b="0" i="0" u="none" strike="noStrike" dirty="0" err="1">
                          <a:solidFill>
                            <a:srgbClr val="000000"/>
                          </a:solidFill>
                          <a:effectLst/>
                          <a:latin typeface="Calibri" panose="020F0502020204030204" pitchFamily="34" charset="0"/>
                        </a:rPr>
                        <a:t>Cetshwayo</a:t>
                      </a:r>
                      <a:endParaRPr lang="en-US" sz="1000" b="0" i="0" u="none" strike="noStrike" dirty="0">
                        <a:solidFill>
                          <a:srgbClr val="000000"/>
                        </a:solidFill>
                        <a:effectLst/>
                        <a:latin typeface="Calibri" panose="020F0502020204030204" pitchFamily="34" charset="0"/>
                      </a:endParaRPr>
                    </a:p>
                  </a:txBody>
                  <a:tcPr marL="0" marR="0" marT="0" marB="0" anchor="ctr"/>
                </a:tc>
                <a:tc>
                  <a:txBody>
                    <a:bodyPr/>
                    <a:lstStyle/>
                    <a:p>
                      <a:pPr algn="ctr" fontAlgn="b"/>
                      <a:r>
                        <a:rPr lang="en-US" sz="1100" b="0" i="0" u="none" strike="noStrike">
                          <a:solidFill>
                            <a:srgbClr val="000000"/>
                          </a:solidFill>
                          <a:effectLst/>
                          <a:latin typeface="Calibri" panose="020F0502020204030204" pitchFamily="34" charset="0"/>
                        </a:rPr>
                        <a:t>766</a:t>
                      </a:r>
                    </a:p>
                  </a:txBody>
                  <a:tcPr marL="0" marR="0" marT="0" marB="0" anchor="ctr"/>
                </a:tc>
                <a:tc>
                  <a:txBody>
                    <a:bodyPr/>
                    <a:lstStyle/>
                    <a:p>
                      <a:pPr algn="ctr" fontAlgn="ctr"/>
                      <a:r>
                        <a:rPr lang="en-US" sz="1100" b="0" i="0" u="none" strike="noStrike" dirty="0">
                          <a:solidFill>
                            <a:srgbClr val="000000"/>
                          </a:solidFill>
                          <a:effectLst/>
                          <a:latin typeface="Calibri" panose="020F0502020204030204" pitchFamily="34" charset="0"/>
                        </a:rPr>
                        <a:t>514</a:t>
                      </a:r>
                    </a:p>
                  </a:txBody>
                  <a:tcPr marL="0" marR="0" marT="0" marB="0" anchor="ctr"/>
                </a:tc>
                <a:tc>
                  <a:txBody>
                    <a:bodyPr/>
                    <a:lstStyle/>
                    <a:p>
                      <a:pPr algn="ctr" fontAlgn="ctr"/>
                      <a:r>
                        <a:rPr lang="en-US" sz="1100" b="0" i="0" u="none" strike="noStrike">
                          <a:solidFill>
                            <a:srgbClr val="000000"/>
                          </a:solidFill>
                          <a:effectLst/>
                          <a:latin typeface="Calibri" panose="020F0502020204030204" pitchFamily="34" charset="0"/>
                        </a:rPr>
                        <a:t>252</a:t>
                      </a:r>
                    </a:p>
                  </a:txBody>
                  <a:tcPr marL="0" marR="0" marT="0" marB="0" anchor="ctr"/>
                </a:tc>
                <a:extLst>
                  <a:ext uri="{0D108BD9-81ED-4DB2-BD59-A6C34878D82A}">
                    <a16:rowId xmlns:a16="http://schemas.microsoft.com/office/drawing/2014/main" val="2229765894"/>
                  </a:ext>
                </a:extLst>
              </a:tr>
              <a:tr h="286670">
                <a:tc>
                  <a:txBody>
                    <a:bodyPr/>
                    <a:lstStyle/>
                    <a:p>
                      <a:pPr algn="just">
                        <a:lnSpc>
                          <a:spcPct val="115000"/>
                        </a:lnSpc>
                        <a:spcAft>
                          <a:spcPts val="0"/>
                        </a:spcAft>
                      </a:pPr>
                      <a:r>
                        <a:rPr lang="en-US" sz="1000">
                          <a:effectLst/>
                        </a:rPr>
                        <a:t>6</a:t>
                      </a:r>
                      <a:endParaRPr lang="en-ZA" sz="1000">
                        <a:effectLst/>
                        <a:latin typeface="Times New Roman" panose="02020603050405020304" pitchFamily="18" charset="0"/>
                        <a:ea typeface="Times New Roman" panose="02020603050405020304" pitchFamily="18" charset="0"/>
                      </a:endParaRPr>
                    </a:p>
                  </a:txBody>
                  <a:tcPr marL="57823" marR="57823" marT="0" marB="0" anchor="ctr"/>
                </a:tc>
                <a:tc>
                  <a:txBody>
                    <a:bodyPr/>
                    <a:lstStyle/>
                    <a:p>
                      <a:pPr algn="l" fontAlgn="b"/>
                      <a:r>
                        <a:rPr lang="en-US" sz="1000" b="0" i="0" u="none" strike="noStrike" dirty="0">
                          <a:solidFill>
                            <a:srgbClr val="000000"/>
                          </a:solidFill>
                          <a:effectLst/>
                          <a:latin typeface="Calibri" panose="020F0502020204030204" pitchFamily="34" charset="0"/>
                        </a:rPr>
                        <a:t>Amajuba</a:t>
                      </a:r>
                    </a:p>
                  </a:txBody>
                  <a:tcPr marL="0" marR="0" marT="0" marB="0" anchor="ctr"/>
                </a:tc>
                <a:tc>
                  <a:txBody>
                    <a:bodyPr/>
                    <a:lstStyle/>
                    <a:p>
                      <a:pPr algn="ctr" fontAlgn="b"/>
                      <a:r>
                        <a:rPr lang="en-US" sz="1100" b="0" i="0" u="none" strike="noStrike">
                          <a:solidFill>
                            <a:srgbClr val="000000"/>
                          </a:solidFill>
                          <a:effectLst/>
                          <a:latin typeface="Calibri" panose="020F0502020204030204" pitchFamily="34" charset="0"/>
                        </a:rPr>
                        <a:t>209</a:t>
                      </a:r>
                    </a:p>
                  </a:txBody>
                  <a:tcPr marL="0" marR="0" marT="0" marB="0" anchor="ctr"/>
                </a:tc>
                <a:tc>
                  <a:txBody>
                    <a:bodyPr/>
                    <a:lstStyle/>
                    <a:p>
                      <a:pPr algn="ctr" fontAlgn="ctr"/>
                      <a:r>
                        <a:rPr lang="en-US" sz="1100" b="0" i="0" u="none" strike="noStrike" dirty="0">
                          <a:solidFill>
                            <a:srgbClr val="000000"/>
                          </a:solidFill>
                          <a:effectLst/>
                          <a:latin typeface="Calibri" panose="020F0502020204030204" pitchFamily="34" charset="0"/>
                        </a:rPr>
                        <a:t>100</a:t>
                      </a:r>
                    </a:p>
                  </a:txBody>
                  <a:tcPr marL="0" marR="0" marT="0" marB="0" anchor="ctr"/>
                </a:tc>
                <a:tc>
                  <a:txBody>
                    <a:bodyPr/>
                    <a:lstStyle/>
                    <a:p>
                      <a:pPr algn="ctr" fontAlgn="ctr"/>
                      <a:r>
                        <a:rPr lang="en-US" sz="1100" b="0" i="0" u="none" strike="noStrike">
                          <a:solidFill>
                            <a:srgbClr val="000000"/>
                          </a:solidFill>
                          <a:effectLst/>
                          <a:latin typeface="Calibri" panose="020F0502020204030204" pitchFamily="34" charset="0"/>
                        </a:rPr>
                        <a:t>109</a:t>
                      </a:r>
                    </a:p>
                  </a:txBody>
                  <a:tcPr marL="0" marR="0" marT="0" marB="0" anchor="ctr"/>
                </a:tc>
                <a:extLst>
                  <a:ext uri="{0D108BD9-81ED-4DB2-BD59-A6C34878D82A}">
                    <a16:rowId xmlns:a16="http://schemas.microsoft.com/office/drawing/2014/main" val="1113340053"/>
                  </a:ext>
                </a:extLst>
              </a:tr>
              <a:tr h="286670">
                <a:tc>
                  <a:txBody>
                    <a:bodyPr/>
                    <a:lstStyle/>
                    <a:p>
                      <a:pPr algn="just">
                        <a:lnSpc>
                          <a:spcPct val="115000"/>
                        </a:lnSpc>
                        <a:spcAft>
                          <a:spcPts val="0"/>
                        </a:spcAft>
                      </a:pPr>
                      <a:r>
                        <a:rPr lang="en-US" sz="1000" dirty="0">
                          <a:effectLst/>
                        </a:rPr>
                        <a:t>7</a:t>
                      </a:r>
                      <a:endParaRPr lang="en-ZA" sz="1000" dirty="0">
                        <a:effectLst/>
                        <a:latin typeface="Times New Roman" panose="02020603050405020304" pitchFamily="18" charset="0"/>
                        <a:ea typeface="Times New Roman" panose="02020603050405020304" pitchFamily="18" charset="0"/>
                      </a:endParaRPr>
                    </a:p>
                  </a:txBody>
                  <a:tcPr marL="57823" marR="57823" marT="0" marB="0" anchor="ctr"/>
                </a:tc>
                <a:tc>
                  <a:txBody>
                    <a:bodyPr/>
                    <a:lstStyle/>
                    <a:p>
                      <a:pPr algn="l" fontAlgn="b"/>
                      <a:r>
                        <a:rPr lang="en-US" sz="1000" b="0" i="0" u="none" strike="noStrike">
                          <a:solidFill>
                            <a:srgbClr val="000000"/>
                          </a:solidFill>
                          <a:effectLst/>
                          <a:latin typeface="Calibri" panose="020F0502020204030204" pitchFamily="34" charset="0"/>
                        </a:rPr>
                        <a:t>Umgungundlovu</a:t>
                      </a:r>
                    </a:p>
                  </a:txBody>
                  <a:tcPr marL="0" marR="0" marT="0" marB="0" anchor="ctr"/>
                </a:tc>
                <a:tc>
                  <a:txBody>
                    <a:bodyPr/>
                    <a:lstStyle/>
                    <a:p>
                      <a:pPr algn="ctr" fontAlgn="b"/>
                      <a:r>
                        <a:rPr lang="en-US" sz="1100" b="0" i="0" u="none" strike="noStrike">
                          <a:solidFill>
                            <a:srgbClr val="000000"/>
                          </a:solidFill>
                          <a:effectLst/>
                          <a:latin typeface="Calibri" panose="020F0502020204030204" pitchFamily="34" charset="0"/>
                        </a:rPr>
                        <a:t>770</a:t>
                      </a:r>
                    </a:p>
                  </a:txBody>
                  <a:tcPr marL="0" marR="0" marT="0" marB="0" anchor="ctr"/>
                </a:tc>
                <a:tc>
                  <a:txBody>
                    <a:bodyPr/>
                    <a:lstStyle/>
                    <a:p>
                      <a:pPr algn="ctr" fontAlgn="ctr"/>
                      <a:r>
                        <a:rPr lang="en-US" sz="1100" b="0" i="0" u="none" strike="noStrike">
                          <a:solidFill>
                            <a:srgbClr val="000000"/>
                          </a:solidFill>
                          <a:effectLst/>
                          <a:latin typeface="Calibri" panose="020F0502020204030204" pitchFamily="34" charset="0"/>
                        </a:rPr>
                        <a:t>405</a:t>
                      </a:r>
                    </a:p>
                  </a:txBody>
                  <a:tcPr marL="0" marR="0" marT="0" marB="0" anchor="ctr"/>
                </a:tc>
                <a:tc>
                  <a:txBody>
                    <a:bodyPr/>
                    <a:lstStyle/>
                    <a:p>
                      <a:pPr algn="ctr" fontAlgn="ctr"/>
                      <a:r>
                        <a:rPr lang="en-US" sz="1100" b="0" i="0" u="none" strike="noStrike" dirty="0">
                          <a:solidFill>
                            <a:srgbClr val="000000"/>
                          </a:solidFill>
                          <a:effectLst/>
                          <a:latin typeface="Calibri" panose="020F0502020204030204" pitchFamily="34" charset="0"/>
                        </a:rPr>
                        <a:t>365</a:t>
                      </a:r>
                    </a:p>
                  </a:txBody>
                  <a:tcPr marL="0" marR="0" marT="0" marB="0" anchor="ctr"/>
                </a:tc>
                <a:extLst>
                  <a:ext uri="{0D108BD9-81ED-4DB2-BD59-A6C34878D82A}">
                    <a16:rowId xmlns:a16="http://schemas.microsoft.com/office/drawing/2014/main" val="4203675268"/>
                  </a:ext>
                </a:extLst>
              </a:tr>
              <a:tr h="286670">
                <a:tc>
                  <a:txBody>
                    <a:bodyPr/>
                    <a:lstStyle/>
                    <a:p>
                      <a:pPr algn="just">
                        <a:lnSpc>
                          <a:spcPct val="115000"/>
                        </a:lnSpc>
                        <a:spcAft>
                          <a:spcPts val="0"/>
                        </a:spcAft>
                      </a:pPr>
                      <a:r>
                        <a:rPr lang="en-US" sz="1000">
                          <a:effectLst/>
                        </a:rPr>
                        <a:t>8</a:t>
                      </a:r>
                      <a:endParaRPr lang="en-ZA" sz="1000">
                        <a:effectLst/>
                        <a:latin typeface="Times New Roman" panose="02020603050405020304" pitchFamily="18" charset="0"/>
                        <a:ea typeface="Times New Roman" panose="02020603050405020304" pitchFamily="18" charset="0"/>
                      </a:endParaRPr>
                    </a:p>
                  </a:txBody>
                  <a:tcPr marL="57823" marR="57823" marT="0" marB="0" anchor="ctr"/>
                </a:tc>
                <a:tc>
                  <a:txBody>
                    <a:bodyPr/>
                    <a:lstStyle/>
                    <a:p>
                      <a:pPr algn="l" fontAlgn="b"/>
                      <a:r>
                        <a:rPr lang="en-US" sz="1000" b="0" i="0" u="none" strike="noStrike" dirty="0" err="1">
                          <a:solidFill>
                            <a:srgbClr val="000000"/>
                          </a:solidFill>
                          <a:effectLst/>
                          <a:latin typeface="Calibri" panose="020F0502020204030204" pitchFamily="34" charset="0"/>
                        </a:rPr>
                        <a:t>Ilembe</a:t>
                      </a:r>
                      <a:endParaRPr lang="en-US" sz="1000" b="0" i="0" u="none" strike="noStrike" dirty="0">
                        <a:solidFill>
                          <a:srgbClr val="000000"/>
                        </a:solidFill>
                        <a:effectLst/>
                        <a:latin typeface="Calibri" panose="020F0502020204030204" pitchFamily="34" charset="0"/>
                      </a:endParaRPr>
                    </a:p>
                  </a:txBody>
                  <a:tcPr marL="0" marR="0" marT="0" marB="0" anchor="ctr"/>
                </a:tc>
                <a:tc>
                  <a:txBody>
                    <a:bodyPr/>
                    <a:lstStyle/>
                    <a:p>
                      <a:pPr algn="ctr" fontAlgn="b"/>
                      <a:r>
                        <a:rPr lang="en-US" sz="1100" b="0" i="0" u="none" strike="noStrike">
                          <a:solidFill>
                            <a:srgbClr val="000000"/>
                          </a:solidFill>
                          <a:effectLst/>
                          <a:latin typeface="Calibri" panose="020F0502020204030204" pitchFamily="34" charset="0"/>
                        </a:rPr>
                        <a:t>473</a:t>
                      </a:r>
                    </a:p>
                  </a:txBody>
                  <a:tcPr marL="0" marR="0" marT="0" marB="0" anchor="ctr"/>
                </a:tc>
                <a:tc>
                  <a:txBody>
                    <a:bodyPr/>
                    <a:lstStyle/>
                    <a:p>
                      <a:pPr algn="ctr" fontAlgn="ctr"/>
                      <a:r>
                        <a:rPr lang="en-US" sz="1100" b="0" i="0" u="none" strike="noStrike">
                          <a:solidFill>
                            <a:srgbClr val="000000"/>
                          </a:solidFill>
                          <a:effectLst/>
                          <a:latin typeface="Calibri" panose="020F0502020204030204" pitchFamily="34" charset="0"/>
                        </a:rPr>
                        <a:t>117</a:t>
                      </a:r>
                    </a:p>
                  </a:txBody>
                  <a:tcPr marL="0" marR="0" marT="0" marB="0" anchor="ctr"/>
                </a:tc>
                <a:tc>
                  <a:txBody>
                    <a:bodyPr/>
                    <a:lstStyle/>
                    <a:p>
                      <a:pPr algn="ctr" fontAlgn="ctr"/>
                      <a:r>
                        <a:rPr lang="en-US" sz="1100" b="0" i="0" u="none" strike="noStrike" dirty="0">
                          <a:solidFill>
                            <a:srgbClr val="000000"/>
                          </a:solidFill>
                          <a:effectLst/>
                          <a:latin typeface="Calibri" panose="020F0502020204030204" pitchFamily="34" charset="0"/>
                        </a:rPr>
                        <a:t>356</a:t>
                      </a:r>
                    </a:p>
                  </a:txBody>
                  <a:tcPr marL="0" marR="0" marT="0" marB="0" anchor="ctr"/>
                </a:tc>
                <a:extLst>
                  <a:ext uri="{0D108BD9-81ED-4DB2-BD59-A6C34878D82A}">
                    <a16:rowId xmlns:a16="http://schemas.microsoft.com/office/drawing/2014/main" val="2874073144"/>
                  </a:ext>
                </a:extLst>
              </a:tr>
              <a:tr h="286670">
                <a:tc>
                  <a:txBody>
                    <a:bodyPr/>
                    <a:lstStyle/>
                    <a:p>
                      <a:pPr algn="just">
                        <a:lnSpc>
                          <a:spcPct val="115000"/>
                        </a:lnSpc>
                        <a:spcAft>
                          <a:spcPts val="0"/>
                        </a:spcAft>
                      </a:pPr>
                      <a:r>
                        <a:rPr lang="en-US" sz="1000">
                          <a:effectLst/>
                        </a:rPr>
                        <a:t>9</a:t>
                      </a:r>
                      <a:endParaRPr lang="en-ZA" sz="1000">
                        <a:effectLst/>
                        <a:latin typeface="Times New Roman" panose="02020603050405020304" pitchFamily="18" charset="0"/>
                        <a:ea typeface="Times New Roman" panose="02020603050405020304" pitchFamily="18" charset="0"/>
                      </a:endParaRPr>
                    </a:p>
                  </a:txBody>
                  <a:tcPr marL="57823" marR="57823" marT="0" marB="0" anchor="ctr"/>
                </a:tc>
                <a:tc>
                  <a:txBody>
                    <a:bodyPr/>
                    <a:lstStyle/>
                    <a:p>
                      <a:pPr algn="l" fontAlgn="b"/>
                      <a:r>
                        <a:rPr lang="en-US" sz="1000" b="0" i="0" u="none" strike="noStrike" dirty="0">
                          <a:solidFill>
                            <a:srgbClr val="000000"/>
                          </a:solidFill>
                          <a:effectLst/>
                          <a:latin typeface="Calibri" panose="020F0502020204030204" pitchFamily="34" charset="0"/>
                        </a:rPr>
                        <a:t>Harry </a:t>
                      </a:r>
                      <a:r>
                        <a:rPr lang="en-US" sz="1000" b="0" i="0" u="none" strike="noStrike" dirty="0" err="1">
                          <a:solidFill>
                            <a:srgbClr val="000000"/>
                          </a:solidFill>
                          <a:effectLst/>
                          <a:latin typeface="Calibri" panose="020F0502020204030204" pitchFamily="34" charset="0"/>
                        </a:rPr>
                        <a:t>Gwala</a:t>
                      </a:r>
                      <a:endParaRPr lang="en-US" sz="1000" b="0" i="0" u="none" strike="noStrike" dirty="0">
                        <a:solidFill>
                          <a:srgbClr val="000000"/>
                        </a:solidFill>
                        <a:effectLst/>
                        <a:latin typeface="Calibri" panose="020F0502020204030204" pitchFamily="34" charset="0"/>
                      </a:endParaRPr>
                    </a:p>
                  </a:txBody>
                  <a:tcPr marL="0" marR="0" marT="0" marB="0" anchor="ctr"/>
                </a:tc>
                <a:tc>
                  <a:txBody>
                    <a:bodyPr/>
                    <a:lstStyle/>
                    <a:p>
                      <a:pPr algn="ctr" fontAlgn="b"/>
                      <a:r>
                        <a:rPr lang="en-US" sz="1100" b="0" i="0" u="none" strike="noStrike">
                          <a:solidFill>
                            <a:srgbClr val="000000"/>
                          </a:solidFill>
                          <a:effectLst/>
                          <a:latin typeface="Calibri" panose="020F0502020204030204" pitchFamily="34" charset="0"/>
                        </a:rPr>
                        <a:t>412</a:t>
                      </a:r>
                    </a:p>
                  </a:txBody>
                  <a:tcPr marL="0" marR="0" marT="0" marB="0" anchor="ctr"/>
                </a:tc>
                <a:tc>
                  <a:txBody>
                    <a:bodyPr/>
                    <a:lstStyle/>
                    <a:p>
                      <a:pPr algn="ctr" fontAlgn="ctr"/>
                      <a:r>
                        <a:rPr lang="en-US" sz="1100" b="0" i="0" u="none" strike="noStrike">
                          <a:solidFill>
                            <a:srgbClr val="000000"/>
                          </a:solidFill>
                          <a:effectLst/>
                          <a:latin typeface="Calibri" panose="020F0502020204030204" pitchFamily="34" charset="0"/>
                        </a:rPr>
                        <a:t>127</a:t>
                      </a:r>
                    </a:p>
                  </a:txBody>
                  <a:tcPr marL="0" marR="0" marT="0" marB="0" anchor="ctr"/>
                </a:tc>
                <a:tc>
                  <a:txBody>
                    <a:bodyPr/>
                    <a:lstStyle/>
                    <a:p>
                      <a:pPr algn="ctr" fontAlgn="ctr"/>
                      <a:r>
                        <a:rPr lang="en-US" sz="1100" b="0" i="0" u="none" strike="noStrike">
                          <a:solidFill>
                            <a:srgbClr val="000000"/>
                          </a:solidFill>
                          <a:effectLst/>
                          <a:latin typeface="Calibri" panose="020F0502020204030204" pitchFamily="34" charset="0"/>
                        </a:rPr>
                        <a:t>285</a:t>
                      </a:r>
                    </a:p>
                  </a:txBody>
                  <a:tcPr marL="0" marR="0" marT="0" marB="0" anchor="ctr"/>
                </a:tc>
                <a:extLst>
                  <a:ext uri="{0D108BD9-81ED-4DB2-BD59-A6C34878D82A}">
                    <a16:rowId xmlns:a16="http://schemas.microsoft.com/office/drawing/2014/main" val="719891413"/>
                  </a:ext>
                </a:extLst>
              </a:tr>
              <a:tr h="286670">
                <a:tc>
                  <a:txBody>
                    <a:bodyPr/>
                    <a:lstStyle/>
                    <a:p>
                      <a:pPr algn="just">
                        <a:lnSpc>
                          <a:spcPct val="115000"/>
                        </a:lnSpc>
                        <a:spcAft>
                          <a:spcPts val="0"/>
                        </a:spcAft>
                      </a:pPr>
                      <a:r>
                        <a:rPr lang="en-US" sz="1000">
                          <a:effectLst/>
                        </a:rPr>
                        <a:t>10</a:t>
                      </a:r>
                      <a:endParaRPr lang="en-ZA" sz="1000">
                        <a:effectLst/>
                        <a:latin typeface="Times New Roman" panose="02020603050405020304" pitchFamily="18" charset="0"/>
                        <a:ea typeface="Times New Roman" panose="02020603050405020304" pitchFamily="18" charset="0"/>
                      </a:endParaRPr>
                    </a:p>
                  </a:txBody>
                  <a:tcPr marL="57823" marR="57823" marT="0" marB="0" anchor="ctr"/>
                </a:tc>
                <a:tc>
                  <a:txBody>
                    <a:bodyPr/>
                    <a:lstStyle/>
                    <a:p>
                      <a:pPr algn="l" fontAlgn="b"/>
                      <a:r>
                        <a:rPr lang="en-US" sz="1000" b="0" i="0" u="none" strike="noStrike" dirty="0" err="1">
                          <a:solidFill>
                            <a:srgbClr val="000000"/>
                          </a:solidFill>
                          <a:effectLst/>
                          <a:latin typeface="Calibri" panose="020F0502020204030204" pitchFamily="34" charset="0"/>
                        </a:rPr>
                        <a:t>Ugu</a:t>
                      </a:r>
                      <a:endParaRPr lang="en-US" sz="1000" b="0" i="0" u="none" strike="noStrike" dirty="0">
                        <a:solidFill>
                          <a:srgbClr val="000000"/>
                        </a:solidFill>
                        <a:effectLst/>
                        <a:latin typeface="Calibri" panose="020F0502020204030204" pitchFamily="34" charset="0"/>
                      </a:endParaRPr>
                    </a:p>
                  </a:txBody>
                  <a:tcPr marL="0" marR="0" marT="0" marB="0" anchor="ctr"/>
                </a:tc>
                <a:tc>
                  <a:txBody>
                    <a:bodyPr/>
                    <a:lstStyle/>
                    <a:p>
                      <a:pPr algn="ctr" fontAlgn="b"/>
                      <a:r>
                        <a:rPr lang="en-US" sz="1100" b="0" i="0" u="none" strike="noStrike">
                          <a:solidFill>
                            <a:srgbClr val="000000"/>
                          </a:solidFill>
                          <a:effectLst/>
                          <a:latin typeface="Calibri" panose="020F0502020204030204" pitchFamily="34" charset="0"/>
                        </a:rPr>
                        <a:t>480</a:t>
                      </a:r>
                    </a:p>
                  </a:txBody>
                  <a:tcPr marL="0" marR="0" marT="0" marB="0" anchor="ctr"/>
                </a:tc>
                <a:tc>
                  <a:txBody>
                    <a:bodyPr/>
                    <a:lstStyle/>
                    <a:p>
                      <a:pPr algn="ctr" fontAlgn="ctr"/>
                      <a:r>
                        <a:rPr lang="en-US" sz="1100" b="0" i="0" u="none" strike="noStrike">
                          <a:solidFill>
                            <a:srgbClr val="000000"/>
                          </a:solidFill>
                          <a:effectLst/>
                          <a:latin typeface="Calibri" panose="020F0502020204030204" pitchFamily="34" charset="0"/>
                        </a:rPr>
                        <a:t>163</a:t>
                      </a:r>
                    </a:p>
                  </a:txBody>
                  <a:tcPr marL="0" marR="0" marT="0" marB="0" anchor="ctr"/>
                </a:tc>
                <a:tc>
                  <a:txBody>
                    <a:bodyPr/>
                    <a:lstStyle/>
                    <a:p>
                      <a:pPr algn="ctr" fontAlgn="ctr"/>
                      <a:r>
                        <a:rPr lang="en-US" sz="1100" b="0" i="0" u="none" strike="noStrike" dirty="0">
                          <a:solidFill>
                            <a:srgbClr val="000000"/>
                          </a:solidFill>
                          <a:effectLst/>
                          <a:latin typeface="Calibri" panose="020F0502020204030204" pitchFamily="34" charset="0"/>
                        </a:rPr>
                        <a:t>317</a:t>
                      </a:r>
                    </a:p>
                  </a:txBody>
                  <a:tcPr marL="0" marR="0" marT="0" marB="0" anchor="ctr"/>
                </a:tc>
                <a:extLst>
                  <a:ext uri="{0D108BD9-81ED-4DB2-BD59-A6C34878D82A}">
                    <a16:rowId xmlns:a16="http://schemas.microsoft.com/office/drawing/2014/main" val="1883681871"/>
                  </a:ext>
                </a:extLst>
              </a:tr>
              <a:tr h="286670">
                <a:tc>
                  <a:txBody>
                    <a:bodyPr/>
                    <a:lstStyle/>
                    <a:p>
                      <a:pPr algn="just">
                        <a:lnSpc>
                          <a:spcPct val="115000"/>
                        </a:lnSpc>
                        <a:spcAft>
                          <a:spcPts val="0"/>
                        </a:spcAft>
                      </a:pPr>
                      <a:r>
                        <a:rPr lang="en-US" sz="1000" b="1" dirty="0">
                          <a:effectLst/>
                        </a:rPr>
                        <a:t> 11</a:t>
                      </a:r>
                      <a:endParaRPr lang="en-ZA" sz="1000" b="1" dirty="0">
                        <a:effectLst/>
                        <a:latin typeface="Times New Roman" panose="02020603050405020304" pitchFamily="18" charset="0"/>
                        <a:ea typeface="Times New Roman" panose="02020603050405020304" pitchFamily="18" charset="0"/>
                      </a:endParaRPr>
                    </a:p>
                  </a:txBody>
                  <a:tcPr marL="57823" marR="57823" marT="0" marB="0" anchor="ctr"/>
                </a:tc>
                <a:tc>
                  <a:txBody>
                    <a:bodyPr/>
                    <a:lstStyle/>
                    <a:p>
                      <a:pPr algn="l" fontAlgn="ctr"/>
                      <a:r>
                        <a:rPr lang="en-US" sz="1000" b="1" i="0" u="none" strike="noStrike">
                          <a:solidFill>
                            <a:srgbClr val="000000"/>
                          </a:solidFill>
                          <a:effectLst/>
                          <a:latin typeface="Calibri" panose="020F0502020204030204" pitchFamily="34" charset="0"/>
                        </a:rPr>
                        <a:t>Zululand</a:t>
                      </a:r>
                    </a:p>
                  </a:txBody>
                  <a:tcPr marL="0" marR="0" marT="0" marB="0" anchor="ctr"/>
                </a:tc>
                <a:tc>
                  <a:txBody>
                    <a:bodyPr/>
                    <a:lstStyle/>
                    <a:p>
                      <a:pPr algn="ctr" fontAlgn="ctr"/>
                      <a:r>
                        <a:rPr lang="en-US" sz="1100" b="0" i="0" u="none" strike="noStrike">
                          <a:solidFill>
                            <a:srgbClr val="000000"/>
                          </a:solidFill>
                          <a:effectLst/>
                          <a:latin typeface="Calibri" panose="020F0502020204030204" pitchFamily="34" charset="0"/>
                        </a:rPr>
                        <a:t>441</a:t>
                      </a:r>
                    </a:p>
                  </a:txBody>
                  <a:tcPr marL="0" marR="0" marT="0" marB="0" anchor="ctr"/>
                </a:tc>
                <a:tc>
                  <a:txBody>
                    <a:bodyPr/>
                    <a:lstStyle/>
                    <a:p>
                      <a:pPr algn="ctr" fontAlgn="ctr"/>
                      <a:r>
                        <a:rPr lang="en-US" sz="1100" b="0" i="0" u="none" strike="noStrike">
                          <a:solidFill>
                            <a:srgbClr val="000000"/>
                          </a:solidFill>
                          <a:effectLst/>
                          <a:latin typeface="Calibri" panose="020F0502020204030204" pitchFamily="34" charset="0"/>
                        </a:rPr>
                        <a:t>172</a:t>
                      </a:r>
                    </a:p>
                  </a:txBody>
                  <a:tcPr marL="0" marR="0" marT="0" marB="0" anchor="ctr"/>
                </a:tc>
                <a:tc>
                  <a:txBody>
                    <a:bodyPr/>
                    <a:lstStyle/>
                    <a:p>
                      <a:pPr algn="ctr" fontAlgn="ctr"/>
                      <a:r>
                        <a:rPr lang="en-US" sz="1100" b="0" i="0" u="none" strike="noStrike" dirty="0">
                          <a:solidFill>
                            <a:srgbClr val="000000"/>
                          </a:solidFill>
                          <a:effectLst/>
                          <a:latin typeface="Calibri" panose="020F0502020204030204" pitchFamily="34" charset="0"/>
                        </a:rPr>
                        <a:t>269</a:t>
                      </a:r>
                    </a:p>
                  </a:txBody>
                  <a:tcPr marL="0" marR="0" marT="0" marB="0" anchor="ctr"/>
                </a:tc>
                <a:extLst>
                  <a:ext uri="{0D108BD9-81ED-4DB2-BD59-A6C34878D82A}">
                    <a16:rowId xmlns:a16="http://schemas.microsoft.com/office/drawing/2014/main" val="1615648286"/>
                  </a:ext>
                </a:extLst>
              </a:tr>
              <a:tr h="286670">
                <a:tc>
                  <a:txBody>
                    <a:bodyPr/>
                    <a:lstStyle/>
                    <a:p>
                      <a:pPr algn="just">
                        <a:lnSpc>
                          <a:spcPct val="115000"/>
                        </a:lnSpc>
                        <a:spcAft>
                          <a:spcPts val="0"/>
                        </a:spcAft>
                      </a:pPr>
                      <a:r>
                        <a:rPr lang="en-ZA" sz="1000" b="1" dirty="0">
                          <a:effectLst/>
                          <a:latin typeface="Calibri" panose="020F0502020204030204" pitchFamily="34" charset="0"/>
                          <a:ea typeface="Times New Roman" panose="02020603050405020304" pitchFamily="18" charset="0"/>
                          <a:cs typeface="Calibri" panose="020F0502020204030204" pitchFamily="34" charset="0"/>
                        </a:rPr>
                        <a:t>TOTAL</a:t>
                      </a:r>
                    </a:p>
                  </a:txBody>
                  <a:tcPr marL="57823" marR="57823" marT="0" marB="0" anchor="ctr"/>
                </a:tc>
                <a:tc>
                  <a:txBody>
                    <a:bodyPr/>
                    <a:lstStyle/>
                    <a:p>
                      <a:pPr algn="l" fontAlgn="ctr"/>
                      <a:endParaRPr lang="en-US" sz="10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nchor="ctr"/>
                </a:tc>
                <a:tc>
                  <a:txBody>
                    <a:bodyPr/>
                    <a:lstStyle/>
                    <a:p>
                      <a:pPr algn="ctr" fontAlgn="b"/>
                      <a:r>
                        <a:rPr lang="en-US" sz="1100" b="1" i="0" u="none" strike="noStrike" dirty="0">
                          <a:solidFill>
                            <a:srgbClr val="000000"/>
                          </a:solidFill>
                          <a:effectLst/>
                          <a:latin typeface="Calibri" panose="020F0502020204030204" pitchFamily="34" charset="0"/>
                        </a:rPr>
                        <a:t>4,732</a:t>
                      </a:r>
                    </a:p>
                  </a:txBody>
                  <a:tcPr marL="0" marR="0" marT="0" marB="0" anchor="ctr"/>
                </a:tc>
                <a:tc>
                  <a:txBody>
                    <a:bodyPr/>
                    <a:lstStyle/>
                    <a:p>
                      <a:pPr algn="ctr" fontAlgn="ctr"/>
                      <a:r>
                        <a:rPr lang="en-US" sz="1100" b="1" i="0" u="none" strike="noStrike" dirty="0">
                          <a:solidFill>
                            <a:srgbClr val="000000"/>
                          </a:solidFill>
                          <a:effectLst/>
                          <a:latin typeface="Calibri" panose="020F0502020204030204" pitchFamily="34" charset="0"/>
                        </a:rPr>
                        <a:t>1,920</a:t>
                      </a:r>
                    </a:p>
                  </a:txBody>
                  <a:tcPr marL="0" marR="0" marT="0" marB="0" anchor="ctr"/>
                </a:tc>
                <a:tc>
                  <a:txBody>
                    <a:bodyPr/>
                    <a:lstStyle/>
                    <a:p>
                      <a:pPr algn="ctr" fontAlgn="ctr"/>
                      <a:r>
                        <a:rPr lang="en-US" sz="1100" b="1" i="0" u="none" strike="noStrike" dirty="0">
                          <a:solidFill>
                            <a:srgbClr val="000000"/>
                          </a:solidFill>
                          <a:effectLst/>
                          <a:latin typeface="Calibri" panose="020F0502020204030204" pitchFamily="34" charset="0"/>
                        </a:rPr>
                        <a:t>2,812</a:t>
                      </a:r>
                    </a:p>
                  </a:txBody>
                  <a:tcPr marL="0" marR="0" marT="0" marB="0" anchor="ctr"/>
                </a:tc>
                <a:extLst>
                  <a:ext uri="{0D108BD9-81ED-4DB2-BD59-A6C34878D82A}">
                    <a16:rowId xmlns:a16="http://schemas.microsoft.com/office/drawing/2014/main" val="2473799801"/>
                  </a:ext>
                </a:extLst>
              </a:tr>
            </a:tbl>
          </a:graphicData>
        </a:graphic>
      </p:graphicFrame>
      <p:pic>
        <p:nvPicPr>
          <p:cNvPr id="5" name="image2.png"/>
          <p:cNvPicPr/>
          <p:nvPr/>
        </p:nvPicPr>
        <p:blipFill>
          <a:blip r:embed="rId3"/>
          <a:srcRect/>
          <a:stretch>
            <a:fillRect/>
          </a:stretch>
        </p:blipFill>
        <p:spPr>
          <a:xfrm>
            <a:off x="5937301" y="5943600"/>
            <a:ext cx="2749499" cy="914400"/>
          </a:xfrm>
          <a:prstGeom prst="rect">
            <a:avLst/>
          </a:prstGeom>
          <a:ln/>
        </p:spPr>
      </p:pic>
    </p:spTree>
    <p:extLst>
      <p:ext uri="{BB962C8B-B14F-4D97-AF65-F5344CB8AC3E}">
        <p14:creationId xmlns:p14="http://schemas.microsoft.com/office/powerpoint/2010/main" val="371168559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323850" y="-171450"/>
            <a:ext cx="8712200" cy="850900"/>
          </a:xfrm>
        </p:spPr>
        <p:txBody>
          <a:bodyPr/>
          <a:lstStyle/>
          <a:p>
            <a:r>
              <a:rPr lang="en-US" altLang="en-US" sz="2400" b="1" smtClean="0">
                <a:solidFill>
                  <a:schemeClr val="bg1"/>
                </a:solidFill>
              </a:rPr>
              <a:t>REPORT ON CDASF APPLICATIONS IN KZN</a:t>
            </a:r>
            <a:endParaRPr lang="en-ZA" altLang="en-US" sz="2400" b="1" smtClean="0">
              <a:solidFill>
                <a:schemeClr val="bg1"/>
              </a:solidFill>
            </a:endParaRPr>
          </a:p>
        </p:txBody>
      </p:sp>
      <p:graphicFrame>
        <p:nvGraphicFramePr>
          <p:cNvPr id="5" name="Content Placeholder 4">
            <a:extLst>
              <a:ext uri="{FF2B5EF4-FFF2-40B4-BE49-F238E27FC236}">
                <a16:creationId xmlns:a16="http://schemas.microsoft.com/office/drawing/2014/main" id="{82683ADD-D830-499B-9C56-F6FC51606EEC}"/>
              </a:ext>
            </a:extLst>
          </p:cNvPr>
          <p:cNvGraphicFramePr>
            <a:graphicFrameLocks noGrp="1"/>
          </p:cNvGraphicFramePr>
          <p:nvPr>
            <p:ph idx="1"/>
          </p:nvPr>
        </p:nvGraphicFramePr>
        <p:xfrm>
          <a:off x="107950" y="404813"/>
          <a:ext cx="9036050" cy="5340096"/>
        </p:xfrm>
        <a:graphic>
          <a:graphicData uri="http://schemas.openxmlformats.org/drawingml/2006/table">
            <a:tbl>
              <a:tblPr/>
              <a:tblGrid>
                <a:gridCol w="431800">
                  <a:extLst>
                    <a:ext uri="{9D8B030D-6E8A-4147-A177-3AD203B41FA5}">
                      <a16:colId xmlns:a16="http://schemas.microsoft.com/office/drawing/2014/main" val="1246629972"/>
                    </a:ext>
                  </a:extLst>
                </a:gridCol>
                <a:gridCol w="1008063">
                  <a:extLst>
                    <a:ext uri="{9D8B030D-6E8A-4147-A177-3AD203B41FA5}">
                      <a16:colId xmlns:a16="http://schemas.microsoft.com/office/drawing/2014/main" val="3646585217"/>
                    </a:ext>
                  </a:extLst>
                </a:gridCol>
                <a:gridCol w="1223962">
                  <a:extLst>
                    <a:ext uri="{9D8B030D-6E8A-4147-A177-3AD203B41FA5}">
                      <a16:colId xmlns:a16="http://schemas.microsoft.com/office/drawing/2014/main" val="602287063"/>
                    </a:ext>
                  </a:extLst>
                </a:gridCol>
                <a:gridCol w="1295400">
                  <a:extLst>
                    <a:ext uri="{9D8B030D-6E8A-4147-A177-3AD203B41FA5}">
                      <a16:colId xmlns:a16="http://schemas.microsoft.com/office/drawing/2014/main" val="416019708"/>
                    </a:ext>
                  </a:extLst>
                </a:gridCol>
                <a:gridCol w="1225550">
                  <a:extLst>
                    <a:ext uri="{9D8B030D-6E8A-4147-A177-3AD203B41FA5}">
                      <a16:colId xmlns:a16="http://schemas.microsoft.com/office/drawing/2014/main" val="1402803171"/>
                    </a:ext>
                  </a:extLst>
                </a:gridCol>
                <a:gridCol w="3851275">
                  <a:extLst>
                    <a:ext uri="{9D8B030D-6E8A-4147-A177-3AD203B41FA5}">
                      <a16:colId xmlns:a16="http://schemas.microsoft.com/office/drawing/2014/main" val="1715779991"/>
                    </a:ext>
                  </a:extLst>
                </a:gridCol>
              </a:tblGrid>
              <a:tr h="978585">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US" altLang="en-US" sz="1400" b="1" i="0" u="none" strike="noStrike" cap="none" normalizeH="0" baseline="0">
                          <a:ln>
                            <a:noFill/>
                          </a:ln>
                          <a:solidFill>
                            <a:srgbClr val="FFFFFF"/>
                          </a:solidFill>
                          <a:effectLst/>
                          <a:latin typeface="Calibri" panose="020F0502020204030204" pitchFamily="34" charset="0"/>
                          <a:cs typeface="Arial" panose="020B0604020202020204" pitchFamily="34" charset="0"/>
                        </a:rPr>
                        <a:t> No</a:t>
                      </a:r>
                      <a:endParaRPr kumimoji="0" lang="en-ZA" altLang="en-US" sz="1400" b="1" i="0" u="none" strike="noStrike" cap="none" normalizeH="0" baseline="0">
                        <a:ln>
                          <a:noFill/>
                        </a:ln>
                        <a:solidFill>
                          <a:srgbClr val="FFFFFF"/>
                        </a:solidFill>
                        <a:effectLst/>
                        <a:latin typeface="Times New Roman" panose="02020603050405020304" pitchFamily="18" charset="0"/>
                        <a:cs typeface="Times New Roman" panose="02020603050405020304" pitchFamily="18" charset="0"/>
                      </a:endParaRPr>
                    </a:p>
                  </a:txBody>
                  <a:tcPr marL="57823" marR="5782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US" altLang="en-US" sz="1400" b="1" i="0" u="none" strike="noStrike" cap="none" normalizeH="0" baseline="0">
                          <a:ln>
                            <a:noFill/>
                          </a:ln>
                          <a:solidFill>
                            <a:srgbClr val="FFFFFF"/>
                          </a:solidFill>
                          <a:effectLst/>
                          <a:latin typeface="Calibri" panose="020F0502020204030204" pitchFamily="34" charset="0"/>
                          <a:cs typeface="Arial" panose="020B0604020202020204" pitchFamily="34" charset="0"/>
                        </a:rPr>
                        <a:t>District Name</a:t>
                      </a:r>
                      <a:endParaRPr kumimoji="0" lang="en-ZA" altLang="en-US" sz="1400" b="1" i="0" u="none" strike="noStrike" cap="none" normalizeH="0" baseline="0">
                        <a:ln>
                          <a:noFill/>
                        </a:ln>
                        <a:solidFill>
                          <a:srgbClr val="FFFFFF"/>
                        </a:solidFill>
                        <a:effectLst/>
                        <a:latin typeface="Times New Roman" panose="02020603050405020304" pitchFamily="18" charset="0"/>
                        <a:cs typeface="Times New Roman" panose="02020603050405020304" pitchFamily="18" charset="0"/>
                      </a:endParaRPr>
                    </a:p>
                  </a:txBody>
                  <a:tcPr marL="57823" marR="5782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71438">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71438" marR="0" lvl="0" indent="0" algn="just" defTabSz="457200" rtl="0" eaLnBrk="1" fontAlgn="base" latinLnBrk="0" hangingPunct="1">
                        <a:lnSpc>
                          <a:spcPct val="115000"/>
                        </a:lnSpc>
                        <a:spcBef>
                          <a:spcPct val="0"/>
                        </a:spcBef>
                        <a:spcAft>
                          <a:spcPct val="0"/>
                        </a:spcAft>
                        <a:buClrTx/>
                        <a:buSzTx/>
                        <a:buFontTx/>
                        <a:buNone/>
                        <a:tabLst/>
                      </a:pPr>
                      <a:r>
                        <a:rPr kumimoji="0" lang="en-US" altLang="en-US" sz="1400" b="1" i="0" u="none" strike="noStrike" cap="none" normalizeH="0" baseline="0">
                          <a:ln>
                            <a:noFill/>
                          </a:ln>
                          <a:solidFill>
                            <a:srgbClr val="FFFFFF"/>
                          </a:solidFill>
                          <a:effectLst/>
                          <a:latin typeface="Calibri" panose="020F0502020204030204" pitchFamily="34" charset="0"/>
                          <a:cs typeface="Arial" panose="020B0604020202020204" pitchFamily="34" charset="0"/>
                        </a:rPr>
                        <a:t>Applications Received per District </a:t>
                      </a:r>
                      <a:endParaRPr kumimoji="0" lang="en-ZA" altLang="en-US" sz="1400" b="1" i="0" u="none" strike="noStrike" cap="none" normalizeH="0" baseline="0">
                        <a:ln>
                          <a:noFill/>
                        </a:ln>
                        <a:solidFill>
                          <a:srgbClr val="FFFFFF"/>
                        </a:solidFill>
                        <a:effectLst/>
                        <a:latin typeface="Times New Roman" panose="02020603050405020304" pitchFamily="18" charset="0"/>
                        <a:cs typeface="Times New Roman" panose="02020603050405020304" pitchFamily="18" charset="0"/>
                      </a:endParaRPr>
                    </a:p>
                  </a:txBody>
                  <a:tcPr marL="57823" marR="5782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71438">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71438" marR="0" lvl="0" indent="0" algn="just" defTabSz="457200" rtl="0" eaLnBrk="1" fontAlgn="base" latinLnBrk="0" hangingPunct="1">
                        <a:lnSpc>
                          <a:spcPct val="115000"/>
                        </a:lnSpc>
                        <a:spcBef>
                          <a:spcPct val="0"/>
                        </a:spcBef>
                        <a:spcAft>
                          <a:spcPct val="0"/>
                        </a:spcAft>
                        <a:buClrTx/>
                        <a:buSzTx/>
                        <a:buFontTx/>
                        <a:buNone/>
                        <a:tabLst/>
                      </a:pPr>
                      <a:r>
                        <a:rPr kumimoji="0" lang="en-US" altLang="en-US" sz="1400" b="1" i="0" u="none" strike="noStrike" cap="none" normalizeH="0" baseline="0">
                          <a:ln>
                            <a:noFill/>
                          </a:ln>
                          <a:solidFill>
                            <a:srgbClr val="FFFFFF"/>
                          </a:solidFill>
                          <a:effectLst/>
                          <a:latin typeface="Calibri" panose="020F0502020204030204" pitchFamily="34" charset="0"/>
                          <a:cs typeface="Arial" panose="020B0604020202020204" pitchFamily="34" charset="0"/>
                        </a:rPr>
                        <a:t>Recommended and Approved Applications</a:t>
                      </a:r>
                      <a:endParaRPr kumimoji="0" lang="en-ZA" altLang="en-US" sz="1400" b="1" i="0" u="none" strike="noStrike" cap="none" normalizeH="0" baseline="0">
                        <a:ln>
                          <a:noFill/>
                        </a:ln>
                        <a:solidFill>
                          <a:srgbClr val="FFFFFF"/>
                        </a:solidFill>
                        <a:effectLst/>
                        <a:latin typeface="Times New Roman" panose="02020603050405020304" pitchFamily="18" charset="0"/>
                        <a:cs typeface="Times New Roman" panose="02020603050405020304" pitchFamily="18" charset="0"/>
                      </a:endParaRPr>
                    </a:p>
                  </a:txBody>
                  <a:tcPr marL="57823" marR="5782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71438">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71438" marR="0" lvl="0" indent="0" algn="just" defTabSz="457200" rtl="0" eaLnBrk="1" fontAlgn="base" latinLnBrk="0" hangingPunct="1">
                        <a:lnSpc>
                          <a:spcPct val="115000"/>
                        </a:lnSpc>
                        <a:spcBef>
                          <a:spcPct val="0"/>
                        </a:spcBef>
                        <a:spcAft>
                          <a:spcPct val="0"/>
                        </a:spcAft>
                        <a:buClrTx/>
                        <a:buSzTx/>
                        <a:buFontTx/>
                        <a:buNone/>
                        <a:tabLst/>
                      </a:pPr>
                      <a:r>
                        <a:rPr kumimoji="0" lang="en-US" altLang="en-US" sz="1400" b="1" i="0" u="none" strike="noStrike" cap="none" normalizeH="0" baseline="0">
                          <a:ln>
                            <a:noFill/>
                          </a:ln>
                          <a:solidFill>
                            <a:srgbClr val="FFFFFF"/>
                          </a:solidFill>
                          <a:effectLst/>
                          <a:latin typeface="Calibri" panose="020F0502020204030204" pitchFamily="34" charset="0"/>
                          <a:cs typeface="Arial" panose="020B0604020202020204" pitchFamily="34" charset="0"/>
                        </a:rPr>
                        <a:t>Applications not recommend by District</a:t>
                      </a:r>
                      <a:endParaRPr kumimoji="0" lang="en-ZA" altLang="en-US" sz="1400" b="1" i="0" u="none" strike="noStrike" cap="none" normalizeH="0" baseline="0">
                        <a:ln>
                          <a:noFill/>
                        </a:ln>
                        <a:solidFill>
                          <a:srgbClr val="FFFFFF"/>
                        </a:solidFill>
                        <a:effectLst/>
                        <a:latin typeface="Times New Roman" panose="02020603050405020304" pitchFamily="18" charset="0"/>
                        <a:cs typeface="Times New Roman" panose="02020603050405020304" pitchFamily="18" charset="0"/>
                      </a:endParaRPr>
                    </a:p>
                  </a:txBody>
                  <a:tcPr marL="57823" marR="5782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a:ln>
                            <a:noFill/>
                          </a:ln>
                          <a:solidFill>
                            <a:srgbClr val="FFFFFF"/>
                          </a:solidFill>
                          <a:effectLst/>
                          <a:latin typeface="Calibri" panose="020F0502020204030204" pitchFamily="34" charset="0"/>
                          <a:cs typeface="Arial" panose="020B0604020202020204" pitchFamily="34" charset="0"/>
                        </a:rPr>
                        <a:t>Reasons </a:t>
                      </a:r>
                      <a:endParaRPr kumimoji="0" lang="en-ZA" altLang="en-US" sz="1800" b="1" i="0" u="none" strike="noStrike" cap="none" normalizeH="0" baseline="0">
                        <a:ln>
                          <a:noFill/>
                        </a:ln>
                        <a:solidFill>
                          <a:srgbClr val="FFFFFF"/>
                        </a:solidFill>
                        <a:effectLst/>
                        <a:latin typeface="Calibri" panose="020F0502020204030204" pitchFamily="34" charset="0"/>
                        <a:cs typeface="Arial" panose="020B0604020202020204" pitchFamily="34" charset="0"/>
                      </a:endParaRPr>
                    </a:p>
                  </a:txBody>
                  <a:tcPr marL="57823" marR="5782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809944132"/>
                  </a:ext>
                </a:extLst>
              </a:tr>
              <a:tr h="334299">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US" altLang="en-US" sz="800" b="1" i="0" u="none" strike="noStrike" cap="none" normalizeH="0" baseline="0">
                          <a:ln>
                            <a:noFill/>
                          </a:ln>
                          <a:solidFill>
                            <a:srgbClr val="FFFFFF"/>
                          </a:solidFill>
                          <a:effectLst/>
                          <a:latin typeface="Calibri" panose="020F0502020204030204" pitchFamily="34" charset="0"/>
                          <a:cs typeface="Arial" panose="020B0604020202020204" pitchFamily="34" charset="0"/>
                        </a:rPr>
                        <a:t>1</a:t>
                      </a:r>
                      <a:endParaRPr kumimoji="0" lang="en-ZA" altLang="en-US" sz="1000" b="1" i="0" u="none" strike="noStrike" cap="none" normalizeH="0" baseline="0">
                        <a:ln>
                          <a:noFill/>
                        </a:ln>
                        <a:solidFill>
                          <a:srgbClr val="FFFFFF"/>
                        </a:solidFill>
                        <a:effectLst/>
                        <a:latin typeface="Times New Roman" panose="02020603050405020304" pitchFamily="18" charset="0"/>
                        <a:cs typeface="Times New Roman" panose="02020603050405020304" pitchFamily="18" charset="0"/>
                      </a:endParaRPr>
                    </a:p>
                  </a:txBody>
                  <a:tcPr marL="57823" marR="5782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Uthukela</a:t>
                      </a:r>
                    </a:p>
                  </a:txBody>
                  <a:tcPr marL="0" marR="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176</a:t>
                      </a:r>
                    </a:p>
                  </a:txBody>
                  <a:tcPr marL="0" marR="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156</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20</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Scoring 4 and below due to lack of proof of access to land, annual returns, access to market and no ID</a:t>
                      </a:r>
                      <a:endParaRPr kumimoji="0" lang="en-ZA"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2306435421"/>
                  </a:ext>
                </a:extLst>
              </a:tr>
              <a:tr h="334299">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US" altLang="en-US" sz="800" b="1" i="0" u="none" strike="noStrike" cap="none" normalizeH="0" baseline="0">
                          <a:ln>
                            <a:noFill/>
                          </a:ln>
                          <a:solidFill>
                            <a:srgbClr val="FFFFFF"/>
                          </a:solidFill>
                          <a:effectLst/>
                          <a:latin typeface="Calibri" panose="020F0502020204030204" pitchFamily="34" charset="0"/>
                          <a:cs typeface="Arial" panose="020B0604020202020204" pitchFamily="34" charset="0"/>
                        </a:rPr>
                        <a:t>2</a:t>
                      </a:r>
                      <a:endParaRPr kumimoji="0" lang="en-ZA" altLang="en-US" sz="1000" b="1" i="0" u="none" strike="noStrike" cap="none" normalizeH="0" baseline="0">
                        <a:ln>
                          <a:noFill/>
                        </a:ln>
                        <a:solidFill>
                          <a:srgbClr val="FFFFFF"/>
                        </a:solidFill>
                        <a:effectLst/>
                        <a:latin typeface="Times New Roman" panose="02020603050405020304" pitchFamily="18" charset="0"/>
                        <a:cs typeface="Times New Roman" panose="02020603050405020304" pitchFamily="18" charset="0"/>
                      </a:endParaRPr>
                    </a:p>
                  </a:txBody>
                  <a:tcPr marL="57823" marR="5782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Ethekwini</a:t>
                      </a:r>
                    </a:p>
                  </a:txBody>
                  <a:tcPr marL="0" marR="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159</a:t>
                      </a:r>
                    </a:p>
                  </a:txBody>
                  <a:tcPr marL="0" marR="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119</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40</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Scoring 4 and below due to lack of proof of access to land, annual returns, access to market and no ID</a:t>
                      </a:r>
                      <a:endParaRPr kumimoji="0" lang="en-ZA"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50007664"/>
                  </a:ext>
                </a:extLst>
              </a:tr>
              <a:tr h="334299">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US" altLang="en-US" sz="800" b="1" i="0" u="none" strike="noStrike" cap="none" normalizeH="0" baseline="0">
                          <a:ln>
                            <a:noFill/>
                          </a:ln>
                          <a:solidFill>
                            <a:srgbClr val="FFFFFF"/>
                          </a:solidFill>
                          <a:effectLst/>
                          <a:latin typeface="Calibri" panose="020F0502020204030204" pitchFamily="34" charset="0"/>
                          <a:cs typeface="Arial" panose="020B0604020202020204" pitchFamily="34" charset="0"/>
                        </a:rPr>
                        <a:t>3</a:t>
                      </a:r>
                      <a:endParaRPr kumimoji="0" lang="en-ZA" altLang="en-US" sz="1000" b="1" i="0" u="none" strike="noStrike" cap="none" normalizeH="0" baseline="0">
                        <a:ln>
                          <a:noFill/>
                        </a:ln>
                        <a:solidFill>
                          <a:srgbClr val="FFFFFF"/>
                        </a:solidFill>
                        <a:effectLst/>
                        <a:latin typeface="Times New Roman" panose="02020603050405020304" pitchFamily="18" charset="0"/>
                        <a:cs typeface="Times New Roman" panose="02020603050405020304" pitchFamily="18" charset="0"/>
                      </a:endParaRPr>
                    </a:p>
                  </a:txBody>
                  <a:tcPr marL="57823" marR="5782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Umzinyathi</a:t>
                      </a:r>
                    </a:p>
                  </a:txBody>
                  <a:tcPr marL="0" marR="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418</a:t>
                      </a:r>
                    </a:p>
                  </a:txBody>
                  <a:tcPr marL="0" marR="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400</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18</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Scoring 4 and below due to lack of proof of access to land, annual returns and access to market</a:t>
                      </a:r>
                      <a:endParaRPr kumimoji="0" lang="en-ZA"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3352858003"/>
                  </a:ext>
                </a:extLst>
              </a:tr>
              <a:tr h="334299">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US" altLang="en-US" sz="800" b="1" i="0" u="none" strike="noStrike" cap="none" normalizeH="0" baseline="0">
                          <a:ln>
                            <a:noFill/>
                          </a:ln>
                          <a:solidFill>
                            <a:srgbClr val="FFFFFF"/>
                          </a:solidFill>
                          <a:effectLst/>
                          <a:latin typeface="Calibri" panose="020F0502020204030204" pitchFamily="34" charset="0"/>
                          <a:cs typeface="Arial" panose="020B0604020202020204" pitchFamily="34" charset="0"/>
                        </a:rPr>
                        <a:t>4</a:t>
                      </a:r>
                      <a:endParaRPr kumimoji="0" lang="en-ZA" altLang="en-US" sz="1000" b="1" i="0" u="none" strike="noStrike" cap="none" normalizeH="0" baseline="0">
                        <a:ln>
                          <a:noFill/>
                        </a:ln>
                        <a:solidFill>
                          <a:srgbClr val="FFFFFF"/>
                        </a:solidFill>
                        <a:effectLst/>
                        <a:latin typeface="Times New Roman" panose="02020603050405020304" pitchFamily="18" charset="0"/>
                        <a:cs typeface="Times New Roman" panose="02020603050405020304" pitchFamily="18" charset="0"/>
                      </a:endParaRPr>
                    </a:p>
                  </a:txBody>
                  <a:tcPr marL="57823" marR="5782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uMkhannyakude</a:t>
                      </a:r>
                    </a:p>
                  </a:txBody>
                  <a:tcPr marL="0" marR="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428</a:t>
                      </a:r>
                    </a:p>
                  </a:txBody>
                  <a:tcPr marL="0" marR="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184</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244</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Scoring 4 and below due to sugar cane not prioritized by Circular, lack of proof of access to land, annual returns and access to market</a:t>
                      </a:r>
                      <a:endParaRPr kumimoji="0" lang="en-ZA"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342608629"/>
                  </a:ext>
                </a:extLst>
              </a:tr>
              <a:tr h="334299">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US" altLang="en-US" sz="800" b="1" i="0" u="none" strike="noStrike" cap="none" normalizeH="0" baseline="0">
                          <a:ln>
                            <a:noFill/>
                          </a:ln>
                          <a:solidFill>
                            <a:srgbClr val="FFFFFF"/>
                          </a:solidFill>
                          <a:effectLst/>
                          <a:latin typeface="Calibri" panose="020F0502020204030204" pitchFamily="34" charset="0"/>
                          <a:cs typeface="Arial" panose="020B0604020202020204" pitchFamily="34" charset="0"/>
                        </a:rPr>
                        <a:t>5</a:t>
                      </a:r>
                      <a:endParaRPr kumimoji="0" lang="en-ZA" altLang="en-US" sz="1000" b="1" i="0" u="none" strike="noStrike" cap="none" normalizeH="0" baseline="0">
                        <a:ln>
                          <a:noFill/>
                        </a:ln>
                        <a:solidFill>
                          <a:srgbClr val="FFFFFF"/>
                        </a:solidFill>
                        <a:effectLst/>
                        <a:latin typeface="Times New Roman" panose="02020603050405020304" pitchFamily="18" charset="0"/>
                        <a:cs typeface="Times New Roman" panose="02020603050405020304" pitchFamily="18" charset="0"/>
                      </a:endParaRPr>
                    </a:p>
                  </a:txBody>
                  <a:tcPr marL="57823" marR="5782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King Cetshwayo</a:t>
                      </a:r>
                    </a:p>
                  </a:txBody>
                  <a:tcPr marL="0" marR="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766</a:t>
                      </a:r>
                    </a:p>
                  </a:txBody>
                  <a:tcPr marL="0" marR="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252</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514</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Scoring 4 and below due to sugar cane not prioritized by Circular, lack of proof of access to land, annual returns and access to market</a:t>
                      </a:r>
                      <a:endParaRPr kumimoji="0" lang="en-ZA"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3837275602"/>
                  </a:ext>
                </a:extLst>
              </a:tr>
              <a:tr h="334299">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US" altLang="en-US" sz="800" b="1" i="0" u="none" strike="noStrike" cap="none" normalizeH="0" baseline="0">
                          <a:ln>
                            <a:noFill/>
                          </a:ln>
                          <a:solidFill>
                            <a:srgbClr val="FFFFFF"/>
                          </a:solidFill>
                          <a:effectLst/>
                          <a:latin typeface="Calibri" panose="020F0502020204030204" pitchFamily="34" charset="0"/>
                          <a:cs typeface="Arial" panose="020B0604020202020204" pitchFamily="34" charset="0"/>
                        </a:rPr>
                        <a:t>6</a:t>
                      </a:r>
                      <a:endParaRPr kumimoji="0" lang="en-ZA" altLang="en-US" sz="1000" b="1" i="0" u="none" strike="noStrike" cap="none" normalizeH="0" baseline="0">
                        <a:ln>
                          <a:noFill/>
                        </a:ln>
                        <a:solidFill>
                          <a:srgbClr val="FFFFFF"/>
                        </a:solidFill>
                        <a:effectLst/>
                        <a:latin typeface="Times New Roman" panose="02020603050405020304" pitchFamily="18" charset="0"/>
                        <a:cs typeface="Times New Roman" panose="02020603050405020304" pitchFamily="18" charset="0"/>
                      </a:endParaRPr>
                    </a:p>
                  </a:txBody>
                  <a:tcPr marL="57823" marR="5782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Amajuba</a:t>
                      </a:r>
                    </a:p>
                  </a:txBody>
                  <a:tcPr marL="0" marR="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209</a:t>
                      </a:r>
                    </a:p>
                  </a:txBody>
                  <a:tcPr marL="0" marR="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109</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100</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Scoring 4 and below due to lack of proof of access to land, annual returns and access to market</a:t>
                      </a:r>
                      <a:endParaRPr kumimoji="0" lang="en-ZA"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773023066"/>
                  </a:ext>
                </a:extLst>
              </a:tr>
              <a:tr h="501449">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US" altLang="en-US" sz="800" b="1" i="0" u="none" strike="noStrike" cap="none" normalizeH="0" baseline="0">
                          <a:ln>
                            <a:noFill/>
                          </a:ln>
                          <a:solidFill>
                            <a:srgbClr val="FFFFFF"/>
                          </a:solidFill>
                          <a:effectLst/>
                          <a:latin typeface="Calibri" panose="020F0502020204030204" pitchFamily="34" charset="0"/>
                          <a:cs typeface="Arial" panose="020B0604020202020204" pitchFamily="34" charset="0"/>
                        </a:rPr>
                        <a:t>7</a:t>
                      </a:r>
                      <a:endParaRPr kumimoji="0" lang="en-ZA" altLang="en-US" sz="1000" b="1" i="0" u="none" strike="noStrike" cap="none" normalizeH="0" baseline="0">
                        <a:ln>
                          <a:noFill/>
                        </a:ln>
                        <a:solidFill>
                          <a:srgbClr val="FFFFFF"/>
                        </a:solidFill>
                        <a:effectLst/>
                        <a:latin typeface="Times New Roman" panose="02020603050405020304" pitchFamily="18" charset="0"/>
                        <a:cs typeface="Times New Roman" panose="02020603050405020304" pitchFamily="18" charset="0"/>
                      </a:endParaRPr>
                    </a:p>
                  </a:txBody>
                  <a:tcPr marL="57823" marR="5782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Umgungundlovu</a:t>
                      </a:r>
                    </a:p>
                  </a:txBody>
                  <a:tcPr marL="0" marR="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770</a:t>
                      </a:r>
                    </a:p>
                  </a:txBody>
                  <a:tcPr marL="0" marR="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365</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405</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Scoring 4 and below due to applications for summer crop which is not prioritiesd by Circular,  lack of proof of access to land, annual returns and access to market</a:t>
                      </a:r>
                      <a:endParaRPr kumimoji="0" lang="en-ZA"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2994584857"/>
                  </a:ext>
                </a:extLst>
              </a:tr>
              <a:tr h="501449">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US" altLang="en-US" sz="800" b="1" i="0" u="none" strike="noStrike" cap="none" normalizeH="0" baseline="0">
                          <a:ln>
                            <a:noFill/>
                          </a:ln>
                          <a:solidFill>
                            <a:srgbClr val="FFFFFF"/>
                          </a:solidFill>
                          <a:effectLst/>
                          <a:latin typeface="Calibri" panose="020F0502020204030204" pitchFamily="34" charset="0"/>
                          <a:cs typeface="Arial" panose="020B0604020202020204" pitchFamily="34" charset="0"/>
                        </a:rPr>
                        <a:t>8</a:t>
                      </a:r>
                      <a:endParaRPr kumimoji="0" lang="en-ZA" altLang="en-US" sz="1000" b="1" i="0" u="none" strike="noStrike" cap="none" normalizeH="0" baseline="0">
                        <a:ln>
                          <a:noFill/>
                        </a:ln>
                        <a:solidFill>
                          <a:srgbClr val="FFFFFF"/>
                        </a:solidFill>
                        <a:effectLst/>
                        <a:latin typeface="Times New Roman" panose="02020603050405020304" pitchFamily="18" charset="0"/>
                        <a:cs typeface="Times New Roman" panose="02020603050405020304" pitchFamily="18" charset="0"/>
                      </a:endParaRPr>
                    </a:p>
                  </a:txBody>
                  <a:tcPr marL="57823" marR="5782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Ilembe</a:t>
                      </a:r>
                    </a:p>
                  </a:txBody>
                  <a:tcPr marL="0" marR="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473</a:t>
                      </a:r>
                    </a:p>
                  </a:txBody>
                  <a:tcPr marL="0" marR="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356</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117</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Scoring 4 and below due to applications for summer crop which is not prioritiesd by Circular,  lack of proof of access to land, annual returns and access to market</a:t>
                      </a:r>
                      <a:endParaRPr kumimoji="0" lang="en-ZA"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22907745"/>
                  </a:ext>
                </a:extLst>
              </a:tr>
              <a:tr h="334299">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US" altLang="en-US" sz="800" b="1" i="0" u="none" strike="noStrike" cap="none" normalizeH="0" baseline="0">
                          <a:ln>
                            <a:noFill/>
                          </a:ln>
                          <a:solidFill>
                            <a:srgbClr val="FFFFFF"/>
                          </a:solidFill>
                          <a:effectLst/>
                          <a:latin typeface="Calibri" panose="020F0502020204030204" pitchFamily="34" charset="0"/>
                          <a:cs typeface="Arial" panose="020B0604020202020204" pitchFamily="34" charset="0"/>
                        </a:rPr>
                        <a:t>9</a:t>
                      </a:r>
                      <a:endParaRPr kumimoji="0" lang="en-ZA" altLang="en-US" sz="1000" b="1" i="0" u="none" strike="noStrike" cap="none" normalizeH="0" baseline="0">
                        <a:ln>
                          <a:noFill/>
                        </a:ln>
                        <a:solidFill>
                          <a:srgbClr val="FFFFFF"/>
                        </a:solidFill>
                        <a:effectLst/>
                        <a:latin typeface="Times New Roman" panose="02020603050405020304" pitchFamily="18" charset="0"/>
                        <a:cs typeface="Times New Roman" panose="02020603050405020304" pitchFamily="18" charset="0"/>
                      </a:endParaRPr>
                    </a:p>
                  </a:txBody>
                  <a:tcPr marL="57823" marR="5782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Harry Gwala</a:t>
                      </a:r>
                    </a:p>
                  </a:txBody>
                  <a:tcPr marL="0" marR="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412</a:t>
                      </a:r>
                    </a:p>
                  </a:txBody>
                  <a:tcPr marL="0" marR="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285</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127</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Scoring 4 and below due to lack of proof of access to land, annual returns and access to market</a:t>
                      </a:r>
                      <a:endParaRPr kumimoji="0" lang="en-ZA"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3628186369"/>
                  </a:ext>
                </a:extLst>
              </a:tr>
              <a:tr h="334299">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US" altLang="en-US" sz="800" b="1" i="0" u="none" strike="noStrike" cap="none" normalizeH="0" baseline="0">
                          <a:ln>
                            <a:noFill/>
                          </a:ln>
                          <a:solidFill>
                            <a:srgbClr val="FFFFFF"/>
                          </a:solidFill>
                          <a:effectLst/>
                          <a:latin typeface="Calibri" panose="020F0502020204030204" pitchFamily="34" charset="0"/>
                          <a:cs typeface="Arial" panose="020B0604020202020204" pitchFamily="34" charset="0"/>
                        </a:rPr>
                        <a:t>10</a:t>
                      </a:r>
                      <a:endParaRPr kumimoji="0" lang="en-ZA" altLang="en-US" sz="1000" b="1" i="0" u="none" strike="noStrike" cap="none" normalizeH="0" baseline="0">
                        <a:ln>
                          <a:noFill/>
                        </a:ln>
                        <a:solidFill>
                          <a:srgbClr val="FFFFFF"/>
                        </a:solidFill>
                        <a:effectLst/>
                        <a:latin typeface="Times New Roman" panose="02020603050405020304" pitchFamily="18" charset="0"/>
                        <a:cs typeface="Times New Roman" panose="02020603050405020304" pitchFamily="18" charset="0"/>
                      </a:endParaRPr>
                    </a:p>
                  </a:txBody>
                  <a:tcPr marL="57823" marR="5782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Ugu</a:t>
                      </a:r>
                    </a:p>
                  </a:txBody>
                  <a:tcPr marL="0" marR="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480</a:t>
                      </a:r>
                    </a:p>
                  </a:txBody>
                  <a:tcPr marL="0" marR="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317</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163</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Scoring 4 and below due to lack of proof of access to land, annual returns and access to market</a:t>
                      </a:r>
                      <a:endParaRPr kumimoji="0" lang="en-ZA"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94098294"/>
                  </a:ext>
                </a:extLst>
              </a:tr>
              <a:tr h="334299">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en-US" altLang="en-US" sz="800" b="1" i="0" u="none" strike="noStrike" cap="none" normalizeH="0" baseline="0">
                          <a:ln>
                            <a:noFill/>
                          </a:ln>
                          <a:solidFill>
                            <a:srgbClr val="FFFFFF"/>
                          </a:solidFill>
                          <a:effectLst/>
                          <a:latin typeface="Calibri" panose="020F0502020204030204" pitchFamily="34" charset="0"/>
                          <a:cs typeface="Arial" panose="020B0604020202020204" pitchFamily="34" charset="0"/>
                        </a:rPr>
                        <a:t> 11</a:t>
                      </a:r>
                      <a:endParaRPr kumimoji="0" lang="en-ZA" altLang="en-US" sz="1000" b="1" i="0" u="none" strike="noStrike" cap="none" normalizeH="0" baseline="0">
                        <a:ln>
                          <a:noFill/>
                        </a:ln>
                        <a:solidFill>
                          <a:srgbClr val="FFFFFF"/>
                        </a:solidFill>
                        <a:effectLst/>
                        <a:latin typeface="Times New Roman" panose="02020603050405020304" pitchFamily="18" charset="0"/>
                        <a:cs typeface="Times New Roman" panose="02020603050405020304" pitchFamily="18" charset="0"/>
                      </a:endParaRPr>
                    </a:p>
                  </a:txBody>
                  <a:tcPr marL="57823" marR="5782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457200" rtl="0" eaLnBrk="1" fontAlgn="ctr" latinLnBrk="0" hangingPunct="1">
                        <a:lnSpc>
                          <a:spcPct val="100000"/>
                        </a:lnSpc>
                        <a:spcBef>
                          <a:spcPct val="0"/>
                        </a:spcBef>
                        <a:spcAft>
                          <a:spcPct val="0"/>
                        </a:spcAft>
                        <a:buClrTx/>
                        <a:buSzTx/>
                        <a:buFontTx/>
                        <a:buNone/>
                        <a:tabLst/>
                      </a:pPr>
                      <a:r>
                        <a:rPr kumimoji="0" lang="en-US" altLang="en-US" sz="1100" b="1" i="0" u="none" strike="noStrike" cap="none" normalizeH="0" baseline="0">
                          <a:ln>
                            <a:noFill/>
                          </a:ln>
                          <a:solidFill>
                            <a:srgbClr val="000000"/>
                          </a:solidFill>
                          <a:effectLst/>
                          <a:latin typeface="Calibri" panose="020F0502020204030204" pitchFamily="34" charset="0"/>
                          <a:cs typeface="Arial" panose="020B0604020202020204" pitchFamily="34" charset="0"/>
                        </a:rPr>
                        <a:t>Zululand</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441</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269</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172</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rPr>
                        <a:t>Scoring 4 and below due to lack of proof of access to land, annual returns and access to market</a:t>
                      </a:r>
                      <a:endParaRPr kumimoji="0" lang="en-ZA" altLang="en-US" sz="1100" b="0" i="0" u="none" strike="noStrike" cap="none" normalizeH="0" baseline="0">
                        <a:ln>
                          <a:noFill/>
                        </a:ln>
                        <a:solidFill>
                          <a:srgbClr val="000000"/>
                        </a:solidFill>
                        <a:effectLst/>
                        <a:latin typeface="Calibri" panose="020F0502020204030204" pitchFamily="34" charset="0"/>
                        <a:cs typeface="Arial" panose="020B0604020202020204" pitchFamily="34"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3780679008"/>
                  </a:ext>
                </a:extLst>
              </a:tr>
              <a:tr h="334299">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just" defTabSz="457200" rtl="0" eaLnBrk="1" fontAlgn="base" latinLnBrk="0" hangingPunct="1">
                        <a:lnSpc>
                          <a:spcPct val="115000"/>
                        </a:lnSpc>
                        <a:spcBef>
                          <a:spcPct val="0"/>
                        </a:spcBef>
                        <a:spcAft>
                          <a:spcPct val="0"/>
                        </a:spcAft>
                        <a:buClrTx/>
                        <a:buSzTx/>
                        <a:buFontTx/>
                        <a:buNone/>
                        <a:tabLst/>
                      </a:pPr>
                      <a:endParaRPr kumimoji="0" lang="en-ZA" altLang="en-US" sz="1000" b="1" i="0" u="none" strike="noStrike" cap="none" normalizeH="0" baseline="0">
                        <a:ln>
                          <a:noFill/>
                        </a:ln>
                        <a:solidFill>
                          <a:srgbClr val="FFFFFF"/>
                        </a:solidFill>
                        <a:effectLst/>
                        <a:latin typeface="Times New Roman" panose="02020603050405020304" pitchFamily="18" charset="0"/>
                        <a:cs typeface="Times New Roman" panose="02020603050405020304" pitchFamily="18" charset="0"/>
                      </a:endParaRPr>
                    </a:p>
                  </a:txBody>
                  <a:tcPr marL="57823" marR="5782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altLang="en-US" sz="1100" b="1" i="0" u="none" strike="noStrike" cap="none" normalizeH="0" baseline="0">
                          <a:ln>
                            <a:noFill/>
                          </a:ln>
                          <a:solidFill>
                            <a:srgbClr val="000000"/>
                          </a:solidFill>
                          <a:effectLst/>
                          <a:latin typeface="Calibri" panose="020F0502020204030204" pitchFamily="34" charset="0"/>
                          <a:cs typeface="Arial" panose="020B0604020202020204" pitchFamily="34" charset="0"/>
                        </a:rPr>
                        <a:t>PROVINCIAL TOTAL</a:t>
                      </a:r>
                    </a:p>
                  </a:txBody>
                  <a:tcPr marL="0" marR="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1100" b="1" i="0" u="none" strike="noStrike" cap="none" normalizeH="0" baseline="0">
                          <a:ln>
                            <a:noFill/>
                          </a:ln>
                          <a:solidFill>
                            <a:srgbClr val="000000"/>
                          </a:solidFill>
                          <a:effectLst/>
                          <a:latin typeface="Calibri" panose="020F0502020204030204" pitchFamily="34" charset="0"/>
                          <a:cs typeface="Arial" panose="020B0604020202020204" pitchFamily="34" charset="0"/>
                        </a:rPr>
                        <a:t>4,732</a:t>
                      </a:r>
                    </a:p>
                  </a:txBody>
                  <a:tcPr marL="0" marR="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en-US" altLang="en-US" sz="1100" b="1" i="0" u="none" strike="noStrike" cap="none" normalizeH="0" baseline="0">
                          <a:ln>
                            <a:noFill/>
                          </a:ln>
                          <a:solidFill>
                            <a:srgbClr val="000000"/>
                          </a:solidFill>
                          <a:effectLst/>
                          <a:latin typeface="Calibri" panose="020F0502020204030204" pitchFamily="34" charset="0"/>
                          <a:cs typeface="Arial" panose="020B0604020202020204" pitchFamily="34" charset="0"/>
                        </a:rPr>
                        <a:t>2,812</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en-US" altLang="en-US" sz="1100" b="1" i="0" u="none" strike="noStrike" cap="none" normalizeH="0" baseline="0">
                          <a:ln>
                            <a:noFill/>
                          </a:ln>
                          <a:solidFill>
                            <a:srgbClr val="000000"/>
                          </a:solidFill>
                          <a:effectLst/>
                          <a:latin typeface="Calibri" panose="020F0502020204030204" pitchFamily="34" charset="0"/>
                          <a:cs typeface="Arial" panose="020B0604020202020204" pitchFamily="34" charset="0"/>
                        </a:rPr>
                        <a:t>1,920</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ZA" altLang="en-US" sz="1800" b="0" i="0" u="none" strike="noStrike" cap="none" normalizeH="0" baseline="0">
                        <a:ln>
                          <a:noFill/>
                        </a:ln>
                        <a:solidFill>
                          <a:srgbClr val="000000"/>
                        </a:solidFill>
                        <a:effectLst/>
                        <a:latin typeface="Calibri" panose="020F0502020204030204" pitchFamily="34" charset="0"/>
                        <a:cs typeface="Arial" panose="020B0604020202020204" pitchFamily="34"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970145518"/>
                  </a:ext>
                </a:extLst>
              </a:tr>
            </a:tbl>
          </a:graphicData>
        </a:graphic>
      </p:graphicFrame>
      <p:pic>
        <p:nvPicPr>
          <p:cNvPr id="4" name="image2.png"/>
          <p:cNvPicPr/>
          <p:nvPr/>
        </p:nvPicPr>
        <p:blipFill>
          <a:blip r:embed="rId2"/>
          <a:srcRect/>
          <a:stretch>
            <a:fillRect/>
          </a:stretch>
        </p:blipFill>
        <p:spPr>
          <a:xfrm>
            <a:off x="5937301" y="5943600"/>
            <a:ext cx="2749499" cy="914400"/>
          </a:xfrm>
          <a:prstGeom prst="rect">
            <a:avLst/>
          </a:prstGeom>
          <a:ln/>
        </p:spPr>
      </p:pic>
    </p:spTree>
    <p:extLst>
      <p:ext uri="{BB962C8B-B14F-4D97-AF65-F5344CB8AC3E}">
        <p14:creationId xmlns:p14="http://schemas.microsoft.com/office/powerpoint/2010/main" val="6326366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323850" y="274638"/>
            <a:ext cx="8712200" cy="850900"/>
          </a:xfrm>
        </p:spPr>
        <p:txBody>
          <a:bodyPr/>
          <a:lstStyle/>
          <a:p>
            <a:r>
              <a:rPr lang="en-US" altLang="en-US" sz="3600" b="1" smtClean="0">
                <a:solidFill>
                  <a:schemeClr val="bg1"/>
                </a:solidFill>
              </a:rPr>
              <a:t>REPORT ON CDASF APPLICATIONS IN KZN</a:t>
            </a:r>
            <a:endParaRPr lang="en-ZA" altLang="en-US" sz="3600" b="1" smtClean="0">
              <a:solidFill>
                <a:schemeClr val="bg1"/>
              </a:solidFill>
            </a:endParaRPr>
          </a:p>
        </p:txBody>
      </p:sp>
      <p:graphicFrame>
        <p:nvGraphicFramePr>
          <p:cNvPr id="5" name="Content Placeholder 4">
            <a:extLst>
              <a:ext uri="{FF2B5EF4-FFF2-40B4-BE49-F238E27FC236}">
                <a16:creationId xmlns:a16="http://schemas.microsoft.com/office/drawing/2014/main" id="{BB7891B6-1167-4909-AED6-FDB54FE61B8D}"/>
              </a:ext>
            </a:extLst>
          </p:cNvPr>
          <p:cNvGraphicFramePr>
            <a:graphicFrameLocks noGrp="1"/>
          </p:cNvGraphicFramePr>
          <p:nvPr>
            <p:ph idx="1"/>
          </p:nvPr>
        </p:nvGraphicFramePr>
        <p:xfrm>
          <a:off x="251520" y="1364791"/>
          <a:ext cx="9000999" cy="4225785"/>
        </p:xfrm>
        <a:graphic>
          <a:graphicData uri="http://schemas.openxmlformats.org/drawingml/2006/table">
            <a:tbl>
              <a:tblPr firstRow="1" firstCol="1" bandRow="1">
                <a:tableStyleId>{5C22544A-7EE6-4342-B048-85BDC9FD1C3A}</a:tableStyleId>
              </a:tblPr>
              <a:tblGrid>
                <a:gridCol w="455450">
                  <a:extLst>
                    <a:ext uri="{9D8B030D-6E8A-4147-A177-3AD203B41FA5}">
                      <a16:colId xmlns:a16="http://schemas.microsoft.com/office/drawing/2014/main" val="55821231"/>
                    </a:ext>
                  </a:extLst>
                </a:gridCol>
                <a:gridCol w="1272742">
                  <a:extLst>
                    <a:ext uri="{9D8B030D-6E8A-4147-A177-3AD203B41FA5}">
                      <a16:colId xmlns:a16="http://schemas.microsoft.com/office/drawing/2014/main" val="2352171425"/>
                    </a:ext>
                  </a:extLst>
                </a:gridCol>
                <a:gridCol w="864096">
                  <a:extLst>
                    <a:ext uri="{9D8B030D-6E8A-4147-A177-3AD203B41FA5}">
                      <a16:colId xmlns:a16="http://schemas.microsoft.com/office/drawing/2014/main" val="3649912385"/>
                    </a:ext>
                  </a:extLst>
                </a:gridCol>
                <a:gridCol w="792088">
                  <a:extLst>
                    <a:ext uri="{9D8B030D-6E8A-4147-A177-3AD203B41FA5}">
                      <a16:colId xmlns:a16="http://schemas.microsoft.com/office/drawing/2014/main" val="2845805107"/>
                    </a:ext>
                  </a:extLst>
                </a:gridCol>
                <a:gridCol w="648072">
                  <a:extLst>
                    <a:ext uri="{9D8B030D-6E8A-4147-A177-3AD203B41FA5}">
                      <a16:colId xmlns:a16="http://schemas.microsoft.com/office/drawing/2014/main" val="2167461494"/>
                    </a:ext>
                  </a:extLst>
                </a:gridCol>
                <a:gridCol w="432048">
                  <a:extLst>
                    <a:ext uri="{9D8B030D-6E8A-4147-A177-3AD203B41FA5}">
                      <a16:colId xmlns:a16="http://schemas.microsoft.com/office/drawing/2014/main" val="1985503768"/>
                    </a:ext>
                  </a:extLst>
                </a:gridCol>
                <a:gridCol w="504056">
                  <a:extLst>
                    <a:ext uri="{9D8B030D-6E8A-4147-A177-3AD203B41FA5}">
                      <a16:colId xmlns:a16="http://schemas.microsoft.com/office/drawing/2014/main" val="3597985401"/>
                    </a:ext>
                  </a:extLst>
                </a:gridCol>
                <a:gridCol w="360040">
                  <a:extLst>
                    <a:ext uri="{9D8B030D-6E8A-4147-A177-3AD203B41FA5}">
                      <a16:colId xmlns:a16="http://schemas.microsoft.com/office/drawing/2014/main" val="3175361838"/>
                    </a:ext>
                  </a:extLst>
                </a:gridCol>
                <a:gridCol w="432048">
                  <a:extLst>
                    <a:ext uri="{9D8B030D-6E8A-4147-A177-3AD203B41FA5}">
                      <a16:colId xmlns:a16="http://schemas.microsoft.com/office/drawing/2014/main" val="2723811185"/>
                    </a:ext>
                  </a:extLst>
                </a:gridCol>
                <a:gridCol w="504056">
                  <a:extLst>
                    <a:ext uri="{9D8B030D-6E8A-4147-A177-3AD203B41FA5}">
                      <a16:colId xmlns:a16="http://schemas.microsoft.com/office/drawing/2014/main" val="1942807478"/>
                    </a:ext>
                  </a:extLst>
                </a:gridCol>
                <a:gridCol w="360040">
                  <a:extLst>
                    <a:ext uri="{9D8B030D-6E8A-4147-A177-3AD203B41FA5}">
                      <a16:colId xmlns:a16="http://schemas.microsoft.com/office/drawing/2014/main" val="1578131215"/>
                    </a:ext>
                  </a:extLst>
                </a:gridCol>
                <a:gridCol w="432048">
                  <a:extLst>
                    <a:ext uri="{9D8B030D-6E8A-4147-A177-3AD203B41FA5}">
                      <a16:colId xmlns:a16="http://schemas.microsoft.com/office/drawing/2014/main" val="1609106187"/>
                    </a:ext>
                  </a:extLst>
                </a:gridCol>
                <a:gridCol w="648072">
                  <a:extLst>
                    <a:ext uri="{9D8B030D-6E8A-4147-A177-3AD203B41FA5}">
                      <a16:colId xmlns:a16="http://schemas.microsoft.com/office/drawing/2014/main" val="1379636549"/>
                    </a:ext>
                  </a:extLst>
                </a:gridCol>
                <a:gridCol w="1296143">
                  <a:extLst>
                    <a:ext uri="{9D8B030D-6E8A-4147-A177-3AD203B41FA5}">
                      <a16:colId xmlns:a16="http://schemas.microsoft.com/office/drawing/2014/main" val="1030550253"/>
                    </a:ext>
                  </a:extLst>
                </a:gridCol>
              </a:tblGrid>
              <a:tr h="735682">
                <a:tc rowSpan="2">
                  <a:txBody>
                    <a:bodyPr/>
                    <a:lstStyle/>
                    <a:p>
                      <a:pPr algn="just">
                        <a:lnSpc>
                          <a:spcPct val="115000"/>
                        </a:lnSpc>
                        <a:spcAft>
                          <a:spcPts val="0"/>
                        </a:spcAft>
                      </a:pPr>
                      <a:r>
                        <a:rPr lang="en-US" sz="1400" b="1" dirty="0">
                          <a:effectLst/>
                        </a:rPr>
                        <a:t> </a:t>
                      </a:r>
                      <a:endParaRPr lang="en-ZA" sz="1400" b="1" dirty="0">
                        <a:effectLst/>
                        <a:latin typeface="Times New Roman" panose="02020603050405020304" pitchFamily="18" charset="0"/>
                        <a:ea typeface="Times New Roman" panose="02020603050405020304" pitchFamily="18" charset="0"/>
                      </a:endParaRPr>
                    </a:p>
                  </a:txBody>
                  <a:tcPr marL="57823" marR="57823" marT="0" marB="0"/>
                </a:tc>
                <a:tc rowSpan="2">
                  <a:txBody>
                    <a:bodyPr/>
                    <a:lstStyle/>
                    <a:p>
                      <a:pPr algn="just">
                        <a:lnSpc>
                          <a:spcPct val="115000"/>
                        </a:lnSpc>
                        <a:spcAft>
                          <a:spcPts val="0"/>
                        </a:spcAft>
                      </a:pPr>
                      <a:r>
                        <a:rPr lang="en-US" sz="1400" b="1" dirty="0">
                          <a:effectLst/>
                        </a:rPr>
                        <a:t>District Name</a:t>
                      </a:r>
                      <a:endParaRPr lang="en-ZA" sz="1400" b="1" dirty="0">
                        <a:effectLst/>
                        <a:latin typeface="Times New Roman" panose="02020603050405020304" pitchFamily="18" charset="0"/>
                        <a:ea typeface="Times New Roman" panose="02020603050405020304" pitchFamily="18" charset="0"/>
                      </a:endParaRPr>
                    </a:p>
                  </a:txBody>
                  <a:tcPr marL="57823" marR="57823" marT="0" marB="0"/>
                </a:tc>
                <a:tc rowSpan="2">
                  <a:txBody>
                    <a:bodyPr/>
                    <a:lstStyle/>
                    <a:p>
                      <a:pPr marL="71755" marR="71755" algn="just">
                        <a:lnSpc>
                          <a:spcPct val="115000"/>
                        </a:lnSpc>
                        <a:spcAft>
                          <a:spcPts val="0"/>
                        </a:spcAft>
                      </a:pPr>
                      <a:r>
                        <a:rPr lang="en-US" sz="1400" b="1" dirty="0">
                          <a:effectLst/>
                        </a:rPr>
                        <a:t>District Recommended Applications</a:t>
                      </a:r>
                      <a:endParaRPr lang="en-ZA" sz="1400" b="1" dirty="0">
                        <a:effectLst/>
                        <a:latin typeface="Times New Roman" panose="02020603050405020304" pitchFamily="18" charset="0"/>
                        <a:ea typeface="Times New Roman" panose="02020603050405020304" pitchFamily="18" charset="0"/>
                      </a:endParaRPr>
                    </a:p>
                  </a:txBody>
                  <a:tcPr marL="57823" marR="57823" marT="0" marB="0" vert="vert270"/>
                </a:tc>
                <a:tc rowSpan="2">
                  <a:txBody>
                    <a:bodyPr/>
                    <a:lstStyle/>
                    <a:p>
                      <a:pPr marL="71755" marR="71755" algn="just">
                        <a:lnSpc>
                          <a:spcPct val="115000"/>
                        </a:lnSpc>
                        <a:spcAft>
                          <a:spcPts val="0"/>
                        </a:spcAft>
                      </a:pPr>
                      <a:r>
                        <a:rPr lang="en-US" sz="1400" b="1" dirty="0">
                          <a:effectLst/>
                        </a:rPr>
                        <a:t>Applications Rejected by Province</a:t>
                      </a:r>
                      <a:endParaRPr lang="en-ZA" sz="1400" b="1" dirty="0">
                        <a:effectLst/>
                        <a:latin typeface="Times New Roman" panose="02020603050405020304" pitchFamily="18" charset="0"/>
                        <a:ea typeface="Times New Roman" panose="02020603050405020304" pitchFamily="18" charset="0"/>
                      </a:endParaRPr>
                    </a:p>
                  </a:txBody>
                  <a:tcPr marL="57823" marR="57823" marT="0" marB="0" vert="vert270"/>
                </a:tc>
                <a:tc rowSpan="2">
                  <a:txBody>
                    <a:bodyPr/>
                    <a:lstStyle/>
                    <a:p>
                      <a:pPr marL="71755" marR="71755" algn="just">
                        <a:lnSpc>
                          <a:spcPct val="115000"/>
                        </a:lnSpc>
                        <a:spcAft>
                          <a:spcPts val="0"/>
                        </a:spcAft>
                      </a:pPr>
                      <a:r>
                        <a:rPr lang="en-US" sz="1400" b="1" dirty="0">
                          <a:effectLst/>
                        </a:rPr>
                        <a:t>Approved Applications</a:t>
                      </a:r>
                      <a:endParaRPr lang="en-ZA" sz="1400" b="1" dirty="0">
                        <a:effectLst/>
                        <a:latin typeface="Times New Roman" panose="02020603050405020304" pitchFamily="18" charset="0"/>
                        <a:ea typeface="Times New Roman" panose="02020603050405020304" pitchFamily="18" charset="0"/>
                      </a:endParaRPr>
                    </a:p>
                  </a:txBody>
                  <a:tcPr marL="57823" marR="57823" marT="0" marB="0" vert="vert270"/>
                </a:tc>
                <a:tc gridSpan="3">
                  <a:txBody>
                    <a:bodyPr/>
                    <a:lstStyle/>
                    <a:p>
                      <a:pPr algn="just">
                        <a:lnSpc>
                          <a:spcPct val="115000"/>
                        </a:lnSpc>
                        <a:spcAft>
                          <a:spcPts val="0"/>
                        </a:spcAft>
                      </a:pPr>
                      <a:r>
                        <a:rPr lang="en-US" sz="1400" b="1" dirty="0">
                          <a:effectLst/>
                        </a:rPr>
                        <a:t>Demographics (Approved Applications)</a:t>
                      </a:r>
                      <a:endParaRPr lang="en-ZA" sz="1400" b="1" dirty="0">
                        <a:effectLst/>
                        <a:latin typeface="Times New Roman" panose="02020603050405020304" pitchFamily="18" charset="0"/>
                        <a:ea typeface="Times New Roman" panose="02020603050405020304" pitchFamily="18" charset="0"/>
                      </a:endParaRPr>
                    </a:p>
                  </a:txBody>
                  <a:tcPr marL="57823" marR="57823" marT="0" marB="0"/>
                </a:tc>
                <a:tc hMerge="1">
                  <a:txBody>
                    <a:bodyPr/>
                    <a:lstStyle/>
                    <a:p>
                      <a:endParaRPr lang="en-ZA"/>
                    </a:p>
                  </a:txBody>
                  <a:tcPr/>
                </a:tc>
                <a:tc hMerge="1">
                  <a:txBody>
                    <a:bodyPr/>
                    <a:lstStyle/>
                    <a:p>
                      <a:endParaRPr lang="en-ZA"/>
                    </a:p>
                  </a:txBody>
                  <a:tcPr/>
                </a:tc>
                <a:tc gridSpan="5">
                  <a:txBody>
                    <a:bodyPr/>
                    <a:lstStyle/>
                    <a:p>
                      <a:pPr algn="just">
                        <a:lnSpc>
                          <a:spcPct val="115000"/>
                        </a:lnSpc>
                        <a:spcAft>
                          <a:spcPts val="0"/>
                        </a:spcAft>
                      </a:pPr>
                      <a:r>
                        <a:rPr lang="en-US" sz="1400" b="1" dirty="0">
                          <a:effectLst/>
                        </a:rPr>
                        <a:t>Commodities (Total Approved Applications)</a:t>
                      </a:r>
                      <a:endParaRPr lang="en-ZA" sz="1400" b="1" dirty="0">
                        <a:effectLst/>
                        <a:latin typeface="Times New Roman" panose="02020603050405020304" pitchFamily="18" charset="0"/>
                        <a:ea typeface="Times New Roman" panose="02020603050405020304" pitchFamily="18" charset="0"/>
                      </a:endParaRPr>
                    </a:p>
                  </a:txBody>
                  <a:tcPr marL="57823" marR="57823" marT="0" marB="0"/>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tc rowSpan="2">
                  <a:txBody>
                    <a:bodyPr/>
                    <a:lstStyle/>
                    <a:p>
                      <a:pPr algn="just">
                        <a:lnSpc>
                          <a:spcPct val="115000"/>
                        </a:lnSpc>
                        <a:spcAft>
                          <a:spcPts val="0"/>
                        </a:spcAft>
                      </a:pPr>
                      <a:r>
                        <a:rPr lang="en-US" sz="1400" b="1" dirty="0">
                          <a:effectLst/>
                        </a:rPr>
                        <a:t>Total Amount</a:t>
                      </a:r>
                      <a:endParaRPr lang="en-ZA" sz="1400" b="1" dirty="0">
                        <a:effectLst/>
                        <a:latin typeface="Times New Roman" panose="02020603050405020304" pitchFamily="18" charset="0"/>
                        <a:ea typeface="Times New Roman" panose="02020603050405020304" pitchFamily="18" charset="0"/>
                      </a:endParaRPr>
                    </a:p>
                  </a:txBody>
                  <a:tcPr marL="57823" marR="57823" marT="0" marB="0"/>
                </a:tc>
                <a:extLst>
                  <a:ext uri="{0D108BD9-81ED-4DB2-BD59-A6C34878D82A}">
                    <a16:rowId xmlns:a16="http://schemas.microsoft.com/office/drawing/2014/main" val="3570428118"/>
                  </a:ext>
                </a:extLst>
              </a:tr>
              <a:tr h="969893">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c>
                  <a:txBody>
                    <a:bodyPr/>
                    <a:lstStyle/>
                    <a:p>
                      <a:pPr marL="71755" marR="71755" algn="just">
                        <a:lnSpc>
                          <a:spcPct val="115000"/>
                        </a:lnSpc>
                        <a:spcAft>
                          <a:spcPts val="0"/>
                        </a:spcAft>
                      </a:pPr>
                      <a:r>
                        <a:rPr lang="en-US" sz="1200" dirty="0">
                          <a:effectLst/>
                        </a:rPr>
                        <a:t>Women</a:t>
                      </a:r>
                      <a:endParaRPr lang="en-ZA" sz="1200" dirty="0">
                        <a:effectLst/>
                        <a:latin typeface="Times New Roman" panose="02020603050405020304" pitchFamily="18" charset="0"/>
                        <a:ea typeface="Times New Roman" panose="02020603050405020304" pitchFamily="18" charset="0"/>
                      </a:endParaRPr>
                    </a:p>
                  </a:txBody>
                  <a:tcPr marL="57823" marR="57823" marT="0" marB="0" vert="vert270"/>
                </a:tc>
                <a:tc>
                  <a:txBody>
                    <a:bodyPr/>
                    <a:lstStyle/>
                    <a:p>
                      <a:pPr marL="71755" marR="71755" algn="just">
                        <a:lnSpc>
                          <a:spcPct val="115000"/>
                        </a:lnSpc>
                        <a:spcAft>
                          <a:spcPts val="0"/>
                        </a:spcAft>
                      </a:pPr>
                      <a:r>
                        <a:rPr lang="en-US" sz="1200" dirty="0">
                          <a:effectLst/>
                        </a:rPr>
                        <a:t>Youth </a:t>
                      </a:r>
                      <a:endParaRPr lang="en-ZA" sz="1200" dirty="0">
                        <a:effectLst/>
                        <a:latin typeface="Times New Roman" panose="02020603050405020304" pitchFamily="18" charset="0"/>
                        <a:ea typeface="Times New Roman" panose="02020603050405020304" pitchFamily="18" charset="0"/>
                      </a:endParaRPr>
                    </a:p>
                  </a:txBody>
                  <a:tcPr marL="57823" marR="57823" marT="0" marB="0" vert="vert270"/>
                </a:tc>
                <a:tc>
                  <a:txBody>
                    <a:bodyPr/>
                    <a:lstStyle/>
                    <a:p>
                      <a:pPr marL="71755" marR="71755" algn="just">
                        <a:lnSpc>
                          <a:spcPct val="115000"/>
                        </a:lnSpc>
                        <a:spcAft>
                          <a:spcPts val="0"/>
                        </a:spcAft>
                      </a:pPr>
                      <a:r>
                        <a:rPr lang="en-US" sz="1200" dirty="0">
                          <a:effectLst/>
                        </a:rPr>
                        <a:t>PWD</a:t>
                      </a:r>
                      <a:endParaRPr lang="en-ZA" sz="1200" dirty="0">
                        <a:effectLst/>
                        <a:latin typeface="Times New Roman" panose="02020603050405020304" pitchFamily="18" charset="0"/>
                        <a:ea typeface="Times New Roman" panose="02020603050405020304" pitchFamily="18" charset="0"/>
                      </a:endParaRPr>
                    </a:p>
                  </a:txBody>
                  <a:tcPr marL="57823" marR="57823" marT="0" marB="0" vert="vert270"/>
                </a:tc>
                <a:tc>
                  <a:txBody>
                    <a:bodyPr/>
                    <a:lstStyle/>
                    <a:p>
                      <a:pPr marL="71755" marR="71755" algn="just">
                        <a:lnSpc>
                          <a:spcPct val="115000"/>
                        </a:lnSpc>
                        <a:spcAft>
                          <a:spcPts val="0"/>
                        </a:spcAft>
                      </a:pPr>
                      <a:r>
                        <a:rPr lang="en-US" sz="1200" dirty="0">
                          <a:effectLst/>
                        </a:rPr>
                        <a:t>Poultry</a:t>
                      </a:r>
                      <a:endParaRPr lang="en-ZA" sz="1200" dirty="0">
                        <a:effectLst/>
                        <a:latin typeface="Times New Roman" panose="02020603050405020304" pitchFamily="18" charset="0"/>
                        <a:ea typeface="Times New Roman" panose="02020603050405020304" pitchFamily="18" charset="0"/>
                      </a:endParaRPr>
                    </a:p>
                  </a:txBody>
                  <a:tcPr marL="57823" marR="57823" marT="0" marB="0" vert="vert270"/>
                </a:tc>
                <a:tc>
                  <a:txBody>
                    <a:bodyPr/>
                    <a:lstStyle/>
                    <a:p>
                      <a:pPr marL="71755" marR="71755" algn="just">
                        <a:lnSpc>
                          <a:spcPct val="115000"/>
                        </a:lnSpc>
                        <a:spcAft>
                          <a:spcPts val="0"/>
                        </a:spcAft>
                      </a:pPr>
                      <a:r>
                        <a:rPr lang="en-US" sz="1200" dirty="0">
                          <a:effectLst/>
                        </a:rPr>
                        <a:t>Vegetables</a:t>
                      </a:r>
                      <a:endParaRPr lang="en-ZA" sz="1200" dirty="0">
                        <a:effectLst/>
                        <a:latin typeface="Times New Roman" panose="02020603050405020304" pitchFamily="18" charset="0"/>
                        <a:ea typeface="Times New Roman" panose="02020603050405020304" pitchFamily="18" charset="0"/>
                      </a:endParaRPr>
                    </a:p>
                  </a:txBody>
                  <a:tcPr marL="57823" marR="57823" marT="0" marB="0" vert="vert270"/>
                </a:tc>
                <a:tc>
                  <a:txBody>
                    <a:bodyPr/>
                    <a:lstStyle/>
                    <a:p>
                      <a:pPr marL="71755" marR="71755" algn="just">
                        <a:lnSpc>
                          <a:spcPct val="115000"/>
                        </a:lnSpc>
                        <a:spcAft>
                          <a:spcPts val="0"/>
                        </a:spcAft>
                      </a:pPr>
                      <a:r>
                        <a:rPr lang="en-US" sz="1200" dirty="0">
                          <a:effectLst/>
                        </a:rPr>
                        <a:t>Fruits</a:t>
                      </a:r>
                      <a:endParaRPr lang="en-ZA" sz="1200" dirty="0">
                        <a:effectLst/>
                        <a:latin typeface="Times New Roman" panose="02020603050405020304" pitchFamily="18" charset="0"/>
                        <a:ea typeface="Times New Roman" panose="02020603050405020304" pitchFamily="18" charset="0"/>
                      </a:endParaRPr>
                    </a:p>
                  </a:txBody>
                  <a:tcPr marL="57823" marR="57823" marT="0" marB="0" vert="vert270"/>
                </a:tc>
                <a:tc>
                  <a:txBody>
                    <a:bodyPr/>
                    <a:lstStyle/>
                    <a:p>
                      <a:pPr marL="71755" marR="71755" algn="just">
                        <a:lnSpc>
                          <a:spcPct val="115000"/>
                        </a:lnSpc>
                        <a:spcAft>
                          <a:spcPts val="0"/>
                        </a:spcAft>
                      </a:pPr>
                      <a:r>
                        <a:rPr lang="en-US" sz="1200" dirty="0">
                          <a:effectLst/>
                        </a:rPr>
                        <a:t>Other Livestock</a:t>
                      </a:r>
                      <a:endParaRPr lang="en-ZA" sz="1200" dirty="0">
                        <a:effectLst/>
                        <a:latin typeface="Times New Roman" panose="02020603050405020304" pitchFamily="18" charset="0"/>
                        <a:ea typeface="Times New Roman" panose="02020603050405020304" pitchFamily="18" charset="0"/>
                      </a:endParaRPr>
                    </a:p>
                  </a:txBody>
                  <a:tcPr marL="57823" marR="57823" marT="0" marB="0" vert="vert270"/>
                </a:tc>
                <a:tc>
                  <a:txBody>
                    <a:bodyPr/>
                    <a:lstStyle/>
                    <a:p>
                      <a:pPr marL="71755" marR="71755" algn="just">
                        <a:lnSpc>
                          <a:spcPct val="115000"/>
                        </a:lnSpc>
                        <a:spcAft>
                          <a:spcPts val="0"/>
                        </a:spcAft>
                      </a:pPr>
                      <a:r>
                        <a:rPr lang="en-US" sz="1200" dirty="0">
                          <a:effectLst/>
                        </a:rPr>
                        <a:t>Winter Field Crops</a:t>
                      </a:r>
                      <a:endParaRPr lang="en-ZA" sz="1200" dirty="0">
                        <a:effectLst/>
                        <a:latin typeface="Times New Roman" panose="02020603050405020304" pitchFamily="18" charset="0"/>
                        <a:ea typeface="Times New Roman" panose="02020603050405020304" pitchFamily="18" charset="0"/>
                      </a:endParaRPr>
                    </a:p>
                  </a:txBody>
                  <a:tcPr marL="57823" marR="57823" marT="0" marB="0" vert="vert270"/>
                </a:tc>
                <a:tc vMerge="1">
                  <a:txBody>
                    <a:bodyPr/>
                    <a:lstStyle/>
                    <a:p>
                      <a:endParaRPr lang="en-ZA"/>
                    </a:p>
                  </a:txBody>
                  <a:tcPr/>
                </a:tc>
                <a:extLst>
                  <a:ext uri="{0D108BD9-81ED-4DB2-BD59-A6C34878D82A}">
                    <a16:rowId xmlns:a16="http://schemas.microsoft.com/office/drawing/2014/main" val="1103411376"/>
                  </a:ext>
                </a:extLst>
              </a:tr>
              <a:tr h="224738">
                <a:tc>
                  <a:txBody>
                    <a:bodyPr/>
                    <a:lstStyle/>
                    <a:p>
                      <a:pPr algn="just">
                        <a:lnSpc>
                          <a:spcPct val="115000"/>
                        </a:lnSpc>
                        <a:spcAft>
                          <a:spcPts val="0"/>
                        </a:spcAft>
                      </a:pPr>
                      <a:r>
                        <a:rPr lang="en-US" sz="800">
                          <a:effectLst/>
                        </a:rPr>
                        <a:t>1</a:t>
                      </a:r>
                      <a:endParaRPr lang="en-ZA" sz="1000">
                        <a:effectLst/>
                        <a:latin typeface="Times New Roman" panose="02020603050405020304" pitchFamily="18" charset="0"/>
                        <a:ea typeface="Times New Roman" panose="02020603050405020304" pitchFamily="18" charset="0"/>
                      </a:endParaRPr>
                    </a:p>
                  </a:txBody>
                  <a:tcPr marL="57823" marR="57823" marT="0" marB="0"/>
                </a:tc>
                <a:tc>
                  <a:txBody>
                    <a:bodyPr/>
                    <a:lstStyle/>
                    <a:p>
                      <a:pPr algn="l" fontAlgn="b"/>
                      <a:r>
                        <a:rPr lang="en-US" sz="1100" b="0" i="0" u="none" strike="noStrike">
                          <a:solidFill>
                            <a:srgbClr val="000000"/>
                          </a:solidFill>
                          <a:effectLst/>
                          <a:latin typeface="Calibri" panose="020F0502020204030204" pitchFamily="34" charset="0"/>
                        </a:rPr>
                        <a:t>Uthukela</a:t>
                      </a:r>
                    </a:p>
                  </a:txBody>
                  <a:tcPr marL="0" marR="0" marT="0" marB="0" anchor="b"/>
                </a:tc>
                <a:tc>
                  <a:txBody>
                    <a:bodyPr/>
                    <a:lstStyle/>
                    <a:p>
                      <a:pPr algn="ctr" fontAlgn="ctr"/>
                      <a:r>
                        <a:rPr lang="en-US" sz="1100" b="0" i="0" u="none" strike="noStrike" dirty="0">
                          <a:solidFill>
                            <a:srgbClr val="000000"/>
                          </a:solidFill>
                          <a:effectLst/>
                          <a:latin typeface="Calibri" panose="020F0502020204030204" pitchFamily="34" charset="0"/>
                        </a:rPr>
                        <a:t>156</a:t>
                      </a:r>
                    </a:p>
                  </a:txBody>
                  <a:tcPr marL="0" marR="0" marT="0" marB="0" anchor="ctr"/>
                </a:tc>
                <a:tc>
                  <a:txBody>
                    <a:bodyPr/>
                    <a:lstStyle/>
                    <a:p>
                      <a:pPr algn="ctr" fontAlgn="ctr"/>
                      <a:r>
                        <a:rPr lang="en-US" sz="1100" b="0" i="0" u="none" strike="noStrike" dirty="0">
                          <a:solidFill>
                            <a:srgbClr val="000000"/>
                          </a:solidFill>
                          <a:effectLst/>
                          <a:latin typeface="Calibri" panose="020F0502020204030204" pitchFamily="34" charset="0"/>
                        </a:rPr>
                        <a:t>0</a:t>
                      </a:r>
                    </a:p>
                  </a:txBody>
                  <a:tcPr marL="0" marR="0" marT="0" marB="0" anchor="ctr"/>
                </a:tc>
                <a:tc>
                  <a:txBody>
                    <a:bodyPr/>
                    <a:lstStyle/>
                    <a:p>
                      <a:pPr algn="ctr" fontAlgn="ctr"/>
                      <a:r>
                        <a:rPr lang="en-US" sz="1100" b="0" i="0" u="none" strike="noStrike" dirty="0">
                          <a:solidFill>
                            <a:srgbClr val="000000"/>
                          </a:solidFill>
                          <a:effectLst/>
                          <a:latin typeface="Calibri" panose="020F0502020204030204" pitchFamily="34" charset="0"/>
                        </a:rPr>
                        <a:t>156</a:t>
                      </a:r>
                    </a:p>
                  </a:txBody>
                  <a:tcPr marL="0" marR="0" marT="0" marB="0" anchor="ctr"/>
                </a:tc>
                <a:tc>
                  <a:txBody>
                    <a:bodyPr/>
                    <a:lstStyle/>
                    <a:p>
                      <a:pPr algn="ctr" fontAlgn="ctr"/>
                      <a:r>
                        <a:rPr lang="en-US" sz="1100" b="0" i="0" u="none" strike="noStrike" dirty="0">
                          <a:solidFill>
                            <a:srgbClr val="000000"/>
                          </a:solidFill>
                          <a:effectLst/>
                          <a:latin typeface="Calibri" panose="020F0502020204030204" pitchFamily="34" charset="0"/>
                        </a:rPr>
                        <a:t>22</a:t>
                      </a:r>
                    </a:p>
                  </a:txBody>
                  <a:tcPr marL="0" marR="0" marT="0" marB="0" anchor="ctr"/>
                </a:tc>
                <a:tc>
                  <a:txBody>
                    <a:bodyPr/>
                    <a:lstStyle/>
                    <a:p>
                      <a:pPr algn="ctr" fontAlgn="ctr"/>
                      <a:r>
                        <a:rPr lang="en-US" sz="1100" b="0" i="0" u="none" strike="noStrike" dirty="0">
                          <a:solidFill>
                            <a:srgbClr val="000000"/>
                          </a:solidFill>
                          <a:effectLst/>
                          <a:latin typeface="Calibri" panose="020F0502020204030204" pitchFamily="34" charset="0"/>
                        </a:rPr>
                        <a:t>20</a:t>
                      </a:r>
                    </a:p>
                  </a:txBody>
                  <a:tcPr marL="0" marR="0" marT="0" marB="0" anchor="ctr"/>
                </a:tc>
                <a:tc>
                  <a:txBody>
                    <a:bodyPr/>
                    <a:lstStyle/>
                    <a:p>
                      <a:pPr algn="ctr" fontAlgn="ctr"/>
                      <a:r>
                        <a:rPr lang="en-US" sz="1100" b="0" i="0" u="none" strike="noStrike">
                          <a:solidFill>
                            <a:srgbClr val="000000"/>
                          </a:solidFill>
                          <a:effectLst/>
                          <a:latin typeface="Calibri" panose="020F0502020204030204" pitchFamily="34" charset="0"/>
                        </a:rPr>
                        <a:t>0</a:t>
                      </a:r>
                    </a:p>
                  </a:txBody>
                  <a:tcPr marL="0" marR="0" marT="0" marB="0" anchor="ctr"/>
                </a:tc>
                <a:tc>
                  <a:txBody>
                    <a:bodyPr/>
                    <a:lstStyle/>
                    <a:p>
                      <a:pPr algn="just">
                        <a:lnSpc>
                          <a:spcPct val="115000"/>
                        </a:lnSpc>
                        <a:spcAft>
                          <a:spcPts val="0"/>
                        </a:spcAft>
                      </a:pPr>
                      <a:r>
                        <a:rPr lang="en-US" sz="1000" dirty="0">
                          <a:effectLst/>
                        </a:rPr>
                        <a:t> 16</a:t>
                      </a:r>
                      <a:endParaRPr lang="en-ZA" sz="1000" dirty="0">
                        <a:effectLst/>
                        <a:latin typeface="Times New Roman" panose="02020603050405020304" pitchFamily="18" charset="0"/>
                        <a:ea typeface="Times New Roman" panose="02020603050405020304" pitchFamily="18" charset="0"/>
                      </a:endParaRPr>
                    </a:p>
                  </a:txBody>
                  <a:tcPr marL="57823" marR="57823" marT="0" marB="0"/>
                </a:tc>
                <a:tc>
                  <a:txBody>
                    <a:bodyPr/>
                    <a:lstStyle/>
                    <a:p>
                      <a:pPr algn="just">
                        <a:lnSpc>
                          <a:spcPct val="115000"/>
                        </a:lnSpc>
                        <a:spcAft>
                          <a:spcPts val="0"/>
                        </a:spcAft>
                      </a:pPr>
                      <a:r>
                        <a:rPr lang="en-US" sz="1000" dirty="0">
                          <a:effectLst/>
                        </a:rPr>
                        <a:t> 12</a:t>
                      </a:r>
                      <a:endParaRPr lang="en-ZA" sz="1000" dirty="0">
                        <a:effectLst/>
                        <a:latin typeface="Times New Roman" panose="02020603050405020304" pitchFamily="18" charset="0"/>
                        <a:ea typeface="Times New Roman" panose="02020603050405020304" pitchFamily="18" charset="0"/>
                      </a:endParaRPr>
                    </a:p>
                  </a:txBody>
                  <a:tcPr marL="57823" marR="57823" marT="0" marB="0"/>
                </a:tc>
                <a:tc>
                  <a:txBody>
                    <a:bodyPr/>
                    <a:lstStyle/>
                    <a:p>
                      <a:pPr algn="just">
                        <a:lnSpc>
                          <a:spcPct val="115000"/>
                        </a:lnSpc>
                        <a:spcAft>
                          <a:spcPts val="0"/>
                        </a:spcAft>
                      </a:pPr>
                      <a:r>
                        <a:rPr lang="en-US" sz="1000" dirty="0">
                          <a:effectLst/>
                        </a:rPr>
                        <a:t> 0</a:t>
                      </a:r>
                      <a:endParaRPr lang="en-ZA" sz="1000" dirty="0">
                        <a:effectLst/>
                        <a:latin typeface="Times New Roman" panose="02020603050405020304" pitchFamily="18" charset="0"/>
                        <a:ea typeface="Times New Roman" panose="02020603050405020304" pitchFamily="18" charset="0"/>
                      </a:endParaRPr>
                    </a:p>
                  </a:txBody>
                  <a:tcPr marL="57823" marR="57823" marT="0" marB="0"/>
                </a:tc>
                <a:tc>
                  <a:txBody>
                    <a:bodyPr/>
                    <a:lstStyle/>
                    <a:p>
                      <a:pPr algn="just">
                        <a:lnSpc>
                          <a:spcPct val="115000"/>
                        </a:lnSpc>
                        <a:spcAft>
                          <a:spcPts val="0"/>
                        </a:spcAft>
                      </a:pPr>
                      <a:r>
                        <a:rPr lang="en-US" sz="1000" dirty="0">
                          <a:effectLst/>
                        </a:rPr>
                        <a:t> 115</a:t>
                      </a:r>
                      <a:endParaRPr lang="en-ZA" sz="1000" dirty="0">
                        <a:effectLst/>
                        <a:latin typeface="Times New Roman" panose="02020603050405020304" pitchFamily="18" charset="0"/>
                        <a:ea typeface="Times New Roman" panose="02020603050405020304" pitchFamily="18" charset="0"/>
                      </a:endParaRPr>
                    </a:p>
                  </a:txBody>
                  <a:tcPr marL="57823" marR="57823" marT="0" marB="0"/>
                </a:tc>
                <a:tc>
                  <a:txBody>
                    <a:bodyPr/>
                    <a:lstStyle/>
                    <a:p>
                      <a:pPr algn="just">
                        <a:lnSpc>
                          <a:spcPct val="115000"/>
                        </a:lnSpc>
                        <a:spcAft>
                          <a:spcPts val="0"/>
                        </a:spcAft>
                      </a:pPr>
                      <a:r>
                        <a:rPr lang="en-US" sz="1000" dirty="0">
                          <a:effectLst/>
                        </a:rPr>
                        <a:t> 9</a:t>
                      </a:r>
                      <a:endParaRPr lang="en-ZA" sz="1000" dirty="0">
                        <a:effectLst/>
                        <a:latin typeface="Times New Roman" panose="02020603050405020304" pitchFamily="18" charset="0"/>
                        <a:ea typeface="Times New Roman" panose="02020603050405020304" pitchFamily="18" charset="0"/>
                      </a:endParaRPr>
                    </a:p>
                  </a:txBody>
                  <a:tcPr marL="57823" marR="57823" marT="0" marB="0"/>
                </a:tc>
                <a:tc>
                  <a:txBody>
                    <a:bodyPr/>
                    <a:lstStyle/>
                    <a:p>
                      <a:pPr algn="l" fontAlgn="b"/>
                      <a:r>
                        <a:rPr lang="en-US" sz="1100" b="0" i="0" u="none" strike="noStrike">
                          <a:solidFill>
                            <a:srgbClr val="000000"/>
                          </a:solidFill>
                          <a:effectLst/>
                          <a:latin typeface="Calibri" panose="020F0502020204030204" pitchFamily="34" charset="0"/>
                        </a:rPr>
                        <a:t> R     4,967,174.00 </a:t>
                      </a:r>
                    </a:p>
                  </a:txBody>
                  <a:tcPr marL="0" marR="0" marT="0" marB="0" anchor="b"/>
                </a:tc>
                <a:extLst>
                  <a:ext uri="{0D108BD9-81ED-4DB2-BD59-A6C34878D82A}">
                    <a16:rowId xmlns:a16="http://schemas.microsoft.com/office/drawing/2014/main" val="2908949106"/>
                  </a:ext>
                </a:extLst>
              </a:tr>
              <a:tr h="208642">
                <a:tc>
                  <a:txBody>
                    <a:bodyPr/>
                    <a:lstStyle/>
                    <a:p>
                      <a:pPr algn="just">
                        <a:lnSpc>
                          <a:spcPct val="115000"/>
                        </a:lnSpc>
                        <a:spcAft>
                          <a:spcPts val="0"/>
                        </a:spcAft>
                      </a:pPr>
                      <a:r>
                        <a:rPr lang="en-US" sz="800">
                          <a:effectLst/>
                        </a:rPr>
                        <a:t>2</a:t>
                      </a:r>
                      <a:endParaRPr lang="en-ZA" sz="1000">
                        <a:effectLst/>
                        <a:latin typeface="Times New Roman" panose="02020603050405020304" pitchFamily="18" charset="0"/>
                        <a:ea typeface="Times New Roman" panose="02020603050405020304" pitchFamily="18" charset="0"/>
                      </a:endParaRPr>
                    </a:p>
                  </a:txBody>
                  <a:tcPr marL="57823" marR="57823" marT="0" marB="0"/>
                </a:tc>
                <a:tc>
                  <a:txBody>
                    <a:bodyPr/>
                    <a:lstStyle/>
                    <a:p>
                      <a:pPr algn="l" fontAlgn="b"/>
                      <a:r>
                        <a:rPr lang="en-US" sz="1100" b="0" i="0" u="none" strike="noStrike">
                          <a:solidFill>
                            <a:srgbClr val="000000"/>
                          </a:solidFill>
                          <a:effectLst/>
                          <a:latin typeface="Calibri" panose="020F0502020204030204" pitchFamily="34" charset="0"/>
                        </a:rPr>
                        <a:t>Ethekwini</a:t>
                      </a:r>
                    </a:p>
                  </a:txBody>
                  <a:tcPr marL="0" marR="0" marT="0" marB="0" anchor="b"/>
                </a:tc>
                <a:tc>
                  <a:txBody>
                    <a:bodyPr/>
                    <a:lstStyle/>
                    <a:p>
                      <a:pPr algn="ctr" fontAlgn="ctr"/>
                      <a:r>
                        <a:rPr lang="en-US" sz="1100" b="0" i="0" u="none" strike="noStrike" dirty="0">
                          <a:solidFill>
                            <a:srgbClr val="000000"/>
                          </a:solidFill>
                          <a:effectLst/>
                          <a:latin typeface="Calibri" panose="020F0502020204030204" pitchFamily="34" charset="0"/>
                        </a:rPr>
                        <a:t>119</a:t>
                      </a:r>
                    </a:p>
                  </a:txBody>
                  <a:tcPr marL="0" marR="0" marT="0" marB="0" anchor="ctr"/>
                </a:tc>
                <a:tc>
                  <a:txBody>
                    <a:bodyPr/>
                    <a:lstStyle/>
                    <a:p>
                      <a:pPr marL="0" marR="0" lvl="0" indent="0" algn="ctr" defTabSz="457200"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0</a:t>
                      </a:r>
                      <a:endParaRPr kumimoji="0" 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0" marR="0" marT="0" marB="0" anchor="ctr"/>
                </a:tc>
                <a:tc>
                  <a:txBody>
                    <a:bodyPr/>
                    <a:lstStyle/>
                    <a:p>
                      <a:pPr algn="ctr" fontAlgn="ctr"/>
                      <a:r>
                        <a:rPr lang="en-US" sz="1100" b="0" i="0" u="none" strike="noStrike" dirty="0">
                          <a:solidFill>
                            <a:srgbClr val="000000"/>
                          </a:solidFill>
                          <a:effectLst/>
                          <a:latin typeface="Calibri" panose="020F0502020204030204" pitchFamily="34" charset="0"/>
                        </a:rPr>
                        <a:t>119</a:t>
                      </a:r>
                    </a:p>
                  </a:txBody>
                  <a:tcPr marL="0" marR="0" marT="0" marB="0" anchor="ctr"/>
                </a:tc>
                <a:tc>
                  <a:txBody>
                    <a:bodyPr/>
                    <a:lstStyle/>
                    <a:p>
                      <a:pPr algn="ctr" fontAlgn="b"/>
                      <a:r>
                        <a:rPr lang="en-US" sz="1100" b="0" i="0" u="none" strike="noStrike" dirty="0">
                          <a:solidFill>
                            <a:srgbClr val="000000"/>
                          </a:solidFill>
                          <a:effectLst/>
                          <a:latin typeface="Calibri" panose="020F0502020204030204" pitchFamily="34" charset="0"/>
                        </a:rPr>
                        <a:t>50</a:t>
                      </a:r>
                    </a:p>
                  </a:txBody>
                  <a:tcPr marL="0" marR="0" marT="0" marB="0" anchor="b"/>
                </a:tc>
                <a:tc>
                  <a:txBody>
                    <a:bodyPr/>
                    <a:lstStyle/>
                    <a:p>
                      <a:pPr algn="ctr" fontAlgn="b"/>
                      <a:r>
                        <a:rPr lang="en-US" sz="1100" b="0" i="0" u="none" strike="noStrike" dirty="0">
                          <a:solidFill>
                            <a:srgbClr val="000000"/>
                          </a:solidFill>
                          <a:effectLst/>
                          <a:latin typeface="Calibri" panose="020F0502020204030204" pitchFamily="34" charset="0"/>
                        </a:rPr>
                        <a:t>17</a:t>
                      </a:r>
                    </a:p>
                  </a:txBody>
                  <a:tcPr marL="0" marR="0" marT="0" marB="0" anchor="b"/>
                </a:tc>
                <a:tc>
                  <a:txBody>
                    <a:bodyPr/>
                    <a:lstStyle/>
                    <a:p>
                      <a:pPr algn="ctr" fontAlgn="b"/>
                      <a:r>
                        <a:rPr lang="en-US" sz="1100" b="0" i="0" u="none" strike="noStrike">
                          <a:solidFill>
                            <a:srgbClr val="000000"/>
                          </a:solidFill>
                          <a:effectLst/>
                          <a:latin typeface="Calibri" panose="020F0502020204030204" pitchFamily="34" charset="0"/>
                        </a:rPr>
                        <a:t>0</a:t>
                      </a:r>
                    </a:p>
                  </a:txBody>
                  <a:tcPr marL="0" marR="0" marT="0" marB="0" anchor="b"/>
                </a:tc>
                <a:tc>
                  <a:txBody>
                    <a:bodyPr/>
                    <a:lstStyle/>
                    <a:p>
                      <a:pPr algn="just" rtl="0" fontAlgn="ctr"/>
                      <a:r>
                        <a:rPr lang="en-US" sz="1000" b="0" i="0" u="none" strike="noStrike" dirty="0">
                          <a:solidFill>
                            <a:schemeClr val="bg1"/>
                          </a:solidFill>
                          <a:effectLst/>
                          <a:latin typeface="Calibri" panose="020F0502020204030204" pitchFamily="34" charset="0"/>
                        </a:rPr>
                        <a:t>33</a:t>
                      </a:r>
                    </a:p>
                  </a:txBody>
                  <a:tcPr marL="9525" marR="9525" marT="9520" marB="0" anchor="ctr"/>
                </a:tc>
                <a:tc>
                  <a:txBody>
                    <a:bodyPr/>
                    <a:lstStyle/>
                    <a:p>
                      <a:pPr algn="just" rtl="0" fontAlgn="ctr"/>
                      <a:r>
                        <a:rPr lang="en-US" sz="1000" b="0" i="0" u="none" strike="noStrike">
                          <a:solidFill>
                            <a:srgbClr val="000000"/>
                          </a:solidFill>
                          <a:effectLst/>
                          <a:latin typeface="Calibri" panose="020F0502020204030204" pitchFamily="34" charset="0"/>
                        </a:rPr>
                        <a:t>39</a:t>
                      </a:r>
                    </a:p>
                  </a:txBody>
                  <a:tcPr marL="9525" marR="9525" marT="9520" marB="0" anchor="ctr"/>
                </a:tc>
                <a:tc>
                  <a:txBody>
                    <a:bodyPr/>
                    <a:lstStyle/>
                    <a:p>
                      <a:pPr algn="just" rtl="0" fontAlgn="ctr"/>
                      <a:r>
                        <a:rPr lang="en-US" sz="1000" b="0" i="0" u="none" strike="noStrike">
                          <a:solidFill>
                            <a:srgbClr val="000000"/>
                          </a:solidFill>
                          <a:effectLst/>
                          <a:latin typeface="Calibri" panose="020F0502020204030204" pitchFamily="34" charset="0"/>
                        </a:rPr>
                        <a:t> 0</a:t>
                      </a:r>
                    </a:p>
                  </a:txBody>
                  <a:tcPr marL="9525" marR="9525" marT="9520" marB="0" anchor="ctr"/>
                </a:tc>
                <a:tc>
                  <a:txBody>
                    <a:bodyPr/>
                    <a:lstStyle/>
                    <a:p>
                      <a:pPr algn="just" rtl="0" fontAlgn="ctr"/>
                      <a:r>
                        <a:rPr lang="en-US" sz="1000" b="0" i="0" u="none" strike="noStrike" dirty="0">
                          <a:solidFill>
                            <a:srgbClr val="000000"/>
                          </a:solidFill>
                          <a:effectLst/>
                          <a:latin typeface="Calibri" panose="020F0502020204030204" pitchFamily="34" charset="0"/>
                        </a:rPr>
                        <a:t>9</a:t>
                      </a:r>
                    </a:p>
                  </a:txBody>
                  <a:tcPr marL="9525" marR="9525" marT="9520" marB="0" anchor="ctr"/>
                </a:tc>
                <a:tc>
                  <a:txBody>
                    <a:bodyPr/>
                    <a:lstStyle/>
                    <a:p>
                      <a:pPr algn="just" rtl="0" fontAlgn="ctr"/>
                      <a:r>
                        <a:rPr lang="en-US" sz="1000" b="0" i="0" u="none" strike="noStrike">
                          <a:solidFill>
                            <a:srgbClr val="000000"/>
                          </a:solidFill>
                          <a:effectLst/>
                          <a:latin typeface="Calibri" panose="020F0502020204030204" pitchFamily="34" charset="0"/>
                        </a:rPr>
                        <a:t>38</a:t>
                      </a:r>
                    </a:p>
                  </a:txBody>
                  <a:tcPr marL="9525" marR="9525" marT="9520" marB="0" anchor="ctr"/>
                </a:tc>
                <a:tc>
                  <a:txBody>
                    <a:bodyPr/>
                    <a:lstStyle/>
                    <a:p>
                      <a:pPr algn="l" fontAlgn="b"/>
                      <a:r>
                        <a:rPr lang="en-US" sz="1100" b="0" i="0" u="none" strike="noStrike">
                          <a:solidFill>
                            <a:srgbClr val="000000"/>
                          </a:solidFill>
                          <a:effectLst/>
                          <a:latin typeface="Calibri" panose="020F0502020204030204" pitchFamily="34" charset="0"/>
                        </a:rPr>
                        <a:t> R     4,951,000.00 </a:t>
                      </a:r>
                    </a:p>
                  </a:txBody>
                  <a:tcPr marL="0" marR="0" marT="0" marB="0" anchor="b"/>
                </a:tc>
                <a:extLst>
                  <a:ext uri="{0D108BD9-81ED-4DB2-BD59-A6C34878D82A}">
                    <a16:rowId xmlns:a16="http://schemas.microsoft.com/office/drawing/2014/main" val="3980004038"/>
                  </a:ext>
                </a:extLst>
              </a:tr>
              <a:tr h="208642">
                <a:tc>
                  <a:txBody>
                    <a:bodyPr/>
                    <a:lstStyle/>
                    <a:p>
                      <a:pPr algn="just">
                        <a:lnSpc>
                          <a:spcPct val="115000"/>
                        </a:lnSpc>
                        <a:spcAft>
                          <a:spcPts val="0"/>
                        </a:spcAft>
                      </a:pPr>
                      <a:r>
                        <a:rPr lang="en-US" sz="800">
                          <a:effectLst/>
                        </a:rPr>
                        <a:t>3</a:t>
                      </a:r>
                      <a:endParaRPr lang="en-ZA" sz="1000">
                        <a:effectLst/>
                        <a:latin typeface="Times New Roman" panose="02020603050405020304" pitchFamily="18" charset="0"/>
                        <a:ea typeface="Times New Roman" panose="02020603050405020304" pitchFamily="18" charset="0"/>
                      </a:endParaRPr>
                    </a:p>
                  </a:txBody>
                  <a:tcPr marL="57823" marR="57823" marT="0" marB="0"/>
                </a:tc>
                <a:tc>
                  <a:txBody>
                    <a:bodyPr/>
                    <a:lstStyle/>
                    <a:p>
                      <a:pPr algn="l" fontAlgn="b"/>
                      <a:r>
                        <a:rPr lang="en-US" sz="1100" b="0" i="0" u="none" strike="noStrike">
                          <a:solidFill>
                            <a:srgbClr val="000000"/>
                          </a:solidFill>
                          <a:effectLst/>
                          <a:latin typeface="Calibri" panose="020F0502020204030204" pitchFamily="34" charset="0"/>
                        </a:rPr>
                        <a:t>Umzinyathi</a:t>
                      </a:r>
                    </a:p>
                  </a:txBody>
                  <a:tcPr marL="0" marR="0" marT="0" marB="0" anchor="b"/>
                </a:tc>
                <a:tc>
                  <a:txBody>
                    <a:bodyPr/>
                    <a:lstStyle/>
                    <a:p>
                      <a:pPr algn="ctr" fontAlgn="ctr"/>
                      <a:r>
                        <a:rPr lang="en-US" sz="1100" b="0" i="0" u="none" strike="noStrike" dirty="0">
                          <a:solidFill>
                            <a:srgbClr val="000000"/>
                          </a:solidFill>
                          <a:effectLst/>
                          <a:latin typeface="Calibri" panose="020F0502020204030204" pitchFamily="34" charset="0"/>
                        </a:rPr>
                        <a:t>400</a:t>
                      </a:r>
                    </a:p>
                  </a:txBody>
                  <a:tcPr marL="0" marR="0" marT="0" marB="0" anchor="ctr"/>
                </a:tc>
                <a:tc>
                  <a:txBody>
                    <a:bodyPr/>
                    <a:lstStyle/>
                    <a:p>
                      <a:pPr marL="0" marR="0" lvl="0" indent="0" algn="ctr" defTabSz="457200"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0</a:t>
                      </a:r>
                      <a:endParaRPr kumimoji="0" 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0" marR="0" marT="0" marB="0" anchor="ctr"/>
                </a:tc>
                <a:tc>
                  <a:txBody>
                    <a:bodyPr/>
                    <a:lstStyle/>
                    <a:p>
                      <a:pPr algn="ctr" fontAlgn="ctr"/>
                      <a:r>
                        <a:rPr lang="en-US" sz="1100" b="0" i="0" u="none" strike="noStrike" dirty="0">
                          <a:solidFill>
                            <a:srgbClr val="000000"/>
                          </a:solidFill>
                          <a:effectLst/>
                          <a:latin typeface="Calibri" panose="020F0502020204030204" pitchFamily="34" charset="0"/>
                        </a:rPr>
                        <a:t>400</a:t>
                      </a:r>
                    </a:p>
                  </a:txBody>
                  <a:tcPr marL="0" marR="0" marT="0" marB="0" anchor="ctr"/>
                </a:tc>
                <a:tc>
                  <a:txBody>
                    <a:bodyPr/>
                    <a:lstStyle/>
                    <a:p>
                      <a:pPr algn="ctr" fontAlgn="ctr"/>
                      <a:r>
                        <a:rPr lang="en-US" sz="1100" b="0" i="0" u="none" strike="noStrike" dirty="0">
                          <a:solidFill>
                            <a:srgbClr val="000000"/>
                          </a:solidFill>
                          <a:effectLst/>
                          <a:latin typeface="Calibri" panose="020F0502020204030204" pitchFamily="34" charset="0"/>
                        </a:rPr>
                        <a:t>249</a:t>
                      </a:r>
                    </a:p>
                  </a:txBody>
                  <a:tcPr marL="0" marR="0" marT="0" marB="0" anchor="ctr"/>
                </a:tc>
                <a:tc>
                  <a:txBody>
                    <a:bodyPr/>
                    <a:lstStyle/>
                    <a:p>
                      <a:pPr algn="ctr" fontAlgn="ctr"/>
                      <a:r>
                        <a:rPr lang="en-US" sz="1100" b="0" i="0" u="none" strike="noStrike" dirty="0">
                          <a:solidFill>
                            <a:srgbClr val="000000"/>
                          </a:solidFill>
                          <a:effectLst/>
                          <a:latin typeface="Calibri" panose="020F0502020204030204" pitchFamily="34" charset="0"/>
                        </a:rPr>
                        <a:t>58</a:t>
                      </a:r>
                    </a:p>
                  </a:txBody>
                  <a:tcPr marL="0" marR="0" marT="0" marB="0" anchor="ctr"/>
                </a:tc>
                <a:tc>
                  <a:txBody>
                    <a:bodyPr/>
                    <a:lstStyle/>
                    <a:p>
                      <a:pPr algn="ctr" fontAlgn="ctr"/>
                      <a:r>
                        <a:rPr lang="en-US" sz="1100" b="0" i="0" u="none" strike="noStrike">
                          <a:solidFill>
                            <a:srgbClr val="000000"/>
                          </a:solidFill>
                          <a:effectLst/>
                          <a:latin typeface="Calibri" panose="020F0502020204030204" pitchFamily="34" charset="0"/>
                        </a:rPr>
                        <a:t>0</a:t>
                      </a:r>
                    </a:p>
                  </a:txBody>
                  <a:tcPr marL="0" marR="0" marT="0" marB="0" anchor="ctr"/>
                </a:tc>
                <a:tc>
                  <a:txBody>
                    <a:bodyPr/>
                    <a:lstStyle/>
                    <a:p>
                      <a:pPr algn="just" rtl="0" fontAlgn="ctr"/>
                      <a:r>
                        <a:rPr lang="en-US" sz="1000" b="0" i="0" u="none" strike="noStrike">
                          <a:solidFill>
                            <a:schemeClr val="bg1"/>
                          </a:solidFill>
                          <a:effectLst/>
                          <a:latin typeface="Calibri" panose="020F0502020204030204" pitchFamily="34" charset="0"/>
                        </a:rPr>
                        <a:t>58</a:t>
                      </a:r>
                    </a:p>
                  </a:txBody>
                  <a:tcPr marL="9525" marR="9525" marT="9520" marB="0" anchor="ctr"/>
                </a:tc>
                <a:tc>
                  <a:txBody>
                    <a:bodyPr/>
                    <a:lstStyle/>
                    <a:p>
                      <a:pPr algn="just" rtl="0" fontAlgn="ctr"/>
                      <a:r>
                        <a:rPr lang="en-US" sz="1000" b="0" i="0" u="none" strike="noStrike" dirty="0">
                          <a:solidFill>
                            <a:srgbClr val="000000"/>
                          </a:solidFill>
                          <a:effectLst/>
                          <a:latin typeface="Calibri" panose="020F0502020204030204" pitchFamily="34" charset="0"/>
                        </a:rPr>
                        <a:t>251</a:t>
                      </a:r>
                    </a:p>
                  </a:txBody>
                  <a:tcPr marL="9525" marR="9525" marT="9520" marB="0" anchor="ctr"/>
                </a:tc>
                <a:tc>
                  <a:txBody>
                    <a:bodyPr/>
                    <a:lstStyle/>
                    <a:p>
                      <a:pPr algn="just" rtl="0" fontAlgn="ctr"/>
                      <a:r>
                        <a:rPr lang="en-US" sz="1000" b="0" i="0" u="none" strike="noStrike">
                          <a:solidFill>
                            <a:srgbClr val="000000"/>
                          </a:solidFill>
                          <a:effectLst/>
                          <a:latin typeface="Calibri" panose="020F0502020204030204" pitchFamily="34" charset="0"/>
                        </a:rPr>
                        <a:t> 0</a:t>
                      </a:r>
                    </a:p>
                  </a:txBody>
                  <a:tcPr marL="9525" marR="9525" marT="9520" marB="0" anchor="ctr"/>
                </a:tc>
                <a:tc>
                  <a:txBody>
                    <a:bodyPr/>
                    <a:lstStyle/>
                    <a:p>
                      <a:pPr algn="just" rtl="0" fontAlgn="ctr"/>
                      <a:r>
                        <a:rPr lang="en-US" sz="1000" b="0" i="0" u="none" strike="noStrike" dirty="0">
                          <a:solidFill>
                            <a:srgbClr val="000000"/>
                          </a:solidFill>
                          <a:effectLst/>
                          <a:latin typeface="Calibri" panose="020F0502020204030204" pitchFamily="34" charset="0"/>
                        </a:rPr>
                        <a:t>91</a:t>
                      </a:r>
                    </a:p>
                  </a:txBody>
                  <a:tcPr marL="9525" marR="9525" marT="9520" marB="0" anchor="ctr"/>
                </a:tc>
                <a:tc>
                  <a:txBody>
                    <a:bodyPr/>
                    <a:lstStyle/>
                    <a:p>
                      <a:pPr algn="just" rtl="0" fontAlgn="ctr"/>
                      <a:r>
                        <a:rPr lang="en-US" sz="1000" b="0" i="0" u="none" strike="noStrike">
                          <a:solidFill>
                            <a:srgbClr val="000000"/>
                          </a:solidFill>
                          <a:effectLst/>
                          <a:latin typeface="Calibri" panose="020F0502020204030204" pitchFamily="34" charset="0"/>
                        </a:rPr>
                        <a:t> 0</a:t>
                      </a:r>
                    </a:p>
                  </a:txBody>
                  <a:tcPr marL="9525" marR="9525" marT="9520" marB="0" anchor="ctr"/>
                </a:tc>
                <a:tc>
                  <a:txBody>
                    <a:bodyPr/>
                    <a:lstStyle/>
                    <a:p>
                      <a:pPr algn="l" fontAlgn="b"/>
                      <a:r>
                        <a:rPr lang="en-US" sz="1100" b="0" i="0" u="none" strike="noStrike">
                          <a:solidFill>
                            <a:srgbClr val="000000"/>
                          </a:solidFill>
                          <a:effectLst/>
                          <a:latin typeface="Calibri" panose="020F0502020204030204" pitchFamily="34" charset="0"/>
                        </a:rPr>
                        <a:t> R     7,112,942.56 </a:t>
                      </a:r>
                    </a:p>
                  </a:txBody>
                  <a:tcPr marL="0" marR="0" marT="0" marB="0" anchor="b"/>
                </a:tc>
                <a:extLst>
                  <a:ext uri="{0D108BD9-81ED-4DB2-BD59-A6C34878D82A}">
                    <a16:rowId xmlns:a16="http://schemas.microsoft.com/office/drawing/2014/main" val="3398160333"/>
                  </a:ext>
                </a:extLst>
              </a:tr>
              <a:tr h="208642">
                <a:tc>
                  <a:txBody>
                    <a:bodyPr/>
                    <a:lstStyle/>
                    <a:p>
                      <a:pPr algn="just">
                        <a:lnSpc>
                          <a:spcPct val="115000"/>
                        </a:lnSpc>
                        <a:spcAft>
                          <a:spcPts val="0"/>
                        </a:spcAft>
                      </a:pPr>
                      <a:r>
                        <a:rPr lang="en-US" sz="800">
                          <a:effectLst/>
                        </a:rPr>
                        <a:t>4</a:t>
                      </a:r>
                      <a:endParaRPr lang="en-ZA" sz="1000">
                        <a:effectLst/>
                        <a:latin typeface="Times New Roman" panose="02020603050405020304" pitchFamily="18" charset="0"/>
                        <a:ea typeface="Times New Roman" panose="02020603050405020304" pitchFamily="18" charset="0"/>
                      </a:endParaRPr>
                    </a:p>
                  </a:txBody>
                  <a:tcPr marL="57823" marR="57823" marT="0" marB="0"/>
                </a:tc>
                <a:tc>
                  <a:txBody>
                    <a:bodyPr/>
                    <a:lstStyle/>
                    <a:p>
                      <a:pPr algn="l" fontAlgn="b"/>
                      <a:r>
                        <a:rPr lang="en-US" sz="1100" b="0" i="0" u="none" strike="noStrike">
                          <a:solidFill>
                            <a:srgbClr val="000000"/>
                          </a:solidFill>
                          <a:effectLst/>
                          <a:latin typeface="Calibri" panose="020F0502020204030204" pitchFamily="34" charset="0"/>
                        </a:rPr>
                        <a:t>uMkhannyakude</a:t>
                      </a:r>
                    </a:p>
                  </a:txBody>
                  <a:tcPr marL="0" marR="0" marT="0" marB="0" anchor="b"/>
                </a:tc>
                <a:tc>
                  <a:txBody>
                    <a:bodyPr/>
                    <a:lstStyle/>
                    <a:p>
                      <a:pPr algn="ctr" fontAlgn="ctr"/>
                      <a:r>
                        <a:rPr lang="en-US" sz="1100" b="0" i="0" u="none" strike="noStrike" dirty="0">
                          <a:solidFill>
                            <a:srgbClr val="000000"/>
                          </a:solidFill>
                          <a:effectLst/>
                          <a:latin typeface="Calibri" panose="020F0502020204030204" pitchFamily="34" charset="0"/>
                        </a:rPr>
                        <a:t>184</a:t>
                      </a:r>
                    </a:p>
                  </a:txBody>
                  <a:tcPr marL="0" marR="0" marT="0" marB="0" anchor="ctr"/>
                </a:tc>
                <a:tc>
                  <a:txBody>
                    <a:bodyPr/>
                    <a:lstStyle/>
                    <a:p>
                      <a:pPr marL="0" marR="0" lvl="0" indent="0" algn="ctr" defTabSz="457200"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0</a:t>
                      </a:r>
                      <a:endParaRPr kumimoji="0" 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0" marR="0" marT="0" marB="0" anchor="ctr"/>
                </a:tc>
                <a:tc>
                  <a:txBody>
                    <a:bodyPr/>
                    <a:lstStyle/>
                    <a:p>
                      <a:pPr algn="ctr" fontAlgn="ctr"/>
                      <a:r>
                        <a:rPr lang="en-US" sz="1100" b="0" i="0" u="none" strike="noStrike" dirty="0">
                          <a:solidFill>
                            <a:srgbClr val="000000"/>
                          </a:solidFill>
                          <a:effectLst/>
                          <a:latin typeface="Calibri" panose="020F0502020204030204" pitchFamily="34" charset="0"/>
                        </a:rPr>
                        <a:t>184</a:t>
                      </a:r>
                    </a:p>
                  </a:txBody>
                  <a:tcPr marL="0" marR="0" marT="0" marB="0" anchor="ctr"/>
                </a:tc>
                <a:tc>
                  <a:txBody>
                    <a:bodyPr/>
                    <a:lstStyle/>
                    <a:p>
                      <a:pPr algn="ctr" fontAlgn="ctr"/>
                      <a:r>
                        <a:rPr lang="en-US" sz="1100" b="0" i="0" u="none" strike="noStrike" dirty="0">
                          <a:solidFill>
                            <a:srgbClr val="000000"/>
                          </a:solidFill>
                          <a:effectLst/>
                          <a:latin typeface="Calibri" panose="020F0502020204030204" pitchFamily="34" charset="0"/>
                        </a:rPr>
                        <a:t>84</a:t>
                      </a:r>
                    </a:p>
                  </a:txBody>
                  <a:tcPr marL="0" marR="0" marT="0" marB="0" anchor="ctr"/>
                </a:tc>
                <a:tc>
                  <a:txBody>
                    <a:bodyPr/>
                    <a:lstStyle/>
                    <a:p>
                      <a:pPr algn="ctr" fontAlgn="ctr"/>
                      <a:r>
                        <a:rPr lang="en-US" sz="1100" b="0" i="0" u="none" strike="noStrike" dirty="0">
                          <a:solidFill>
                            <a:srgbClr val="000000"/>
                          </a:solidFill>
                          <a:effectLst/>
                          <a:latin typeface="Calibri" panose="020F0502020204030204" pitchFamily="34" charset="0"/>
                        </a:rPr>
                        <a:t>36</a:t>
                      </a:r>
                    </a:p>
                  </a:txBody>
                  <a:tcPr marL="0" marR="0" marT="0" marB="0" anchor="ctr"/>
                </a:tc>
                <a:tc>
                  <a:txBody>
                    <a:bodyPr/>
                    <a:lstStyle/>
                    <a:p>
                      <a:pPr algn="ctr" fontAlgn="ctr"/>
                      <a:r>
                        <a:rPr lang="en-US" sz="1100" b="0" i="0" u="none" strike="noStrike">
                          <a:solidFill>
                            <a:srgbClr val="000000"/>
                          </a:solidFill>
                          <a:effectLst/>
                          <a:latin typeface="Calibri" panose="020F0502020204030204" pitchFamily="34" charset="0"/>
                        </a:rPr>
                        <a:t>0</a:t>
                      </a:r>
                    </a:p>
                  </a:txBody>
                  <a:tcPr marL="0" marR="0" marT="0" marB="0" anchor="ctr"/>
                </a:tc>
                <a:tc>
                  <a:txBody>
                    <a:bodyPr/>
                    <a:lstStyle/>
                    <a:p>
                      <a:pPr algn="just" rtl="0" fontAlgn="ctr"/>
                      <a:r>
                        <a:rPr lang="en-US" sz="1000" b="0" i="0" u="none" strike="noStrike" dirty="0">
                          <a:solidFill>
                            <a:schemeClr val="bg1"/>
                          </a:solidFill>
                          <a:effectLst/>
                          <a:latin typeface="Calibri" panose="020F0502020204030204" pitchFamily="34" charset="0"/>
                        </a:rPr>
                        <a:t>15</a:t>
                      </a:r>
                    </a:p>
                  </a:txBody>
                  <a:tcPr marL="9525" marR="9525" marT="9520" marB="0" anchor="ctr"/>
                </a:tc>
                <a:tc>
                  <a:txBody>
                    <a:bodyPr/>
                    <a:lstStyle/>
                    <a:p>
                      <a:pPr algn="just" rtl="0" fontAlgn="ctr"/>
                      <a:r>
                        <a:rPr lang="en-US" sz="1000" b="0" i="0" u="none" strike="noStrike">
                          <a:solidFill>
                            <a:srgbClr val="000000"/>
                          </a:solidFill>
                          <a:effectLst/>
                          <a:latin typeface="Calibri" panose="020F0502020204030204" pitchFamily="34" charset="0"/>
                        </a:rPr>
                        <a:t>124</a:t>
                      </a:r>
                    </a:p>
                  </a:txBody>
                  <a:tcPr marL="9525" marR="9525" marT="9520" marB="0" anchor="ctr"/>
                </a:tc>
                <a:tc>
                  <a:txBody>
                    <a:bodyPr/>
                    <a:lstStyle/>
                    <a:p>
                      <a:pPr algn="just" rtl="0" fontAlgn="ctr"/>
                      <a:r>
                        <a:rPr lang="en-US" sz="1000" b="0" i="0" u="none" strike="noStrike">
                          <a:solidFill>
                            <a:srgbClr val="000000"/>
                          </a:solidFill>
                          <a:effectLst/>
                          <a:latin typeface="Calibri" panose="020F0502020204030204" pitchFamily="34" charset="0"/>
                        </a:rPr>
                        <a:t>6</a:t>
                      </a:r>
                    </a:p>
                  </a:txBody>
                  <a:tcPr marL="9525" marR="9525" marT="9520" marB="0" anchor="ctr"/>
                </a:tc>
                <a:tc>
                  <a:txBody>
                    <a:bodyPr/>
                    <a:lstStyle/>
                    <a:p>
                      <a:pPr algn="just" rtl="0" fontAlgn="ctr"/>
                      <a:r>
                        <a:rPr lang="en-US" sz="1000" b="0" i="0" u="none" strike="noStrike" dirty="0">
                          <a:solidFill>
                            <a:srgbClr val="000000"/>
                          </a:solidFill>
                          <a:effectLst/>
                          <a:latin typeface="Calibri" panose="020F0502020204030204" pitchFamily="34" charset="0"/>
                        </a:rPr>
                        <a:t>33</a:t>
                      </a:r>
                    </a:p>
                  </a:txBody>
                  <a:tcPr marL="9525" marR="9525" marT="9520" marB="0" anchor="ctr"/>
                </a:tc>
                <a:tc>
                  <a:txBody>
                    <a:bodyPr/>
                    <a:lstStyle/>
                    <a:p>
                      <a:pPr algn="just" rtl="0" fontAlgn="ctr"/>
                      <a:r>
                        <a:rPr lang="en-US" sz="1000" b="0" i="0" u="none" strike="noStrike">
                          <a:solidFill>
                            <a:srgbClr val="000000"/>
                          </a:solidFill>
                          <a:effectLst/>
                          <a:latin typeface="Calibri" panose="020F0502020204030204" pitchFamily="34" charset="0"/>
                        </a:rPr>
                        <a:t>6</a:t>
                      </a:r>
                    </a:p>
                  </a:txBody>
                  <a:tcPr marL="9525" marR="9525" marT="9520" marB="0" anchor="ctr"/>
                </a:tc>
                <a:tc>
                  <a:txBody>
                    <a:bodyPr/>
                    <a:lstStyle/>
                    <a:p>
                      <a:pPr algn="l" fontAlgn="b"/>
                      <a:r>
                        <a:rPr lang="en-US" sz="1100" b="0" i="0" u="none" strike="noStrike">
                          <a:solidFill>
                            <a:srgbClr val="000000"/>
                          </a:solidFill>
                          <a:effectLst/>
                          <a:latin typeface="Calibri" panose="020F0502020204030204" pitchFamily="34" charset="0"/>
                        </a:rPr>
                        <a:t> R     7,684,870.00 </a:t>
                      </a:r>
                    </a:p>
                  </a:txBody>
                  <a:tcPr marL="0" marR="0" marT="0" marB="0" anchor="b"/>
                </a:tc>
                <a:extLst>
                  <a:ext uri="{0D108BD9-81ED-4DB2-BD59-A6C34878D82A}">
                    <a16:rowId xmlns:a16="http://schemas.microsoft.com/office/drawing/2014/main" val="1145354704"/>
                  </a:ext>
                </a:extLst>
              </a:tr>
              <a:tr h="208642">
                <a:tc>
                  <a:txBody>
                    <a:bodyPr/>
                    <a:lstStyle/>
                    <a:p>
                      <a:pPr algn="just">
                        <a:lnSpc>
                          <a:spcPct val="115000"/>
                        </a:lnSpc>
                        <a:spcAft>
                          <a:spcPts val="0"/>
                        </a:spcAft>
                      </a:pPr>
                      <a:r>
                        <a:rPr lang="en-US" sz="800">
                          <a:effectLst/>
                        </a:rPr>
                        <a:t>5</a:t>
                      </a:r>
                      <a:endParaRPr lang="en-ZA" sz="1000">
                        <a:effectLst/>
                        <a:latin typeface="Times New Roman" panose="02020603050405020304" pitchFamily="18" charset="0"/>
                        <a:ea typeface="Times New Roman" panose="02020603050405020304" pitchFamily="18" charset="0"/>
                      </a:endParaRPr>
                    </a:p>
                  </a:txBody>
                  <a:tcPr marL="57823" marR="57823" marT="0" marB="0"/>
                </a:tc>
                <a:tc>
                  <a:txBody>
                    <a:bodyPr/>
                    <a:lstStyle/>
                    <a:p>
                      <a:pPr algn="l" fontAlgn="b"/>
                      <a:r>
                        <a:rPr lang="en-US" sz="1100" b="0" i="0" u="none" strike="noStrike">
                          <a:solidFill>
                            <a:srgbClr val="000000"/>
                          </a:solidFill>
                          <a:effectLst/>
                          <a:latin typeface="Calibri" panose="020F0502020204030204" pitchFamily="34" charset="0"/>
                        </a:rPr>
                        <a:t>King Cetshwayo</a:t>
                      </a:r>
                    </a:p>
                  </a:txBody>
                  <a:tcPr marL="0" marR="0" marT="0" marB="0" anchor="b"/>
                </a:tc>
                <a:tc>
                  <a:txBody>
                    <a:bodyPr/>
                    <a:lstStyle/>
                    <a:p>
                      <a:pPr algn="ctr" fontAlgn="ctr"/>
                      <a:r>
                        <a:rPr lang="en-US" sz="1100" b="0" i="0" u="none" strike="noStrike" dirty="0">
                          <a:solidFill>
                            <a:srgbClr val="000000"/>
                          </a:solidFill>
                          <a:effectLst/>
                          <a:latin typeface="Calibri" panose="020F0502020204030204" pitchFamily="34" charset="0"/>
                        </a:rPr>
                        <a:t>252</a:t>
                      </a:r>
                    </a:p>
                  </a:txBody>
                  <a:tcPr marL="0" marR="0" marT="0" marB="0" anchor="ctr"/>
                </a:tc>
                <a:tc>
                  <a:txBody>
                    <a:bodyPr/>
                    <a:lstStyle/>
                    <a:p>
                      <a:pPr marL="0" marR="0" lvl="0" indent="0" algn="ctr" defTabSz="457200"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0</a:t>
                      </a:r>
                      <a:endParaRPr kumimoji="0" 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0" marR="0" marT="0" marB="0" anchor="ctr"/>
                </a:tc>
                <a:tc>
                  <a:txBody>
                    <a:bodyPr/>
                    <a:lstStyle/>
                    <a:p>
                      <a:pPr algn="ctr" fontAlgn="ctr"/>
                      <a:r>
                        <a:rPr lang="en-US" sz="1100" b="0" i="0" u="none" strike="noStrike" dirty="0">
                          <a:solidFill>
                            <a:srgbClr val="000000"/>
                          </a:solidFill>
                          <a:effectLst/>
                          <a:latin typeface="Calibri" panose="020F0502020204030204" pitchFamily="34" charset="0"/>
                        </a:rPr>
                        <a:t>252</a:t>
                      </a:r>
                    </a:p>
                  </a:txBody>
                  <a:tcPr marL="0" marR="0" marT="0" marB="0" anchor="ctr"/>
                </a:tc>
                <a:tc>
                  <a:txBody>
                    <a:bodyPr/>
                    <a:lstStyle/>
                    <a:p>
                      <a:pPr algn="ctr" fontAlgn="ctr"/>
                      <a:r>
                        <a:rPr lang="en-US" sz="1100" b="0" i="0" u="none" strike="noStrike" dirty="0">
                          <a:solidFill>
                            <a:srgbClr val="000000"/>
                          </a:solidFill>
                          <a:effectLst/>
                          <a:latin typeface="Calibri" panose="020F0502020204030204" pitchFamily="34" charset="0"/>
                        </a:rPr>
                        <a:t>140</a:t>
                      </a:r>
                    </a:p>
                  </a:txBody>
                  <a:tcPr marL="0" marR="0" marT="0" marB="0" anchor="ctr"/>
                </a:tc>
                <a:tc>
                  <a:txBody>
                    <a:bodyPr/>
                    <a:lstStyle/>
                    <a:p>
                      <a:pPr algn="ctr" fontAlgn="ctr"/>
                      <a:r>
                        <a:rPr lang="en-US" sz="1100" b="0" i="0" u="none" strike="noStrike" dirty="0">
                          <a:solidFill>
                            <a:srgbClr val="000000"/>
                          </a:solidFill>
                          <a:effectLst/>
                          <a:latin typeface="Calibri" panose="020F0502020204030204" pitchFamily="34" charset="0"/>
                        </a:rPr>
                        <a:t>40</a:t>
                      </a:r>
                    </a:p>
                  </a:txBody>
                  <a:tcPr marL="0" marR="0" marT="0" marB="0" anchor="ctr"/>
                </a:tc>
                <a:tc>
                  <a:txBody>
                    <a:bodyPr/>
                    <a:lstStyle/>
                    <a:p>
                      <a:pPr algn="ctr" fontAlgn="ctr"/>
                      <a:r>
                        <a:rPr lang="en-US" sz="1100" b="0" i="0" u="none" strike="noStrike">
                          <a:solidFill>
                            <a:srgbClr val="000000"/>
                          </a:solidFill>
                          <a:effectLst/>
                          <a:latin typeface="Calibri" panose="020F0502020204030204" pitchFamily="34" charset="0"/>
                        </a:rPr>
                        <a:t>0</a:t>
                      </a:r>
                    </a:p>
                  </a:txBody>
                  <a:tcPr marL="0" marR="0" marT="0" marB="0" anchor="ctr"/>
                </a:tc>
                <a:tc>
                  <a:txBody>
                    <a:bodyPr/>
                    <a:lstStyle/>
                    <a:p>
                      <a:pPr algn="just" rtl="0" fontAlgn="ctr"/>
                      <a:r>
                        <a:rPr lang="en-US" sz="1000" b="0" i="0" u="none" strike="noStrike" dirty="0">
                          <a:solidFill>
                            <a:schemeClr val="bg1"/>
                          </a:solidFill>
                          <a:effectLst/>
                          <a:latin typeface="Calibri" panose="020F0502020204030204" pitchFamily="34" charset="0"/>
                        </a:rPr>
                        <a:t>46</a:t>
                      </a:r>
                    </a:p>
                  </a:txBody>
                  <a:tcPr marL="9525" marR="9525" marT="9520" marB="0" anchor="ctr"/>
                </a:tc>
                <a:tc>
                  <a:txBody>
                    <a:bodyPr/>
                    <a:lstStyle/>
                    <a:p>
                      <a:pPr algn="just" rtl="0" fontAlgn="ctr"/>
                      <a:r>
                        <a:rPr lang="en-US" sz="1000" b="0" i="0" u="none" strike="noStrike">
                          <a:solidFill>
                            <a:srgbClr val="000000"/>
                          </a:solidFill>
                          <a:effectLst/>
                          <a:latin typeface="Calibri" panose="020F0502020204030204" pitchFamily="34" charset="0"/>
                        </a:rPr>
                        <a:t>134</a:t>
                      </a:r>
                    </a:p>
                  </a:txBody>
                  <a:tcPr marL="9525" marR="9525" marT="9520" marB="0" anchor="ctr"/>
                </a:tc>
                <a:tc>
                  <a:txBody>
                    <a:bodyPr/>
                    <a:lstStyle/>
                    <a:p>
                      <a:pPr algn="just" rtl="0" fontAlgn="ctr"/>
                      <a:r>
                        <a:rPr lang="en-US" sz="1000" b="0" i="0" u="none" strike="noStrike">
                          <a:solidFill>
                            <a:srgbClr val="000000"/>
                          </a:solidFill>
                          <a:effectLst/>
                          <a:latin typeface="Calibri" panose="020F0502020204030204" pitchFamily="34" charset="0"/>
                        </a:rPr>
                        <a:t>9</a:t>
                      </a:r>
                    </a:p>
                  </a:txBody>
                  <a:tcPr marL="9525" marR="9525" marT="9520" marB="0" anchor="ctr"/>
                </a:tc>
                <a:tc>
                  <a:txBody>
                    <a:bodyPr/>
                    <a:lstStyle/>
                    <a:p>
                      <a:pPr algn="just" rtl="0" fontAlgn="ctr"/>
                      <a:r>
                        <a:rPr lang="en-US" sz="1000" b="0" i="0" u="none" strike="noStrike" dirty="0">
                          <a:solidFill>
                            <a:srgbClr val="000000"/>
                          </a:solidFill>
                          <a:effectLst/>
                          <a:latin typeface="Calibri" panose="020F0502020204030204" pitchFamily="34" charset="0"/>
                        </a:rPr>
                        <a:t>47</a:t>
                      </a:r>
                    </a:p>
                  </a:txBody>
                  <a:tcPr marL="9525" marR="9525" marT="9520" marB="0" anchor="ctr"/>
                </a:tc>
                <a:tc>
                  <a:txBody>
                    <a:bodyPr/>
                    <a:lstStyle/>
                    <a:p>
                      <a:pPr algn="just" rtl="0" fontAlgn="ctr"/>
                      <a:r>
                        <a:rPr lang="en-US" sz="1000" b="0" i="0" u="none" strike="noStrike">
                          <a:solidFill>
                            <a:srgbClr val="000000"/>
                          </a:solidFill>
                          <a:effectLst/>
                          <a:latin typeface="Calibri" panose="020F0502020204030204" pitchFamily="34" charset="0"/>
                        </a:rPr>
                        <a:t>16</a:t>
                      </a:r>
                    </a:p>
                  </a:txBody>
                  <a:tcPr marL="9525" marR="9525" marT="9520" marB="0" anchor="ctr"/>
                </a:tc>
                <a:tc>
                  <a:txBody>
                    <a:bodyPr/>
                    <a:lstStyle/>
                    <a:p>
                      <a:pPr algn="l" fontAlgn="b"/>
                      <a:r>
                        <a:rPr lang="en-US" sz="1100" b="0" i="0" u="none" strike="noStrike">
                          <a:solidFill>
                            <a:srgbClr val="000000"/>
                          </a:solidFill>
                          <a:effectLst/>
                          <a:latin typeface="Calibri" panose="020F0502020204030204" pitchFamily="34" charset="0"/>
                        </a:rPr>
                        <a:t> R     8,443,328.00 </a:t>
                      </a:r>
                    </a:p>
                  </a:txBody>
                  <a:tcPr marL="0" marR="0" marT="0" marB="0" anchor="b"/>
                </a:tc>
                <a:extLst>
                  <a:ext uri="{0D108BD9-81ED-4DB2-BD59-A6C34878D82A}">
                    <a16:rowId xmlns:a16="http://schemas.microsoft.com/office/drawing/2014/main" val="270633725"/>
                  </a:ext>
                </a:extLst>
              </a:tr>
              <a:tr h="208642">
                <a:tc>
                  <a:txBody>
                    <a:bodyPr/>
                    <a:lstStyle/>
                    <a:p>
                      <a:pPr algn="just">
                        <a:lnSpc>
                          <a:spcPct val="115000"/>
                        </a:lnSpc>
                        <a:spcAft>
                          <a:spcPts val="0"/>
                        </a:spcAft>
                      </a:pPr>
                      <a:r>
                        <a:rPr lang="en-US" sz="800">
                          <a:effectLst/>
                        </a:rPr>
                        <a:t>6</a:t>
                      </a:r>
                      <a:endParaRPr lang="en-ZA" sz="1000">
                        <a:effectLst/>
                        <a:latin typeface="Times New Roman" panose="02020603050405020304" pitchFamily="18" charset="0"/>
                        <a:ea typeface="Times New Roman" panose="02020603050405020304" pitchFamily="18" charset="0"/>
                      </a:endParaRPr>
                    </a:p>
                  </a:txBody>
                  <a:tcPr marL="57823" marR="57823" marT="0" marB="0"/>
                </a:tc>
                <a:tc>
                  <a:txBody>
                    <a:bodyPr/>
                    <a:lstStyle/>
                    <a:p>
                      <a:pPr algn="l" fontAlgn="b"/>
                      <a:r>
                        <a:rPr lang="en-US" sz="1100" b="0" i="0" u="none" strike="noStrike">
                          <a:solidFill>
                            <a:srgbClr val="000000"/>
                          </a:solidFill>
                          <a:effectLst/>
                          <a:latin typeface="Calibri" panose="020F0502020204030204" pitchFamily="34" charset="0"/>
                        </a:rPr>
                        <a:t>Amajuba</a:t>
                      </a:r>
                    </a:p>
                  </a:txBody>
                  <a:tcPr marL="0" marR="0" marT="0" marB="0" anchor="b"/>
                </a:tc>
                <a:tc>
                  <a:txBody>
                    <a:bodyPr/>
                    <a:lstStyle/>
                    <a:p>
                      <a:pPr algn="ctr" fontAlgn="ctr"/>
                      <a:r>
                        <a:rPr lang="en-US" sz="1100" b="0" i="0" u="none" strike="noStrike" dirty="0">
                          <a:solidFill>
                            <a:srgbClr val="000000"/>
                          </a:solidFill>
                          <a:effectLst/>
                          <a:latin typeface="Calibri" panose="020F0502020204030204" pitchFamily="34" charset="0"/>
                        </a:rPr>
                        <a:t>109</a:t>
                      </a:r>
                    </a:p>
                  </a:txBody>
                  <a:tcPr marL="0" marR="0" marT="0" marB="0" anchor="ctr"/>
                </a:tc>
                <a:tc>
                  <a:txBody>
                    <a:bodyPr/>
                    <a:lstStyle/>
                    <a:p>
                      <a:pPr marL="0" marR="0" lvl="0" indent="0" algn="ctr" defTabSz="457200"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0</a:t>
                      </a:r>
                      <a:endParaRPr kumimoji="0" 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0" marR="0" marT="0" marB="0" anchor="ctr"/>
                </a:tc>
                <a:tc>
                  <a:txBody>
                    <a:bodyPr/>
                    <a:lstStyle/>
                    <a:p>
                      <a:pPr algn="ctr" fontAlgn="ctr"/>
                      <a:r>
                        <a:rPr lang="en-US" sz="1100" b="0" i="0" u="none" strike="noStrike" dirty="0">
                          <a:solidFill>
                            <a:srgbClr val="000000"/>
                          </a:solidFill>
                          <a:effectLst/>
                          <a:latin typeface="Calibri" panose="020F0502020204030204" pitchFamily="34" charset="0"/>
                        </a:rPr>
                        <a:t>109</a:t>
                      </a:r>
                    </a:p>
                  </a:txBody>
                  <a:tcPr marL="0" marR="0" marT="0" marB="0" anchor="ctr"/>
                </a:tc>
                <a:tc>
                  <a:txBody>
                    <a:bodyPr/>
                    <a:lstStyle/>
                    <a:p>
                      <a:pPr algn="ctr" fontAlgn="ctr"/>
                      <a:r>
                        <a:rPr lang="en-US" sz="1100" b="0" i="0" u="none" strike="noStrike" dirty="0">
                          <a:solidFill>
                            <a:srgbClr val="000000"/>
                          </a:solidFill>
                          <a:effectLst/>
                          <a:latin typeface="Calibri" panose="020F0502020204030204" pitchFamily="34" charset="0"/>
                        </a:rPr>
                        <a:t>28</a:t>
                      </a:r>
                    </a:p>
                  </a:txBody>
                  <a:tcPr marL="0" marR="0" marT="0" marB="0" anchor="ctr"/>
                </a:tc>
                <a:tc>
                  <a:txBody>
                    <a:bodyPr/>
                    <a:lstStyle/>
                    <a:p>
                      <a:pPr algn="ctr" fontAlgn="ctr"/>
                      <a:r>
                        <a:rPr lang="en-US" sz="1100" b="0" i="0" u="none" strike="noStrike" dirty="0">
                          <a:solidFill>
                            <a:srgbClr val="000000"/>
                          </a:solidFill>
                          <a:effectLst/>
                          <a:latin typeface="Calibri" panose="020F0502020204030204" pitchFamily="34" charset="0"/>
                        </a:rPr>
                        <a:t>27</a:t>
                      </a:r>
                    </a:p>
                  </a:txBody>
                  <a:tcPr marL="0" marR="0" marT="0" marB="0" anchor="ctr"/>
                </a:tc>
                <a:tc>
                  <a:txBody>
                    <a:bodyPr/>
                    <a:lstStyle/>
                    <a:p>
                      <a:pPr algn="ctr" fontAlgn="ctr"/>
                      <a:r>
                        <a:rPr lang="en-US" sz="1100" b="0" i="0" u="none" strike="noStrike">
                          <a:solidFill>
                            <a:srgbClr val="000000"/>
                          </a:solidFill>
                          <a:effectLst/>
                          <a:latin typeface="Calibri" panose="020F0502020204030204" pitchFamily="34" charset="0"/>
                        </a:rPr>
                        <a:t>0</a:t>
                      </a:r>
                    </a:p>
                  </a:txBody>
                  <a:tcPr marL="0" marR="0" marT="0" marB="0" anchor="ctr"/>
                </a:tc>
                <a:tc>
                  <a:txBody>
                    <a:bodyPr/>
                    <a:lstStyle/>
                    <a:p>
                      <a:pPr algn="just" rtl="0" fontAlgn="ctr"/>
                      <a:r>
                        <a:rPr lang="en-US" sz="1000" b="0" i="0" u="none" strike="noStrike">
                          <a:solidFill>
                            <a:schemeClr val="bg1"/>
                          </a:solidFill>
                          <a:effectLst/>
                          <a:latin typeface="Calibri" panose="020F0502020204030204" pitchFamily="34" charset="0"/>
                        </a:rPr>
                        <a:t>17</a:t>
                      </a:r>
                    </a:p>
                  </a:txBody>
                  <a:tcPr marL="9525" marR="9525" marT="9520" marB="0" anchor="ctr"/>
                </a:tc>
                <a:tc>
                  <a:txBody>
                    <a:bodyPr/>
                    <a:lstStyle/>
                    <a:p>
                      <a:pPr algn="just" rtl="0" fontAlgn="ctr"/>
                      <a:r>
                        <a:rPr lang="en-US" sz="1000" b="0" i="0" u="none" strike="noStrike">
                          <a:solidFill>
                            <a:srgbClr val="000000"/>
                          </a:solidFill>
                          <a:effectLst/>
                          <a:latin typeface="Calibri" panose="020F0502020204030204" pitchFamily="34" charset="0"/>
                        </a:rPr>
                        <a:t>15</a:t>
                      </a:r>
                    </a:p>
                  </a:txBody>
                  <a:tcPr marL="9525" marR="9525" marT="9520" marB="0" anchor="ctr"/>
                </a:tc>
                <a:tc>
                  <a:txBody>
                    <a:bodyPr/>
                    <a:lstStyle/>
                    <a:p>
                      <a:pPr algn="just" rtl="0" fontAlgn="ctr"/>
                      <a:r>
                        <a:rPr lang="en-US" sz="1000" b="0" i="0" u="none" strike="noStrike">
                          <a:solidFill>
                            <a:srgbClr val="000000"/>
                          </a:solidFill>
                          <a:effectLst/>
                          <a:latin typeface="Calibri" panose="020F0502020204030204" pitchFamily="34" charset="0"/>
                        </a:rPr>
                        <a:t> 0</a:t>
                      </a:r>
                    </a:p>
                  </a:txBody>
                  <a:tcPr marL="9525" marR="9525" marT="9520" marB="0" anchor="ctr"/>
                </a:tc>
                <a:tc>
                  <a:txBody>
                    <a:bodyPr/>
                    <a:lstStyle/>
                    <a:p>
                      <a:pPr algn="just" rtl="0" fontAlgn="ctr"/>
                      <a:r>
                        <a:rPr lang="en-US" sz="1000" b="0" i="0" u="none" strike="noStrike" dirty="0">
                          <a:solidFill>
                            <a:srgbClr val="000000"/>
                          </a:solidFill>
                          <a:effectLst/>
                          <a:latin typeface="Calibri" panose="020F0502020204030204" pitchFamily="34" charset="0"/>
                        </a:rPr>
                        <a:t>77</a:t>
                      </a:r>
                    </a:p>
                  </a:txBody>
                  <a:tcPr marL="9525" marR="9525" marT="9520" marB="0" anchor="ctr"/>
                </a:tc>
                <a:tc>
                  <a:txBody>
                    <a:bodyPr/>
                    <a:lstStyle/>
                    <a:p>
                      <a:pPr algn="just" rtl="0" fontAlgn="ctr"/>
                      <a:r>
                        <a:rPr lang="en-US" sz="1000" b="0" i="0" u="none" strike="noStrike">
                          <a:solidFill>
                            <a:srgbClr val="000000"/>
                          </a:solidFill>
                          <a:effectLst/>
                          <a:latin typeface="Calibri" panose="020F0502020204030204" pitchFamily="34" charset="0"/>
                        </a:rPr>
                        <a:t> 0</a:t>
                      </a:r>
                    </a:p>
                  </a:txBody>
                  <a:tcPr marL="9525" marR="9525" marT="9520" marB="0" anchor="ctr"/>
                </a:tc>
                <a:tc>
                  <a:txBody>
                    <a:bodyPr/>
                    <a:lstStyle/>
                    <a:p>
                      <a:pPr algn="l" fontAlgn="b"/>
                      <a:r>
                        <a:rPr lang="en-US" sz="1100" b="0" i="0" u="none" strike="noStrike">
                          <a:solidFill>
                            <a:srgbClr val="000000"/>
                          </a:solidFill>
                          <a:effectLst/>
                          <a:latin typeface="Calibri" panose="020F0502020204030204" pitchFamily="34" charset="0"/>
                        </a:rPr>
                        <a:t> R     5,221,587.00 </a:t>
                      </a:r>
                    </a:p>
                  </a:txBody>
                  <a:tcPr marL="0" marR="0" marT="0" marB="0" anchor="b"/>
                </a:tc>
                <a:extLst>
                  <a:ext uri="{0D108BD9-81ED-4DB2-BD59-A6C34878D82A}">
                    <a16:rowId xmlns:a16="http://schemas.microsoft.com/office/drawing/2014/main" val="3940145802"/>
                  </a:ext>
                </a:extLst>
              </a:tr>
              <a:tr h="208642">
                <a:tc>
                  <a:txBody>
                    <a:bodyPr/>
                    <a:lstStyle/>
                    <a:p>
                      <a:pPr algn="just">
                        <a:lnSpc>
                          <a:spcPct val="115000"/>
                        </a:lnSpc>
                        <a:spcAft>
                          <a:spcPts val="0"/>
                        </a:spcAft>
                      </a:pPr>
                      <a:r>
                        <a:rPr lang="en-US" sz="800">
                          <a:effectLst/>
                        </a:rPr>
                        <a:t>7</a:t>
                      </a:r>
                      <a:endParaRPr lang="en-ZA" sz="1000">
                        <a:effectLst/>
                        <a:latin typeface="Times New Roman" panose="02020603050405020304" pitchFamily="18" charset="0"/>
                        <a:ea typeface="Times New Roman" panose="02020603050405020304" pitchFamily="18" charset="0"/>
                      </a:endParaRPr>
                    </a:p>
                  </a:txBody>
                  <a:tcPr marL="57823" marR="57823" marT="0" marB="0"/>
                </a:tc>
                <a:tc>
                  <a:txBody>
                    <a:bodyPr/>
                    <a:lstStyle/>
                    <a:p>
                      <a:pPr algn="l" fontAlgn="b"/>
                      <a:r>
                        <a:rPr lang="en-US" sz="1100" b="0" i="0" u="none" strike="noStrike">
                          <a:solidFill>
                            <a:srgbClr val="000000"/>
                          </a:solidFill>
                          <a:effectLst/>
                          <a:latin typeface="Calibri" panose="020F0502020204030204" pitchFamily="34" charset="0"/>
                        </a:rPr>
                        <a:t>Umgungundlovu</a:t>
                      </a:r>
                    </a:p>
                  </a:txBody>
                  <a:tcPr marL="0" marR="0" marT="0" marB="0" anchor="b"/>
                </a:tc>
                <a:tc>
                  <a:txBody>
                    <a:bodyPr/>
                    <a:lstStyle/>
                    <a:p>
                      <a:pPr algn="ctr" fontAlgn="ctr"/>
                      <a:r>
                        <a:rPr lang="en-US" sz="1100" b="0" i="0" u="none" strike="noStrike" dirty="0">
                          <a:solidFill>
                            <a:srgbClr val="000000"/>
                          </a:solidFill>
                          <a:effectLst/>
                          <a:latin typeface="Calibri" panose="020F0502020204030204" pitchFamily="34" charset="0"/>
                        </a:rPr>
                        <a:t>365</a:t>
                      </a:r>
                    </a:p>
                  </a:txBody>
                  <a:tcPr marL="0" marR="0" marT="0" marB="0" anchor="ctr"/>
                </a:tc>
                <a:tc>
                  <a:txBody>
                    <a:bodyPr/>
                    <a:lstStyle/>
                    <a:p>
                      <a:pPr marL="0" marR="0" lvl="0" indent="0" algn="ctr" defTabSz="457200"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0</a:t>
                      </a:r>
                      <a:endParaRPr kumimoji="0" 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0" marR="0" marT="0" marB="0" anchor="ctr"/>
                </a:tc>
                <a:tc>
                  <a:txBody>
                    <a:bodyPr/>
                    <a:lstStyle/>
                    <a:p>
                      <a:pPr algn="ctr" fontAlgn="ctr"/>
                      <a:r>
                        <a:rPr lang="en-US" sz="1100" b="0" i="0" u="none" strike="noStrike" dirty="0">
                          <a:solidFill>
                            <a:srgbClr val="000000"/>
                          </a:solidFill>
                          <a:effectLst/>
                          <a:latin typeface="Calibri" panose="020F0502020204030204" pitchFamily="34" charset="0"/>
                        </a:rPr>
                        <a:t>365</a:t>
                      </a:r>
                    </a:p>
                  </a:txBody>
                  <a:tcPr marL="0" marR="0" marT="0" marB="0" anchor="ctr"/>
                </a:tc>
                <a:tc>
                  <a:txBody>
                    <a:bodyPr/>
                    <a:lstStyle/>
                    <a:p>
                      <a:pPr algn="ctr" fontAlgn="ctr"/>
                      <a:r>
                        <a:rPr lang="en-US" sz="1100" b="0" i="0" u="none" strike="noStrike" dirty="0">
                          <a:solidFill>
                            <a:srgbClr val="000000"/>
                          </a:solidFill>
                          <a:effectLst/>
                          <a:latin typeface="Calibri" panose="020F0502020204030204" pitchFamily="34" charset="0"/>
                        </a:rPr>
                        <a:t>132</a:t>
                      </a:r>
                    </a:p>
                  </a:txBody>
                  <a:tcPr marL="0" marR="0" marT="0" marB="0" anchor="ctr"/>
                </a:tc>
                <a:tc>
                  <a:txBody>
                    <a:bodyPr/>
                    <a:lstStyle/>
                    <a:p>
                      <a:pPr algn="ctr" fontAlgn="ctr"/>
                      <a:r>
                        <a:rPr lang="en-US" sz="1100" b="0" i="0" u="none" strike="noStrike" dirty="0">
                          <a:solidFill>
                            <a:srgbClr val="000000"/>
                          </a:solidFill>
                          <a:effectLst/>
                          <a:latin typeface="Calibri" panose="020F0502020204030204" pitchFamily="34" charset="0"/>
                        </a:rPr>
                        <a:t>53</a:t>
                      </a:r>
                    </a:p>
                  </a:txBody>
                  <a:tcPr marL="0" marR="0" marT="0" marB="0" anchor="ctr"/>
                </a:tc>
                <a:tc>
                  <a:txBody>
                    <a:bodyPr/>
                    <a:lstStyle/>
                    <a:p>
                      <a:pPr algn="ctr" fontAlgn="ctr"/>
                      <a:r>
                        <a:rPr lang="en-US" sz="1100" b="0" i="0" u="none" strike="noStrike">
                          <a:solidFill>
                            <a:srgbClr val="000000"/>
                          </a:solidFill>
                          <a:effectLst/>
                          <a:latin typeface="Calibri" panose="020F0502020204030204" pitchFamily="34" charset="0"/>
                        </a:rPr>
                        <a:t>0</a:t>
                      </a:r>
                    </a:p>
                  </a:txBody>
                  <a:tcPr marL="0" marR="0" marT="0" marB="0" anchor="ctr"/>
                </a:tc>
                <a:tc>
                  <a:txBody>
                    <a:bodyPr/>
                    <a:lstStyle/>
                    <a:p>
                      <a:pPr algn="just" rtl="0" fontAlgn="ctr"/>
                      <a:r>
                        <a:rPr lang="en-US" sz="1000" b="0" i="0" u="none" strike="noStrike">
                          <a:solidFill>
                            <a:schemeClr val="bg1"/>
                          </a:solidFill>
                          <a:effectLst/>
                          <a:latin typeface="Calibri" panose="020F0502020204030204" pitchFamily="34" charset="0"/>
                        </a:rPr>
                        <a:t>23</a:t>
                      </a:r>
                    </a:p>
                  </a:txBody>
                  <a:tcPr marL="9525" marR="9525" marT="9520" marB="0" anchor="ctr"/>
                </a:tc>
                <a:tc>
                  <a:txBody>
                    <a:bodyPr/>
                    <a:lstStyle/>
                    <a:p>
                      <a:pPr algn="just" rtl="0" fontAlgn="ctr"/>
                      <a:r>
                        <a:rPr lang="en-US" sz="1000" b="0" i="0" u="none" strike="noStrike">
                          <a:solidFill>
                            <a:srgbClr val="000000"/>
                          </a:solidFill>
                          <a:effectLst/>
                          <a:latin typeface="Calibri" panose="020F0502020204030204" pitchFamily="34" charset="0"/>
                        </a:rPr>
                        <a:t>62</a:t>
                      </a:r>
                    </a:p>
                  </a:txBody>
                  <a:tcPr marL="9525" marR="9525" marT="9520" marB="0" anchor="ctr"/>
                </a:tc>
                <a:tc>
                  <a:txBody>
                    <a:bodyPr/>
                    <a:lstStyle/>
                    <a:p>
                      <a:pPr algn="just" rtl="0" fontAlgn="ctr"/>
                      <a:r>
                        <a:rPr lang="en-US" sz="1000" b="0" i="0" u="none" strike="noStrike">
                          <a:solidFill>
                            <a:srgbClr val="000000"/>
                          </a:solidFill>
                          <a:effectLst/>
                          <a:latin typeface="Calibri" panose="020F0502020204030204" pitchFamily="34" charset="0"/>
                        </a:rPr>
                        <a:t>1</a:t>
                      </a:r>
                    </a:p>
                  </a:txBody>
                  <a:tcPr marL="9525" marR="9525" marT="9520" marB="0" anchor="ctr"/>
                </a:tc>
                <a:tc>
                  <a:txBody>
                    <a:bodyPr/>
                    <a:lstStyle/>
                    <a:p>
                      <a:pPr algn="just" rtl="0" fontAlgn="ctr"/>
                      <a:r>
                        <a:rPr lang="en-US" sz="1000" b="0" i="0" u="none" strike="noStrike" dirty="0">
                          <a:solidFill>
                            <a:srgbClr val="000000"/>
                          </a:solidFill>
                          <a:effectLst/>
                          <a:latin typeface="Calibri" panose="020F0502020204030204" pitchFamily="34" charset="0"/>
                        </a:rPr>
                        <a:t>185</a:t>
                      </a:r>
                    </a:p>
                  </a:txBody>
                  <a:tcPr marL="9525" marR="9525" marT="9520" marB="0" anchor="ctr"/>
                </a:tc>
                <a:tc>
                  <a:txBody>
                    <a:bodyPr/>
                    <a:lstStyle/>
                    <a:p>
                      <a:pPr algn="just" rtl="0" fontAlgn="ctr"/>
                      <a:r>
                        <a:rPr lang="en-US" sz="1000" b="0" i="0" u="none" strike="noStrike">
                          <a:solidFill>
                            <a:srgbClr val="000000"/>
                          </a:solidFill>
                          <a:effectLst/>
                          <a:latin typeface="Calibri" panose="020F0502020204030204" pitchFamily="34" charset="0"/>
                        </a:rPr>
                        <a:t>94</a:t>
                      </a:r>
                    </a:p>
                  </a:txBody>
                  <a:tcPr marL="9525" marR="9525" marT="9520" marB="0" anchor="ctr"/>
                </a:tc>
                <a:tc>
                  <a:txBody>
                    <a:bodyPr/>
                    <a:lstStyle/>
                    <a:p>
                      <a:pPr algn="l" fontAlgn="b"/>
                      <a:r>
                        <a:rPr lang="en-US" sz="1100" b="0" i="0" u="none" strike="noStrike">
                          <a:solidFill>
                            <a:srgbClr val="000000"/>
                          </a:solidFill>
                          <a:effectLst/>
                          <a:latin typeface="Calibri" panose="020F0502020204030204" pitchFamily="34" charset="0"/>
                        </a:rPr>
                        <a:t> R  12,237,600.00 </a:t>
                      </a:r>
                    </a:p>
                  </a:txBody>
                  <a:tcPr marL="0" marR="0" marT="0" marB="0" anchor="b"/>
                </a:tc>
                <a:extLst>
                  <a:ext uri="{0D108BD9-81ED-4DB2-BD59-A6C34878D82A}">
                    <a16:rowId xmlns:a16="http://schemas.microsoft.com/office/drawing/2014/main" val="2521850549"/>
                  </a:ext>
                </a:extLst>
              </a:tr>
              <a:tr h="208642">
                <a:tc>
                  <a:txBody>
                    <a:bodyPr/>
                    <a:lstStyle/>
                    <a:p>
                      <a:pPr algn="just">
                        <a:lnSpc>
                          <a:spcPct val="115000"/>
                        </a:lnSpc>
                        <a:spcAft>
                          <a:spcPts val="0"/>
                        </a:spcAft>
                      </a:pPr>
                      <a:r>
                        <a:rPr lang="en-US" sz="800">
                          <a:effectLst/>
                        </a:rPr>
                        <a:t>8</a:t>
                      </a:r>
                      <a:endParaRPr lang="en-ZA" sz="1000">
                        <a:effectLst/>
                        <a:latin typeface="Times New Roman" panose="02020603050405020304" pitchFamily="18" charset="0"/>
                        <a:ea typeface="Times New Roman" panose="02020603050405020304" pitchFamily="18" charset="0"/>
                      </a:endParaRPr>
                    </a:p>
                  </a:txBody>
                  <a:tcPr marL="57823" marR="57823" marT="0" marB="0"/>
                </a:tc>
                <a:tc>
                  <a:txBody>
                    <a:bodyPr/>
                    <a:lstStyle/>
                    <a:p>
                      <a:pPr algn="l" fontAlgn="b"/>
                      <a:r>
                        <a:rPr lang="en-US" sz="1100" b="0" i="0" u="none" strike="noStrike">
                          <a:solidFill>
                            <a:srgbClr val="000000"/>
                          </a:solidFill>
                          <a:effectLst/>
                          <a:latin typeface="Calibri" panose="020F0502020204030204" pitchFamily="34" charset="0"/>
                        </a:rPr>
                        <a:t>Ilembe</a:t>
                      </a:r>
                    </a:p>
                  </a:txBody>
                  <a:tcPr marL="0" marR="0" marT="0" marB="0" anchor="b"/>
                </a:tc>
                <a:tc>
                  <a:txBody>
                    <a:bodyPr/>
                    <a:lstStyle/>
                    <a:p>
                      <a:pPr algn="ctr" fontAlgn="ctr"/>
                      <a:r>
                        <a:rPr lang="en-US" sz="1100" b="0" i="0" u="none" strike="noStrike" dirty="0">
                          <a:solidFill>
                            <a:srgbClr val="000000"/>
                          </a:solidFill>
                          <a:effectLst/>
                          <a:latin typeface="Calibri" panose="020F0502020204030204" pitchFamily="34" charset="0"/>
                        </a:rPr>
                        <a:t>356</a:t>
                      </a:r>
                    </a:p>
                  </a:txBody>
                  <a:tcPr marL="0" marR="0" marT="0" marB="0" anchor="ctr"/>
                </a:tc>
                <a:tc>
                  <a:txBody>
                    <a:bodyPr/>
                    <a:lstStyle/>
                    <a:p>
                      <a:pPr marL="0" marR="0" lvl="0" indent="0" algn="ctr" defTabSz="457200"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0</a:t>
                      </a:r>
                      <a:endParaRPr kumimoji="0" 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0" marR="0" marT="0" marB="0" anchor="ctr"/>
                </a:tc>
                <a:tc>
                  <a:txBody>
                    <a:bodyPr/>
                    <a:lstStyle/>
                    <a:p>
                      <a:pPr algn="ctr" fontAlgn="ctr"/>
                      <a:r>
                        <a:rPr lang="en-US" sz="1100" b="0" i="0" u="none" strike="noStrike" dirty="0">
                          <a:solidFill>
                            <a:srgbClr val="000000"/>
                          </a:solidFill>
                          <a:effectLst/>
                          <a:latin typeface="Calibri" panose="020F0502020204030204" pitchFamily="34" charset="0"/>
                        </a:rPr>
                        <a:t>356</a:t>
                      </a:r>
                    </a:p>
                  </a:txBody>
                  <a:tcPr marL="0" marR="0" marT="0" marB="0" anchor="ctr"/>
                </a:tc>
                <a:tc>
                  <a:txBody>
                    <a:bodyPr/>
                    <a:lstStyle/>
                    <a:p>
                      <a:pPr algn="ctr" fontAlgn="ctr"/>
                      <a:r>
                        <a:rPr lang="en-US" sz="1100" b="0" i="0" u="none" strike="noStrike" dirty="0">
                          <a:solidFill>
                            <a:srgbClr val="000000"/>
                          </a:solidFill>
                          <a:effectLst/>
                          <a:latin typeface="Calibri" panose="020F0502020204030204" pitchFamily="34" charset="0"/>
                        </a:rPr>
                        <a:t>158</a:t>
                      </a:r>
                    </a:p>
                  </a:txBody>
                  <a:tcPr marL="0" marR="0" marT="0" marB="0" anchor="ctr"/>
                </a:tc>
                <a:tc>
                  <a:txBody>
                    <a:bodyPr/>
                    <a:lstStyle/>
                    <a:p>
                      <a:pPr algn="ctr" fontAlgn="ctr"/>
                      <a:r>
                        <a:rPr lang="en-US" sz="1100" b="0" i="0" u="none" strike="noStrike" dirty="0">
                          <a:solidFill>
                            <a:srgbClr val="000000"/>
                          </a:solidFill>
                          <a:effectLst/>
                          <a:latin typeface="Calibri" panose="020F0502020204030204" pitchFamily="34" charset="0"/>
                        </a:rPr>
                        <a:t>65</a:t>
                      </a:r>
                    </a:p>
                  </a:txBody>
                  <a:tcPr marL="0" marR="0" marT="0" marB="0" anchor="ctr"/>
                </a:tc>
                <a:tc>
                  <a:txBody>
                    <a:bodyPr/>
                    <a:lstStyle/>
                    <a:p>
                      <a:pPr algn="ctr" fontAlgn="ctr"/>
                      <a:r>
                        <a:rPr lang="en-US" sz="1100" b="0" i="0" u="none" strike="noStrike">
                          <a:solidFill>
                            <a:srgbClr val="000000"/>
                          </a:solidFill>
                          <a:effectLst/>
                          <a:latin typeface="Calibri" panose="020F0502020204030204" pitchFamily="34" charset="0"/>
                        </a:rPr>
                        <a:t>0</a:t>
                      </a:r>
                    </a:p>
                  </a:txBody>
                  <a:tcPr marL="0" marR="0" marT="0" marB="0" anchor="ctr"/>
                </a:tc>
                <a:tc>
                  <a:txBody>
                    <a:bodyPr/>
                    <a:lstStyle/>
                    <a:p>
                      <a:pPr algn="just" rtl="0" fontAlgn="ctr"/>
                      <a:r>
                        <a:rPr lang="en-US" sz="1000" b="0" i="0" u="none" strike="noStrike" dirty="0">
                          <a:solidFill>
                            <a:schemeClr val="bg1"/>
                          </a:solidFill>
                          <a:effectLst/>
                          <a:latin typeface="Calibri" panose="020F0502020204030204" pitchFamily="34" charset="0"/>
                        </a:rPr>
                        <a:t>27</a:t>
                      </a:r>
                    </a:p>
                  </a:txBody>
                  <a:tcPr marL="9525" marR="9525" marT="9520" marB="0" anchor="ctr"/>
                </a:tc>
                <a:tc>
                  <a:txBody>
                    <a:bodyPr/>
                    <a:lstStyle/>
                    <a:p>
                      <a:pPr algn="just" rtl="0" fontAlgn="ctr"/>
                      <a:r>
                        <a:rPr lang="en-US" sz="1000" b="0" i="0" u="none" strike="noStrike">
                          <a:solidFill>
                            <a:srgbClr val="000000"/>
                          </a:solidFill>
                          <a:effectLst/>
                          <a:latin typeface="Calibri" panose="020F0502020204030204" pitchFamily="34" charset="0"/>
                        </a:rPr>
                        <a:t>277</a:t>
                      </a:r>
                    </a:p>
                  </a:txBody>
                  <a:tcPr marL="9525" marR="9525" marT="9520" marB="0" anchor="ctr"/>
                </a:tc>
                <a:tc>
                  <a:txBody>
                    <a:bodyPr/>
                    <a:lstStyle/>
                    <a:p>
                      <a:pPr algn="just" rtl="0" fontAlgn="ctr"/>
                      <a:r>
                        <a:rPr lang="en-US" sz="1000" b="0" i="0" u="none" strike="noStrike">
                          <a:solidFill>
                            <a:srgbClr val="000000"/>
                          </a:solidFill>
                          <a:effectLst/>
                          <a:latin typeface="Calibri" panose="020F0502020204030204" pitchFamily="34" charset="0"/>
                        </a:rPr>
                        <a:t> 0</a:t>
                      </a:r>
                    </a:p>
                  </a:txBody>
                  <a:tcPr marL="9525" marR="9525" marT="9520" marB="0" anchor="ctr"/>
                </a:tc>
                <a:tc>
                  <a:txBody>
                    <a:bodyPr/>
                    <a:lstStyle/>
                    <a:p>
                      <a:pPr algn="just" rtl="0" fontAlgn="ctr"/>
                      <a:r>
                        <a:rPr lang="en-US" sz="1000" b="0" i="0" u="none" strike="noStrike" dirty="0">
                          <a:solidFill>
                            <a:srgbClr val="000000"/>
                          </a:solidFill>
                          <a:effectLst/>
                          <a:latin typeface="Calibri" panose="020F0502020204030204" pitchFamily="34" charset="0"/>
                        </a:rPr>
                        <a:t>34</a:t>
                      </a:r>
                    </a:p>
                  </a:txBody>
                  <a:tcPr marL="9525" marR="9525" marT="9520" marB="0" anchor="ctr"/>
                </a:tc>
                <a:tc>
                  <a:txBody>
                    <a:bodyPr/>
                    <a:lstStyle/>
                    <a:p>
                      <a:pPr algn="just" rtl="0" fontAlgn="ctr"/>
                      <a:r>
                        <a:rPr lang="en-US" sz="1000" b="0" i="0" u="none" strike="noStrike">
                          <a:solidFill>
                            <a:srgbClr val="000000"/>
                          </a:solidFill>
                          <a:effectLst/>
                          <a:latin typeface="Calibri" panose="020F0502020204030204" pitchFamily="34" charset="0"/>
                        </a:rPr>
                        <a:t>18</a:t>
                      </a:r>
                    </a:p>
                  </a:txBody>
                  <a:tcPr marL="9525" marR="9525" marT="9520" marB="0" anchor="ctr"/>
                </a:tc>
                <a:tc>
                  <a:txBody>
                    <a:bodyPr/>
                    <a:lstStyle/>
                    <a:p>
                      <a:pPr algn="l" fontAlgn="b"/>
                      <a:r>
                        <a:rPr lang="en-US" sz="1100" b="0" i="0" u="none" strike="noStrike">
                          <a:solidFill>
                            <a:srgbClr val="000000"/>
                          </a:solidFill>
                          <a:effectLst/>
                          <a:latin typeface="Calibri" panose="020F0502020204030204" pitchFamily="34" charset="0"/>
                        </a:rPr>
                        <a:t> R  14,773,500.00 </a:t>
                      </a:r>
                    </a:p>
                  </a:txBody>
                  <a:tcPr marL="0" marR="0" marT="0" marB="0" anchor="b"/>
                </a:tc>
                <a:extLst>
                  <a:ext uri="{0D108BD9-81ED-4DB2-BD59-A6C34878D82A}">
                    <a16:rowId xmlns:a16="http://schemas.microsoft.com/office/drawing/2014/main" val="2405841693"/>
                  </a:ext>
                </a:extLst>
              </a:tr>
              <a:tr h="208642">
                <a:tc>
                  <a:txBody>
                    <a:bodyPr/>
                    <a:lstStyle/>
                    <a:p>
                      <a:pPr algn="just">
                        <a:lnSpc>
                          <a:spcPct val="115000"/>
                        </a:lnSpc>
                        <a:spcAft>
                          <a:spcPts val="0"/>
                        </a:spcAft>
                      </a:pPr>
                      <a:r>
                        <a:rPr lang="en-US" sz="800">
                          <a:effectLst/>
                        </a:rPr>
                        <a:t>9</a:t>
                      </a:r>
                      <a:endParaRPr lang="en-ZA" sz="1000">
                        <a:effectLst/>
                        <a:latin typeface="Times New Roman" panose="02020603050405020304" pitchFamily="18" charset="0"/>
                        <a:ea typeface="Times New Roman" panose="02020603050405020304" pitchFamily="18" charset="0"/>
                      </a:endParaRPr>
                    </a:p>
                  </a:txBody>
                  <a:tcPr marL="57823" marR="57823" marT="0" marB="0"/>
                </a:tc>
                <a:tc>
                  <a:txBody>
                    <a:bodyPr/>
                    <a:lstStyle/>
                    <a:p>
                      <a:pPr algn="l" fontAlgn="b"/>
                      <a:r>
                        <a:rPr lang="en-US" sz="1100" b="0" i="0" u="none" strike="noStrike">
                          <a:solidFill>
                            <a:srgbClr val="000000"/>
                          </a:solidFill>
                          <a:effectLst/>
                          <a:latin typeface="Calibri" panose="020F0502020204030204" pitchFamily="34" charset="0"/>
                        </a:rPr>
                        <a:t>Harry Gwala</a:t>
                      </a:r>
                    </a:p>
                  </a:txBody>
                  <a:tcPr marL="0" marR="0" marT="0" marB="0" anchor="b"/>
                </a:tc>
                <a:tc>
                  <a:txBody>
                    <a:bodyPr/>
                    <a:lstStyle/>
                    <a:p>
                      <a:pPr algn="ctr" fontAlgn="ctr"/>
                      <a:r>
                        <a:rPr lang="en-US" sz="1100" b="0" i="0" u="none" strike="noStrike" dirty="0">
                          <a:solidFill>
                            <a:srgbClr val="000000"/>
                          </a:solidFill>
                          <a:effectLst/>
                          <a:latin typeface="Calibri" panose="020F0502020204030204" pitchFamily="34" charset="0"/>
                        </a:rPr>
                        <a:t>285</a:t>
                      </a:r>
                    </a:p>
                  </a:txBody>
                  <a:tcPr marL="0" marR="0" marT="0" marB="0" anchor="ctr"/>
                </a:tc>
                <a:tc>
                  <a:txBody>
                    <a:bodyPr/>
                    <a:lstStyle/>
                    <a:p>
                      <a:pPr marL="0" marR="0" lvl="0" indent="0" algn="ctr" defTabSz="457200"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0</a:t>
                      </a:r>
                      <a:endParaRPr kumimoji="0" 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0" marR="0" marT="0" marB="0" anchor="ctr"/>
                </a:tc>
                <a:tc>
                  <a:txBody>
                    <a:bodyPr/>
                    <a:lstStyle/>
                    <a:p>
                      <a:pPr algn="ctr" fontAlgn="ctr"/>
                      <a:r>
                        <a:rPr lang="en-US" sz="1100" b="0" i="0" u="none" strike="noStrike" dirty="0">
                          <a:solidFill>
                            <a:srgbClr val="000000"/>
                          </a:solidFill>
                          <a:effectLst/>
                          <a:latin typeface="Calibri" panose="020F0502020204030204" pitchFamily="34" charset="0"/>
                        </a:rPr>
                        <a:t>285</a:t>
                      </a:r>
                    </a:p>
                  </a:txBody>
                  <a:tcPr marL="0" marR="0" marT="0" marB="0" anchor="ctr"/>
                </a:tc>
                <a:tc>
                  <a:txBody>
                    <a:bodyPr/>
                    <a:lstStyle/>
                    <a:p>
                      <a:pPr algn="ctr" fontAlgn="ctr"/>
                      <a:r>
                        <a:rPr lang="en-US" sz="1100" b="0" i="0" u="none" strike="noStrike" dirty="0">
                          <a:solidFill>
                            <a:srgbClr val="000000"/>
                          </a:solidFill>
                          <a:effectLst/>
                          <a:latin typeface="Calibri" panose="020F0502020204030204" pitchFamily="34" charset="0"/>
                        </a:rPr>
                        <a:t>89</a:t>
                      </a:r>
                    </a:p>
                  </a:txBody>
                  <a:tcPr marL="0" marR="0" marT="0" marB="0" anchor="ctr"/>
                </a:tc>
                <a:tc>
                  <a:txBody>
                    <a:bodyPr/>
                    <a:lstStyle/>
                    <a:p>
                      <a:pPr algn="ctr" fontAlgn="ctr"/>
                      <a:r>
                        <a:rPr lang="en-US" sz="1100" b="0" i="0" u="none" strike="noStrike" dirty="0">
                          <a:solidFill>
                            <a:srgbClr val="000000"/>
                          </a:solidFill>
                          <a:effectLst/>
                          <a:latin typeface="Calibri" panose="020F0502020204030204" pitchFamily="34" charset="0"/>
                        </a:rPr>
                        <a:t>48</a:t>
                      </a:r>
                    </a:p>
                  </a:txBody>
                  <a:tcPr marL="0" marR="0" marT="0" marB="0" anchor="ctr"/>
                </a:tc>
                <a:tc>
                  <a:txBody>
                    <a:bodyPr/>
                    <a:lstStyle/>
                    <a:p>
                      <a:pPr algn="ctr" fontAlgn="ctr"/>
                      <a:r>
                        <a:rPr lang="en-US" sz="1100" b="0" i="0" u="none" strike="noStrike">
                          <a:solidFill>
                            <a:srgbClr val="000000"/>
                          </a:solidFill>
                          <a:effectLst/>
                          <a:latin typeface="Calibri" panose="020F0502020204030204" pitchFamily="34" charset="0"/>
                        </a:rPr>
                        <a:t>0</a:t>
                      </a:r>
                    </a:p>
                  </a:txBody>
                  <a:tcPr marL="0" marR="0" marT="0" marB="0" anchor="ctr"/>
                </a:tc>
                <a:tc>
                  <a:txBody>
                    <a:bodyPr/>
                    <a:lstStyle/>
                    <a:p>
                      <a:pPr algn="just" rtl="0" fontAlgn="ctr"/>
                      <a:r>
                        <a:rPr lang="en-US" sz="1000" b="0" i="0" u="none" strike="noStrike" dirty="0">
                          <a:solidFill>
                            <a:schemeClr val="bg1"/>
                          </a:solidFill>
                          <a:effectLst/>
                          <a:latin typeface="Calibri" panose="020F0502020204030204" pitchFamily="34" charset="0"/>
                        </a:rPr>
                        <a:t>36</a:t>
                      </a:r>
                    </a:p>
                  </a:txBody>
                  <a:tcPr marL="9525" marR="9525" marT="9520" marB="0" anchor="ctr"/>
                </a:tc>
                <a:tc>
                  <a:txBody>
                    <a:bodyPr/>
                    <a:lstStyle/>
                    <a:p>
                      <a:pPr algn="just" rtl="0" fontAlgn="ctr"/>
                      <a:r>
                        <a:rPr lang="en-US" sz="1000" b="0" i="0" u="none" strike="noStrike">
                          <a:solidFill>
                            <a:srgbClr val="000000"/>
                          </a:solidFill>
                          <a:effectLst/>
                          <a:latin typeface="Calibri" panose="020F0502020204030204" pitchFamily="34" charset="0"/>
                        </a:rPr>
                        <a:t>66</a:t>
                      </a:r>
                    </a:p>
                  </a:txBody>
                  <a:tcPr marL="9525" marR="9525" marT="9520" marB="0" anchor="ctr"/>
                </a:tc>
                <a:tc>
                  <a:txBody>
                    <a:bodyPr/>
                    <a:lstStyle/>
                    <a:p>
                      <a:pPr algn="just" rtl="0" fontAlgn="ctr"/>
                      <a:r>
                        <a:rPr lang="en-US" sz="1000" b="0" i="0" u="none" strike="noStrike">
                          <a:solidFill>
                            <a:srgbClr val="000000"/>
                          </a:solidFill>
                          <a:effectLst/>
                          <a:latin typeface="Calibri" panose="020F0502020204030204" pitchFamily="34" charset="0"/>
                        </a:rPr>
                        <a:t>2</a:t>
                      </a:r>
                    </a:p>
                  </a:txBody>
                  <a:tcPr marL="9525" marR="9525" marT="9520" marB="0" anchor="ctr"/>
                </a:tc>
                <a:tc>
                  <a:txBody>
                    <a:bodyPr/>
                    <a:lstStyle/>
                    <a:p>
                      <a:pPr algn="just" rtl="0" fontAlgn="ctr"/>
                      <a:r>
                        <a:rPr lang="en-US" sz="1000" b="0" i="0" u="none" strike="noStrike" dirty="0">
                          <a:solidFill>
                            <a:srgbClr val="000000"/>
                          </a:solidFill>
                          <a:effectLst/>
                          <a:latin typeface="Calibri" panose="020F0502020204030204" pitchFamily="34" charset="0"/>
                        </a:rPr>
                        <a:t>142</a:t>
                      </a:r>
                    </a:p>
                  </a:txBody>
                  <a:tcPr marL="9525" marR="9525" marT="9520" marB="0" anchor="ctr"/>
                </a:tc>
                <a:tc>
                  <a:txBody>
                    <a:bodyPr/>
                    <a:lstStyle/>
                    <a:p>
                      <a:pPr algn="just" rtl="0" fontAlgn="ctr"/>
                      <a:r>
                        <a:rPr lang="en-US" sz="1000" b="0" i="0" u="none" strike="noStrike">
                          <a:solidFill>
                            <a:srgbClr val="000000"/>
                          </a:solidFill>
                          <a:effectLst/>
                          <a:latin typeface="Calibri" panose="020F0502020204030204" pitchFamily="34" charset="0"/>
                        </a:rPr>
                        <a:t>39</a:t>
                      </a:r>
                    </a:p>
                  </a:txBody>
                  <a:tcPr marL="9525" marR="9525" marT="9520" marB="0" anchor="ctr"/>
                </a:tc>
                <a:tc>
                  <a:txBody>
                    <a:bodyPr/>
                    <a:lstStyle/>
                    <a:p>
                      <a:pPr algn="l" fontAlgn="b"/>
                      <a:r>
                        <a:rPr lang="en-US" sz="1100" b="0" i="0" u="none" strike="noStrike">
                          <a:solidFill>
                            <a:srgbClr val="000000"/>
                          </a:solidFill>
                          <a:effectLst/>
                          <a:latin typeface="Calibri" panose="020F0502020204030204" pitchFamily="34" charset="0"/>
                        </a:rPr>
                        <a:t> R  10,434,648.05 </a:t>
                      </a:r>
                    </a:p>
                  </a:txBody>
                  <a:tcPr marL="0" marR="0" marT="0" marB="0" anchor="b"/>
                </a:tc>
                <a:extLst>
                  <a:ext uri="{0D108BD9-81ED-4DB2-BD59-A6C34878D82A}">
                    <a16:rowId xmlns:a16="http://schemas.microsoft.com/office/drawing/2014/main" val="3337162403"/>
                  </a:ext>
                </a:extLst>
              </a:tr>
              <a:tr h="208642">
                <a:tc>
                  <a:txBody>
                    <a:bodyPr/>
                    <a:lstStyle/>
                    <a:p>
                      <a:pPr algn="just">
                        <a:lnSpc>
                          <a:spcPct val="115000"/>
                        </a:lnSpc>
                        <a:spcAft>
                          <a:spcPts val="0"/>
                        </a:spcAft>
                      </a:pPr>
                      <a:r>
                        <a:rPr lang="en-US" sz="800">
                          <a:effectLst/>
                        </a:rPr>
                        <a:t>10</a:t>
                      </a:r>
                      <a:endParaRPr lang="en-ZA" sz="1000">
                        <a:effectLst/>
                        <a:latin typeface="Times New Roman" panose="02020603050405020304" pitchFamily="18" charset="0"/>
                        <a:ea typeface="Times New Roman" panose="02020603050405020304" pitchFamily="18" charset="0"/>
                      </a:endParaRPr>
                    </a:p>
                  </a:txBody>
                  <a:tcPr marL="57823" marR="57823" marT="0" marB="0"/>
                </a:tc>
                <a:tc>
                  <a:txBody>
                    <a:bodyPr/>
                    <a:lstStyle/>
                    <a:p>
                      <a:pPr algn="l" fontAlgn="b"/>
                      <a:r>
                        <a:rPr lang="en-US" sz="1100" b="0" i="0" u="none" strike="noStrike">
                          <a:solidFill>
                            <a:srgbClr val="000000"/>
                          </a:solidFill>
                          <a:effectLst/>
                          <a:latin typeface="Calibri" panose="020F0502020204030204" pitchFamily="34" charset="0"/>
                        </a:rPr>
                        <a:t>Ugu</a:t>
                      </a:r>
                    </a:p>
                  </a:txBody>
                  <a:tcPr marL="0" marR="0" marT="0" marB="0" anchor="b"/>
                </a:tc>
                <a:tc>
                  <a:txBody>
                    <a:bodyPr/>
                    <a:lstStyle/>
                    <a:p>
                      <a:pPr algn="ctr" fontAlgn="ctr"/>
                      <a:r>
                        <a:rPr lang="en-US" sz="1100" b="0" i="0" u="none" strike="noStrike" dirty="0">
                          <a:solidFill>
                            <a:srgbClr val="000000"/>
                          </a:solidFill>
                          <a:effectLst/>
                          <a:latin typeface="Calibri" panose="020F0502020204030204" pitchFamily="34" charset="0"/>
                        </a:rPr>
                        <a:t>317</a:t>
                      </a:r>
                    </a:p>
                  </a:txBody>
                  <a:tcPr marL="0" marR="0" marT="0" marB="0" anchor="ctr"/>
                </a:tc>
                <a:tc>
                  <a:txBody>
                    <a:bodyPr/>
                    <a:lstStyle/>
                    <a:p>
                      <a:pPr marL="0" marR="0" lvl="0" indent="0" algn="ctr" defTabSz="457200"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0</a:t>
                      </a:r>
                      <a:endParaRPr kumimoji="0" 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0" marR="0" marT="0" marB="0" anchor="ctr"/>
                </a:tc>
                <a:tc>
                  <a:txBody>
                    <a:bodyPr/>
                    <a:lstStyle/>
                    <a:p>
                      <a:pPr algn="ctr" fontAlgn="ctr"/>
                      <a:r>
                        <a:rPr lang="en-US" sz="1100" b="0" i="0" u="none" strike="noStrike" dirty="0">
                          <a:solidFill>
                            <a:srgbClr val="000000"/>
                          </a:solidFill>
                          <a:effectLst/>
                          <a:latin typeface="Calibri" panose="020F0502020204030204" pitchFamily="34" charset="0"/>
                        </a:rPr>
                        <a:t>317</a:t>
                      </a:r>
                    </a:p>
                  </a:txBody>
                  <a:tcPr marL="0" marR="0" marT="0" marB="0" anchor="ctr"/>
                </a:tc>
                <a:tc>
                  <a:txBody>
                    <a:bodyPr/>
                    <a:lstStyle/>
                    <a:p>
                      <a:pPr algn="ctr" fontAlgn="ctr"/>
                      <a:r>
                        <a:rPr lang="en-US" sz="1100" b="0" i="0" u="none" strike="noStrike" dirty="0">
                          <a:solidFill>
                            <a:srgbClr val="000000"/>
                          </a:solidFill>
                          <a:effectLst/>
                          <a:latin typeface="Calibri" panose="020F0502020204030204" pitchFamily="34" charset="0"/>
                        </a:rPr>
                        <a:t>163</a:t>
                      </a:r>
                    </a:p>
                  </a:txBody>
                  <a:tcPr marL="0" marR="0" marT="0" marB="0" anchor="ctr"/>
                </a:tc>
                <a:tc>
                  <a:txBody>
                    <a:bodyPr/>
                    <a:lstStyle/>
                    <a:p>
                      <a:pPr algn="ctr" fontAlgn="ctr"/>
                      <a:r>
                        <a:rPr lang="en-US" sz="1100" b="0" i="0" u="none" strike="noStrike" dirty="0">
                          <a:solidFill>
                            <a:srgbClr val="000000"/>
                          </a:solidFill>
                          <a:effectLst/>
                          <a:latin typeface="Calibri" panose="020F0502020204030204" pitchFamily="34" charset="0"/>
                        </a:rPr>
                        <a:t>72</a:t>
                      </a:r>
                    </a:p>
                  </a:txBody>
                  <a:tcPr marL="0" marR="0" marT="0" marB="0" anchor="ctr"/>
                </a:tc>
                <a:tc>
                  <a:txBody>
                    <a:bodyPr/>
                    <a:lstStyle/>
                    <a:p>
                      <a:pPr algn="ctr" fontAlgn="ctr"/>
                      <a:r>
                        <a:rPr lang="en-US" sz="1100" b="0" i="0" u="none" strike="noStrike">
                          <a:solidFill>
                            <a:srgbClr val="000000"/>
                          </a:solidFill>
                          <a:effectLst/>
                          <a:latin typeface="Calibri" panose="020F0502020204030204" pitchFamily="34" charset="0"/>
                        </a:rPr>
                        <a:t>0</a:t>
                      </a:r>
                    </a:p>
                  </a:txBody>
                  <a:tcPr marL="0" marR="0" marT="0" marB="0" anchor="ctr"/>
                </a:tc>
                <a:tc>
                  <a:txBody>
                    <a:bodyPr/>
                    <a:lstStyle/>
                    <a:p>
                      <a:pPr algn="just" rtl="0" fontAlgn="ctr"/>
                      <a:r>
                        <a:rPr lang="en-US" sz="1000" b="0" i="0" u="none" strike="noStrike">
                          <a:solidFill>
                            <a:schemeClr val="bg1"/>
                          </a:solidFill>
                          <a:effectLst/>
                          <a:latin typeface="Calibri" panose="020F0502020204030204" pitchFamily="34" charset="0"/>
                        </a:rPr>
                        <a:t>76</a:t>
                      </a:r>
                    </a:p>
                  </a:txBody>
                  <a:tcPr marL="9525" marR="9525" marT="9520" marB="0" anchor="ctr"/>
                </a:tc>
                <a:tc>
                  <a:txBody>
                    <a:bodyPr/>
                    <a:lstStyle/>
                    <a:p>
                      <a:pPr algn="just" rtl="0" fontAlgn="ctr"/>
                      <a:r>
                        <a:rPr lang="en-US" sz="1000" b="0" i="0" u="none" strike="noStrike">
                          <a:solidFill>
                            <a:srgbClr val="000000"/>
                          </a:solidFill>
                          <a:effectLst/>
                          <a:latin typeface="Calibri" panose="020F0502020204030204" pitchFamily="34" charset="0"/>
                        </a:rPr>
                        <a:t>97</a:t>
                      </a:r>
                    </a:p>
                  </a:txBody>
                  <a:tcPr marL="9525" marR="9525" marT="9520" marB="0" anchor="ctr"/>
                </a:tc>
                <a:tc>
                  <a:txBody>
                    <a:bodyPr/>
                    <a:lstStyle/>
                    <a:p>
                      <a:pPr algn="just" rtl="0" fontAlgn="ctr"/>
                      <a:r>
                        <a:rPr lang="en-US" sz="1000" b="0" i="0" u="none" strike="noStrike">
                          <a:solidFill>
                            <a:srgbClr val="000000"/>
                          </a:solidFill>
                          <a:effectLst/>
                          <a:latin typeface="Calibri" panose="020F0502020204030204" pitchFamily="34" charset="0"/>
                        </a:rPr>
                        <a:t>3</a:t>
                      </a:r>
                    </a:p>
                  </a:txBody>
                  <a:tcPr marL="9525" marR="9525" marT="9520" marB="0" anchor="ctr"/>
                </a:tc>
                <a:tc>
                  <a:txBody>
                    <a:bodyPr/>
                    <a:lstStyle/>
                    <a:p>
                      <a:pPr algn="just" rtl="0" fontAlgn="ctr"/>
                      <a:r>
                        <a:rPr lang="en-US" sz="1000" b="0" i="0" u="none" strike="noStrike" dirty="0">
                          <a:solidFill>
                            <a:srgbClr val="000000"/>
                          </a:solidFill>
                          <a:effectLst/>
                          <a:latin typeface="Calibri" panose="020F0502020204030204" pitchFamily="34" charset="0"/>
                        </a:rPr>
                        <a:t>69</a:t>
                      </a:r>
                    </a:p>
                  </a:txBody>
                  <a:tcPr marL="9525" marR="9525" marT="9520" marB="0" anchor="ctr"/>
                </a:tc>
                <a:tc>
                  <a:txBody>
                    <a:bodyPr/>
                    <a:lstStyle/>
                    <a:p>
                      <a:pPr algn="just" rtl="0" fontAlgn="ctr"/>
                      <a:r>
                        <a:rPr lang="en-US" sz="1000" b="0" i="0" u="none" strike="noStrike">
                          <a:solidFill>
                            <a:srgbClr val="000000"/>
                          </a:solidFill>
                          <a:effectLst/>
                          <a:latin typeface="Calibri" panose="020F0502020204030204" pitchFamily="34" charset="0"/>
                        </a:rPr>
                        <a:t>72</a:t>
                      </a:r>
                    </a:p>
                  </a:txBody>
                  <a:tcPr marL="9525" marR="9525" marT="9520" marB="0" anchor="ctr"/>
                </a:tc>
                <a:tc>
                  <a:txBody>
                    <a:bodyPr/>
                    <a:lstStyle/>
                    <a:p>
                      <a:pPr algn="l" fontAlgn="b"/>
                      <a:r>
                        <a:rPr lang="en-US" sz="1100" b="0" i="0" u="none" strike="noStrike">
                          <a:solidFill>
                            <a:srgbClr val="000000"/>
                          </a:solidFill>
                          <a:effectLst/>
                          <a:latin typeface="Calibri" panose="020F0502020204030204" pitchFamily="34" charset="0"/>
                        </a:rPr>
                        <a:t> R  11,218,400.00 </a:t>
                      </a:r>
                    </a:p>
                  </a:txBody>
                  <a:tcPr marL="0" marR="0" marT="0" marB="0" anchor="b"/>
                </a:tc>
                <a:extLst>
                  <a:ext uri="{0D108BD9-81ED-4DB2-BD59-A6C34878D82A}">
                    <a16:rowId xmlns:a16="http://schemas.microsoft.com/office/drawing/2014/main" val="648664434"/>
                  </a:ext>
                </a:extLst>
              </a:tr>
              <a:tr h="208642">
                <a:tc>
                  <a:txBody>
                    <a:bodyPr/>
                    <a:lstStyle/>
                    <a:p>
                      <a:pPr algn="just">
                        <a:lnSpc>
                          <a:spcPct val="115000"/>
                        </a:lnSpc>
                        <a:spcAft>
                          <a:spcPts val="0"/>
                        </a:spcAft>
                      </a:pPr>
                      <a:r>
                        <a:rPr lang="en-US" sz="800" b="1" dirty="0">
                          <a:effectLst/>
                        </a:rPr>
                        <a:t> 11</a:t>
                      </a:r>
                      <a:endParaRPr lang="en-ZA" sz="1000" b="1" dirty="0">
                        <a:effectLst/>
                        <a:latin typeface="Times New Roman" panose="02020603050405020304" pitchFamily="18" charset="0"/>
                        <a:ea typeface="Times New Roman" panose="02020603050405020304" pitchFamily="18" charset="0"/>
                      </a:endParaRPr>
                    </a:p>
                  </a:txBody>
                  <a:tcPr marL="57823" marR="57823" marT="0" marB="0"/>
                </a:tc>
                <a:tc>
                  <a:txBody>
                    <a:bodyPr/>
                    <a:lstStyle/>
                    <a:p>
                      <a:pPr algn="l" fontAlgn="ctr"/>
                      <a:r>
                        <a:rPr lang="en-US" sz="1100" b="1" i="0" u="none" strike="noStrike">
                          <a:solidFill>
                            <a:srgbClr val="000000"/>
                          </a:solidFill>
                          <a:effectLst/>
                          <a:latin typeface="Calibri" panose="020F0502020204030204" pitchFamily="34" charset="0"/>
                        </a:rPr>
                        <a:t>Zululand</a:t>
                      </a:r>
                    </a:p>
                  </a:txBody>
                  <a:tcPr marL="0" marR="0" marT="0" marB="0" anchor="ctr"/>
                </a:tc>
                <a:tc>
                  <a:txBody>
                    <a:bodyPr/>
                    <a:lstStyle/>
                    <a:p>
                      <a:pPr algn="ctr" fontAlgn="ctr"/>
                      <a:r>
                        <a:rPr lang="en-US" sz="1100" b="0" i="0" u="none" strike="noStrike" dirty="0">
                          <a:solidFill>
                            <a:srgbClr val="000000"/>
                          </a:solidFill>
                          <a:effectLst/>
                          <a:latin typeface="Calibri" panose="020F0502020204030204" pitchFamily="34" charset="0"/>
                        </a:rPr>
                        <a:t>269</a:t>
                      </a:r>
                    </a:p>
                  </a:txBody>
                  <a:tcPr marL="0" marR="0" marT="0" marB="0" anchor="ctr"/>
                </a:tc>
                <a:tc>
                  <a:txBody>
                    <a:bodyPr/>
                    <a:lstStyle/>
                    <a:p>
                      <a:pPr marL="0" marR="0" lvl="0" indent="0" algn="ctr" defTabSz="457200"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0</a:t>
                      </a:r>
                      <a:endParaRPr kumimoji="0" 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0" marR="0" marT="0" marB="0" anchor="ctr"/>
                </a:tc>
                <a:tc>
                  <a:txBody>
                    <a:bodyPr/>
                    <a:lstStyle/>
                    <a:p>
                      <a:pPr algn="ctr" fontAlgn="ctr"/>
                      <a:r>
                        <a:rPr lang="en-US" sz="1100" b="0" i="0" u="none" strike="noStrike" dirty="0">
                          <a:solidFill>
                            <a:srgbClr val="000000"/>
                          </a:solidFill>
                          <a:effectLst/>
                          <a:latin typeface="Calibri" panose="020F0502020204030204" pitchFamily="34" charset="0"/>
                        </a:rPr>
                        <a:t>269</a:t>
                      </a:r>
                    </a:p>
                  </a:txBody>
                  <a:tcPr marL="0" marR="0" marT="0" marB="0" anchor="ctr"/>
                </a:tc>
                <a:tc>
                  <a:txBody>
                    <a:bodyPr/>
                    <a:lstStyle/>
                    <a:p>
                      <a:pPr algn="ctr" fontAlgn="ctr"/>
                      <a:r>
                        <a:rPr lang="en-US" sz="1100" b="0" i="0" u="none" strike="noStrike" dirty="0">
                          <a:solidFill>
                            <a:srgbClr val="000000"/>
                          </a:solidFill>
                          <a:effectLst/>
                          <a:latin typeface="Calibri" panose="020F0502020204030204" pitchFamily="34" charset="0"/>
                        </a:rPr>
                        <a:t>89</a:t>
                      </a:r>
                    </a:p>
                  </a:txBody>
                  <a:tcPr marL="0" marR="0" marT="0" marB="0" anchor="ctr"/>
                </a:tc>
                <a:tc>
                  <a:txBody>
                    <a:bodyPr/>
                    <a:lstStyle/>
                    <a:p>
                      <a:pPr algn="ctr" fontAlgn="ctr"/>
                      <a:r>
                        <a:rPr lang="en-US" sz="1100" b="0" i="0" u="none" strike="noStrike" dirty="0">
                          <a:solidFill>
                            <a:srgbClr val="000000"/>
                          </a:solidFill>
                          <a:effectLst/>
                          <a:latin typeface="Calibri" panose="020F0502020204030204" pitchFamily="34" charset="0"/>
                        </a:rPr>
                        <a:t>51</a:t>
                      </a:r>
                    </a:p>
                  </a:txBody>
                  <a:tcPr marL="0" marR="0" marT="0" marB="0" anchor="ctr"/>
                </a:tc>
                <a:tc>
                  <a:txBody>
                    <a:bodyPr/>
                    <a:lstStyle/>
                    <a:p>
                      <a:pPr algn="ctr" fontAlgn="ctr"/>
                      <a:r>
                        <a:rPr lang="en-US" sz="1100" b="0" i="0" u="none" strike="noStrike">
                          <a:solidFill>
                            <a:srgbClr val="000000"/>
                          </a:solidFill>
                          <a:effectLst/>
                          <a:latin typeface="Calibri" panose="020F0502020204030204" pitchFamily="34" charset="0"/>
                        </a:rPr>
                        <a:t>0</a:t>
                      </a:r>
                    </a:p>
                  </a:txBody>
                  <a:tcPr marL="0" marR="0" marT="0" marB="0" anchor="ctr"/>
                </a:tc>
                <a:tc>
                  <a:txBody>
                    <a:bodyPr/>
                    <a:lstStyle/>
                    <a:p>
                      <a:pPr algn="just" rtl="0" fontAlgn="ctr"/>
                      <a:r>
                        <a:rPr lang="en-US" sz="1000" b="0" i="0" u="none" strike="noStrike" dirty="0">
                          <a:solidFill>
                            <a:schemeClr val="bg1"/>
                          </a:solidFill>
                          <a:effectLst/>
                          <a:latin typeface="Calibri" panose="020F0502020204030204" pitchFamily="34" charset="0"/>
                        </a:rPr>
                        <a:t>113</a:t>
                      </a:r>
                    </a:p>
                  </a:txBody>
                  <a:tcPr marL="9525" marR="9525" marT="9520" marB="0" anchor="ctr"/>
                </a:tc>
                <a:tc>
                  <a:txBody>
                    <a:bodyPr/>
                    <a:lstStyle/>
                    <a:p>
                      <a:pPr algn="just" rtl="0" fontAlgn="ctr"/>
                      <a:r>
                        <a:rPr lang="en-US" sz="1000" b="0" i="0" u="none" strike="noStrike">
                          <a:solidFill>
                            <a:srgbClr val="000000"/>
                          </a:solidFill>
                          <a:effectLst/>
                          <a:latin typeface="Calibri" panose="020F0502020204030204" pitchFamily="34" charset="0"/>
                        </a:rPr>
                        <a:t>52</a:t>
                      </a:r>
                    </a:p>
                  </a:txBody>
                  <a:tcPr marL="9525" marR="9525" marT="9520" marB="0" anchor="ctr"/>
                </a:tc>
                <a:tc>
                  <a:txBody>
                    <a:bodyPr/>
                    <a:lstStyle/>
                    <a:p>
                      <a:pPr algn="just" rtl="0" fontAlgn="ctr"/>
                      <a:r>
                        <a:rPr lang="en-US" sz="1000" b="0" i="0" u="none" strike="noStrike">
                          <a:solidFill>
                            <a:srgbClr val="000000"/>
                          </a:solidFill>
                          <a:effectLst/>
                          <a:latin typeface="Calibri" panose="020F0502020204030204" pitchFamily="34" charset="0"/>
                        </a:rPr>
                        <a:t>1</a:t>
                      </a:r>
                    </a:p>
                  </a:txBody>
                  <a:tcPr marL="9525" marR="9525" marT="9520" marB="0" anchor="ctr"/>
                </a:tc>
                <a:tc>
                  <a:txBody>
                    <a:bodyPr/>
                    <a:lstStyle/>
                    <a:p>
                      <a:pPr algn="just" rtl="0" fontAlgn="ctr"/>
                      <a:r>
                        <a:rPr lang="en-US" sz="1000" b="0" i="0" u="none" strike="noStrike" dirty="0">
                          <a:solidFill>
                            <a:srgbClr val="000000"/>
                          </a:solidFill>
                          <a:effectLst/>
                          <a:latin typeface="Calibri" panose="020F0502020204030204" pitchFamily="34" charset="0"/>
                        </a:rPr>
                        <a:t>99</a:t>
                      </a:r>
                    </a:p>
                  </a:txBody>
                  <a:tcPr marL="9525" marR="9525" marT="9520" marB="0" anchor="ctr"/>
                </a:tc>
                <a:tc>
                  <a:txBody>
                    <a:bodyPr/>
                    <a:lstStyle/>
                    <a:p>
                      <a:pPr algn="just" rtl="0" fontAlgn="ctr"/>
                      <a:r>
                        <a:rPr lang="en-US" sz="1000" b="0" i="0" u="none" strike="noStrike" dirty="0">
                          <a:solidFill>
                            <a:srgbClr val="000000"/>
                          </a:solidFill>
                          <a:effectLst/>
                          <a:latin typeface="Calibri" panose="020F0502020204030204" pitchFamily="34" charset="0"/>
                        </a:rPr>
                        <a:t>4</a:t>
                      </a:r>
                    </a:p>
                  </a:txBody>
                  <a:tcPr marL="9525" marR="9525" marT="9520" marB="0" anchor="ctr"/>
                </a:tc>
                <a:tc>
                  <a:txBody>
                    <a:bodyPr/>
                    <a:lstStyle/>
                    <a:p>
                      <a:pPr algn="l" fontAlgn="b"/>
                      <a:r>
                        <a:rPr lang="en-US" sz="1100" b="0" i="0" u="none" strike="noStrike">
                          <a:solidFill>
                            <a:srgbClr val="000000"/>
                          </a:solidFill>
                          <a:effectLst/>
                          <a:latin typeface="Calibri" panose="020F0502020204030204" pitchFamily="34" charset="0"/>
                        </a:rPr>
                        <a:t> R  12,696,431.00 </a:t>
                      </a:r>
                    </a:p>
                  </a:txBody>
                  <a:tcPr marL="0" marR="0" marT="0" marB="0" anchor="b"/>
                </a:tc>
                <a:extLst>
                  <a:ext uri="{0D108BD9-81ED-4DB2-BD59-A6C34878D82A}">
                    <a16:rowId xmlns:a16="http://schemas.microsoft.com/office/drawing/2014/main" val="1490846422"/>
                  </a:ext>
                </a:extLst>
              </a:tr>
              <a:tr h="208642">
                <a:tc>
                  <a:txBody>
                    <a:bodyPr/>
                    <a:lstStyle/>
                    <a:p>
                      <a:pPr algn="just">
                        <a:lnSpc>
                          <a:spcPct val="115000"/>
                        </a:lnSpc>
                        <a:spcAft>
                          <a:spcPts val="0"/>
                        </a:spcAft>
                      </a:pPr>
                      <a:endParaRPr lang="en-ZA" sz="1000" b="1" dirty="0">
                        <a:effectLst/>
                        <a:latin typeface="Times New Roman" panose="02020603050405020304" pitchFamily="18" charset="0"/>
                        <a:ea typeface="Times New Roman" panose="02020603050405020304" pitchFamily="18" charset="0"/>
                      </a:endParaRPr>
                    </a:p>
                  </a:txBody>
                  <a:tcPr marL="57823" marR="57823" marT="0" marB="0"/>
                </a:tc>
                <a:tc>
                  <a:txBody>
                    <a:bodyPr/>
                    <a:lstStyle/>
                    <a:p>
                      <a:pPr algn="l" fontAlgn="b"/>
                      <a:r>
                        <a:rPr lang="en-US" sz="1100" b="1" i="0" u="none" strike="noStrike">
                          <a:solidFill>
                            <a:srgbClr val="000000"/>
                          </a:solidFill>
                          <a:effectLst/>
                          <a:latin typeface="Calibri" panose="020F0502020204030204" pitchFamily="34" charset="0"/>
                        </a:rPr>
                        <a:t>PROVINCIAL TOTAL</a:t>
                      </a:r>
                    </a:p>
                  </a:txBody>
                  <a:tcPr marL="0" marR="0" marT="0" marB="0" anchor="b"/>
                </a:tc>
                <a:tc>
                  <a:txBody>
                    <a:bodyPr/>
                    <a:lstStyle/>
                    <a:p>
                      <a:pPr algn="ctr" fontAlgn="ctr"/>
                      <a:r>
                        <a:rPr lang="en-US" sz="1100" b="1" i="0" u="none" strike="noStrike" dirty="0">
                          <a:solidFill>
                            <a:srgbClr val="000000"/>
                          </a:solidFill>
                          <a:effectLst/>
                          <a:latin typeface="Calibri" panose="020F0502020204030204" pitchFamily="34" charset="0"/>
                        </a:rPr>
                        <a:t>2,812</a:t>
                      </a:r>
                    </a:p>
                  </a:txBody>
                  <a:tcPr marL="0" marR="0" marT="0" marB="0" anchor="ctr"/>
                </a:tc>
                <a:tc>
                  <a:txBody>
                    <a:bodyPr/>
                    <a:lstStyle/>
                    <a:p>
                      <a:pPr marL="0" marR="0" lvl="0" indent="0" algn="ctr" defTabSz="457200"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0</a:t>
                      </a:r>
                    </a:p>
                  </a:txBody>
                  <a:tcPr marL="0" marR="0" marT="0" marB="0" anchor="ctr"/>
                </a:tc>
                <a:tc>
                  <a:txBody>
                    <a:bodyPr/>
                    <a:lstStyle/>
                    <a:p>
                      <a:pPr algn="ctr" fontAlgn="ctr"/>
                      <a:r>
                        <a:rPr lang="en-US" sz="1100" b="1" i="0" u="none" strike="noStrike" dirty="0">
                          <a:solidFill>
                            <a:srgbClr val="000000"/>
                          </a:solidFill>
                          <a:effectLst/>
                          <a:latin typeface="Calibri" panose="020F0502020204030204" pitchFamily="34" charset="0"/>
                        </a:rPr>
                        <a:t>2,812</a:t>
                      </a:r>
                    </a:p>
                  </a:txBody>
                  <a:tcPr marL="0" marR="0" marT="0" marB="0" anchor="ctr"/>
                </a:tc>
                <a:tc>
                  <a:txBody>
                    <a:bodyPr/>
                    <a:lstStyle/>
                    <a:p>
                      <a:pPr algn="ctr" fontAlgn="ctr"/>
                      <a:r>
                        <a:rPr lang="en-US" sz="1100" b="1" i="0" u="none" strike="noStrike" dirty="0">
                          <a:solidFill>
                            <a:srgbClr val="000000"/>
                          </a:solidFill>
                          <a:effectLst/>
                          <a:latin typeface="Calibri" panose="020F0502020204030204" pitchFamily="34" charset="0"/>
                        </a:rPr>
                        <a:t>1,220</a:t>
                      </a:r>
                    </a:p>
                  </a:txBody>
                  <a:tcPr marL="0" marR="0" marT="0" marB="0" anchor="ctr"/>
                </a:tc>
                <a:tc>
                  <a:txBody>
                    <a:bodyPr/>
                    <a:lstStyle/>
                    <a:p>
                      <a:pPr algn="ctr" fontAlgn="ctr"/>
                      <a:r>
                        <a:rPr lang="en-US" sz="1100" b="1" i="0" u="none" strike="noStrike" dirty="0">
                          <a:solidFill>
                            <a:srgbClr val="000000"/>
                          </a:solidFill>
                          <a:effectLst/>
                          <a:latin typeface="Calibri" panose="020F0502020204030204" pitchFamily="34" charset="0"/>
                        </a:rPr>
                        <a:t>487</a:t>
                      </a:r>
                    </a:p>
                  </a:txBody>
                  <a:tcPr marL="0" marR="0" marT="0" marB="0" anchor="ctr"/>
                </a:tc>
                <a:tc>
                  <a:txBody>
                    <a:bodyPr/>
                    <a:lstStyle/>
                    <a:p>
                      <a:pPr algn="ctr" fontAlgn="ctr"/>
                      <a:r>
                        <a:rPr lang="en-US" sz="1100" b="1" i="0" u="none" strike="noStrike" dirty="0">
                          <a:solidFill>
                            <a:srgbClr val="000000"/>
                          </a:solidFill>
                          <a:effectLst/>
                          <a:latin typeface="Calibri" panose="020F0502020204030204" pitchFamily="34" charset="0"/>
                        </a:rPr>
                        <a:t>0</a:t>
                      </a:r>
                    </a:p>
                  </a:txBody>
                  <a:tcPr marL="0" marR="0" marT="0" marB="0" anchor="ctr"/>
                </a:tc>
                <a:tc>
                  <a:txBody>
                    <a:bodyPr/>
                    <a:lstStyle/>
                    <a:p>
                      <a:pPr algn="just">
                        <a:lnSpc>
                          <a:spcPct val="115000"/>
                        </a:lnSpc>
                        <a:spcAft>
                          <a:spcPts val="0"/>
                        </a:spcAft>
                      </a:pPr>
                      <a:r>
                        <a:rPr lang="en-ZA" sz="1000" b="1" dirty="0">
                          <a:effectLst/>
                          <a:latin typeface="Calibri" panose="020F0502020204030204" pitchFamily="34" charset="0"/>
                          <a:ea typeface="Times New Roman" panose="02020603050405020304" pitchFamily="18" charset="0"/>
                          <a:cs typeface="Calibri" panose="020F0502020204030204" pitchFamily="34" charset="0"/>
                        </a:rPr>
                        <a:t>460</a:t>
                      </a:r>
                    </a:p>
                  </a:txBody>
                  <a:tcPr marL="57823" marR="57823" marT="0" marB="0"/>
                </a:tc>
                <a:tc>
                  <a:txBody>
                    <a:bodyPr/>
                    <a:lstStyle/>
                    <a:p>
                      <a:pPr algn="just">
                        <a:lnSpc>
                          <a:spcPct val="115000"/>
                        </a:lnSpc>
                        <a:spcAft>
                          <a:spcPts val="0"/>
                        </a:spcAft>
                      </a:pPr>
                      <a:r>
                        <a:rPr lang="en-ZA" sz="1000" b="1" dirty="0">
                          <a:effectLst/>
                          <a:latin typeface="Calibri" panose="020F0502020204030204" pitchFamily="34" charset="0"/>
                          <a:ea typeface="Times New Roman" panose="02020603050405020304" pitchFamily="18" charset="0"/>
                          <a:cs typeface="Calibri" panose="020F0502020204030204" pitchFamily="34" charset="0"/>
                        </a:rPr>
                        <a:t>1129</a:t>
                      </a:r>
                    </a:p>
                  </a:txBody>
                  <a:tcPr marL="57823" marR="57823" marT="0" marB="0"/>
                </a:tc>
                <a:tc>
                  <a:txBody>
                    <a:bodyPr/>
                    <a:lstStyle/>
                    <a:p>
                      <a:pPr algn="just">
                        <a:lnSpc>
                          <a:spcPct val="115000"/>
                        </a:lnSpc>
                        <a:spcAft>
                          <a:spcPts val="0"/>
                        </a:spcAft>
                      </a:pPr>
                      <a:r>
                        <a:rPr lang="en-ZA" sz="1000" b="1" dirty="0">
                          <a:effectLst/>
                          <a:latin typeface="Calibri" panose="020F0502020204030204" pitchFamily="34" charset="0"/>
                          <a:ea typeface="Times New Roman" panose="02020603050405020304" pitchFamily="18" charset="0"/>
                          <a:cs typeface="Calibri" panose="020F0502020204030204" pitchFamily="34" charset="0"/>
                        </a:rPr>
                        <a:t>22</a:t>
                      </a:r>
                    </a:p>
                  </a:txBody>
                  <a:tcPr marL="57823" marR="57823" marT="0" marB="0"/>
                </a:tc>
                <a:tc>
                  <a:txBody>
                    <a:bodyPr/>
                    <a:lstStyle/>
                    <a:p>
                      <a:pPr algn="just">
                        <a:lnSpc>
                          <a:spcPct val="115000"/>
                        </a:lnSpc>
                        <a:spcAft>
                          <a:spcPts val="0"/>
                        </a:spcAft>
                      </a:pPr>
                      <a:r>
                        <a:rPr lang="en-ZA" sz="1000" b="1" dirty="0">
                          <a:effectLst/>
                          <a:latin typeface="Calibri" panose="020F0502020204030204" pitchFamily="34" charset="0"/>
                          <a:ea typeface="Times New Roman" panose="02020603050405020304" pitchFamily="18" charset="0"/>
                          <a:cs typeface="Calibri" panose="020F0502020204030204" pitchFamily="34" charset="0"/>
                        </a:rPr>
                        <a:t>901</a:t>
                      </a:r>
                    </a:p>
                  </a:txBody>
                  <a:tcPr marL="57823" marR="57823" marT="0" marB="0"/>
                </a:tc>
                <a:tc>
                  <a:txBody>
                    <a:bodyPr/>
                    <a:lstStyle/>
                    <a:p>
                      <a:pPr marL="0" marR="0" lvl="0" indent="0" algn="just" defTabSz="457200" rtl="0" eaLnBrk="1" fontAlgn="auto" latinLnBrk="0" hangingPunct="1">
                        <a:lnSpc>
                          <a:spcPct val="115000"/>
                        </a:lnSpc>
                        <a:spcBef>
                          <a:spcPts val="0"/>
                        </a:spcBef>
                        <a:spcAft>
                          <a:spcPts val="0"/>
                        </a:spcAft>
                        <a:buClrTx/>
                        <a:buSzTx/>
                        <a:buFontTx/>
                        <a:buNone/>
                        <a:tabLst/>
                        <a:defRPr/>
                      </a:pPr>
                      <a:r>
                        <a:rPr lang="en-ZA" sz="1000" b="1" dirty="0">
                          <a:effectLst/>
                          <a:latin typeface="Calibri" panose="020F0502020204030204" pitchFamily="34" charset="0"/>
                          <a:ea typeface="Times New Roman" panose="02020603050405020304" pitchFamily="18" charset="0"/>
                          <a:cs typeface="Calibri" panose="020F0502020204030204" pitchFamily="34" charset="0"/>
                        </a:rPr>
                        <a:t>296</a:t>
                      </a:r>
                    </a:p>
                  </a:txBody>
                  <a:tcPr marL="57823" marR="57823" marT="0" marB="0"/>
                </a:tc>
                <a:tc>
                  <a:txBody>
                    <a:bodyPr/>
                    <a:lstStyle/>
                    <a:p>
                      <a:pPr algn="l" fontAlgn="b"/>
                      <a:r>
                        <a:rPr lang="en-US" sz="1100" b="1" i="0" u="none" strike="noStrike" dirty="0">
                          <a:solidFill>
                            <a:srgbClr val="000000"/>
                          </a:solidFill>
                          <a:effectLst/>
                          <a:latin typeface="Calibri" panose="020F0502020204030204" pitchFamily="34" charset="0"/>
                        </a:rPr>
                        <a:t> R  99,741,480.61 </a:t>
                      </a:r>
                    </a:p>
                  </a:txBody>
                  <a:tcPr marL="0" marR="0" marT="0" marB="0" anchor="b"/>
                </a:tc>
                <a:extLst>
                  <a:ext uri="{0D108BD9-81ED-4DB2-BD59-A6C34878D82A}">
                    <a16:rowId xmlns:a16="http://schemas.microsoft.com/office/drawing/2014/main" val="3140358053"/>
                  </a:ext>
                </a:extLst>
              </a:tr>
            </a:tbl>
          </a:graphicData>
        </a:graphic>
      </p:graphicFrame>
      <p:pic>
        <p:nvPicPr>
          <p:cNvPr id="4" name="image2.png"/>
          <p:cNvPicPr/>
          <p:nvPr/>
        </p:nvPicPr>
        <p:blipFill>
          <a:blip r:embed="rId2"/>
          <a:srcRect/>
          <a:stretch>
            <a:fillRect/>
          </a:stretch>
        </p:blipFill>
        <p:spPr>
          <a:xfrm>
            <a:off x="5937301" y="5943600"/>
            <a:ext cx="2749499" cy="914400"/>
          </a:xfrm>
          <a:prstGeom prst="rect">
            <a:avLst/>
          </a:prstGeom>
          <a:ln/>
        </p:spPr>
      </p:pic>
    </p:spTree>
    <p:extLst>
      <p:ext uri="{BB962C8B-B14F-4D97-AF65-F5344CB8AC3E}">
        <p14:creationId xmlns:p14="http://schemas.microsoft.com/office/powerpoint/2010/main" val="38553142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txBox="1">
            <a:spLocks/>
          </p:cNvSpPr>
          <p:nvPr/>
        </p:nvSpPr>
        <p:spPr bwMode="auto">
          <a:xfrm>
            <a:off x="2590800" y="1094164"/>
            <a:ext cx="61722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buClr>
                <a:srgbClr val="000000"/>
              </a:buClr>
              <a:buSzPct val="75000"/>
              <a:buFontTx/>
              <a:buNone/>
            </a:pPr>
            <a:endParaRPr lang="en-ZA" altLang="en-US" sz="1800" b="1" dirty="0">
              <a:solidFill>
                <a:srgbClr val="006600"/>
              </a:solidFill>
              <a:latin typeface="Verdana" panose="020B0604030504040204" pitchFamily="34" charset="0"/>
            </a:endParaRPr>
          </a:p>
        </p:txBody>
      </p:sp>
      <p:sp>
        <p:nvSpPr>
          <p:cNvPr id="7" name="Rectangle 6"/>
          <p:cNvSpPr/>
          <p:nvPr/>
        </p:nvSpPr>
        <p:spPr>
          <a:xfrm>
            <a:off x="533400" y="1630739"/>
            <a:ext cx="8153400" cy="923330"/>
          </a:xfrm>
          <a:prstGeom prst="rect">
            <a:avLst/>
          </a:prstGeom>
        </p:spPr>
        <p:txBody>
          <a:bodyPr wrap="square">
            <a:spAutoFit/>
          </a:bodyPr>
          <a:lstStyle/>
          <a:p>
            <a:pPr marL="285750" lvl="0" indent="-285750" algn="just">
              <a:lnSpc>
                <a:spcPct val="150000"/>
              </a:lnSpc>
              <a:buFont typeface="Arial" panose="020B0604020202020204" pitchFamily="34" charset="0"/>
              <a:buChar char="•"/>
            </a:pPr>
            <a:endParaRPr lang="en-US" dirty="0" smtClean="0"/>
          </a:p>
          <a:p>
            <a:pPr algn="just">
              <a:lnSpc>
                <a:spcPct val="150000"/>
              </a:lnSpc>
            </a:pPr>
            <a:r>
              <a:rPr lang="en-ZA" dirty="0" smtClean="0"/>
              <a:t> </a:t>
            </a:r>
            <a:endParaRPr lang="en-US" dirty="0" smtClean="0"/>
          </a:p>
        </p:txBody>
      </p:sp>
      <p:sp>
        <p:nvSpPr>
          <p:cNvPr id="11" name="Rectangle 10">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8" name="Title 1"/>
          <p:cNvSpPr txBox="1">
            <a:spLocks/>
          </p:cNvSpPr>
          <p:nvPr/>
        </p:nvSpPr>
        <p:spPr bwMode="auto">
          <a:xfrm>
            <a:off x="3203575" y="333375"/>
            <a:ext cx="5711825" cy="733425"/>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lgn="ctr">
              <a:lnSpc>
                <a:spcPct val="120000"/>
              </a:lnSpc>
              <a:spcAft>
                <a:spcPts val="600"/>
              </a:spcAft>
              <a:defRPr/>
            </a:pPr>
            <a:r>
              <a:rPr lang="en-ZA" sz="2000" b="1" dirty="0" smtClean="0">
                <a:solidFill>
                  <a:srgbClr val="00B050"/>
                </a:solidFill>
                <a:latin typeface="Arial" panose="020B0604020202020204" pitchFamily="34" charset="0"/>
                <a:cs typeface="Arial" panose="020B0604020202020204" pitchFamily="34" charset="0"/>
              </a:rPr>
              <a:t>Table </a:t>
            </a:r>
            <a:r>
              <a:rPr lang="en-ZA" sz="2000" b="1" smtClean="0">
                <a:solidFill>
                  <a:srgbClr val="00B050"/>
                </a:solidFill>
                <a:latin typeface="Arial" panose="020B0604020202020204" pitchFamily="34" charset="0"/>
                <a:cs typeface="Arial" panose="020B0604020202020204" pitchFamily="34" charset="0"/>
              </a:rPr>
              <a:t>of Contents </a:t>
            </a:r>
            <a:endParaRPr lang="en-ZA" sz="2000" dirty="0">
              <a:solidFill>
                <a:prstClr val="black"/>
              </a:solidFill>
              <a:latin typeface="Arial" panose="020B0604020202020204" pitchFamily="34" charset="0"/>
              <a:cs typeface="Arial" panose="020B0604020202020204" pitchFamily="34" charset="0"/>
            </a:endParaRPr>
          </a:p>
        </p:txBody>
      </p:sp>
      <p:sp>
        <p:nvSpPr>
          <p:cNvPr id="2" name="TextBox 1"/>
          <p:cNvSpPr txBox="1"/>
          <p:nvPr/>
        </p:nvSpPr>
        <p:spPr>
          <a:xfrm>
            <a:off x="287594" y="2090678"/>
            <a:ext cx="8399206" cy="2862322"/>
          </a:xfrm>
          <a:prstGeom prst="rect">
            <a:avLst/>
          </a:prstGeom>
          <a:noFill/>
        </p:spPr>
        <p:txBody>
          <a:bodyPr wrap="square" rtlCol="0">
            <a:spAutoFit/>
          </a:bodyPr>
          <a:lstStyle/>
          <a:p>
            <a:pPr marL="342900" indent="-342900">
              <a:spcAft>
                <a:spcPts val="1200"/>
              </a:spcAft>
              <a:buFontTx/>
              <a:buAutoNum type="arabicPeriod"/>
            </a:pPr>
            <a:r>
              <a:rPr lang="en-ZA" sz="2800" dirty="0"/>
              <a:t>Purpose</a:t>
            </a:r>
          </a:p>
          <a:p>
            <a:pPr marL="342900" indent="-342900">
              <a:spcAft>
                <a:spcPts val="1200"/>
              </a:spcAft>
              <a:buAutoNum type="arabicPeriod"/>
            </a:pPr>
            <a:r>
              <a:rPr lang="en-ZA" sz="2800" dirty="0" smtClean="0"/>
              <a:t>Background</a:t>
            </a:r>
            <a:endParaRPr lang="en-US" sz="2800" dirty="0" smtClean="0"/>
          </a:p>
          <a:p>
            <a:pPr marL="342900" indent="-342900">
              <a:spcAft>
                <a:spcPts val="1200"/>
              </a:spcAft>
              <a:buAutoNum type="arabicPeriod"/>
            </a:pPr>
            <a:r>
              <a:rPr lang="en-US" sz="2800" dirty="0" smtClean="0"/>
              <a:t>Expected production</a:t>
            </a:r>
          </a:p>
          <a:p>
            <a:pPr marL="342900" indent="-342900">
              <a:spcAft>
                <a:spcPts val="1200"/>
              </a:spcAft>
              <a:buAutoNum type="arabicPeriod"/>
            </a:pPr>
            <a:r>
              <a:rPr lang="en-US" sz="2800" dirty="0" smtClean="0"/>
              <a:t>Sector response to Covid-19</a:t>
            </a:r>
            <a:endParaRPr lang="en-US" sz="2800" dirty="0"/>
          </a:p>
          <a:p>
            <a:pPr marL="342900" indent="-342900">
              <a:buAutoNum type="arabicPeriod"/>
            </a:pPr>
            <a:endParaRPr lang="en-ZA" sz="2800" dirty="0" smtClean="0"/>
          </a:p>
        </p:txBody>
      </p:sp>
      <p:sp>
        <p:nvSpPr>
          <p:cNvPr id="4" name="Slide Number Placeholder 3"/>
          <p:cNvSpPr>
            <a:spLocks noGrp="1"/>
          </p:cNvSpPr>
          <p:nvPr>
            <p:ph type="sldNum" sz="quarter" idx="12"/>
          </p:nvPr>
        </p:nvSpPr>
        <p:spPr/>
        <p:txBody>
          <a:bodyPr/>
          <a:lstStyle/>
          <a:p>
            <a:pPr>
              <a:defRPr/>
            </a:pPr>
            <a:fld id="{4A1D250C-6849-490A-84C4-5527ECB713BA}" type="slidenum">
              <a:rPr lang="en-US" altLang="en-US" smtClean="0"/>
              <a:pPr>
                <a:defRPr/>
              </a:pPr>
              <a:t>2</a:t>
            </a:fld>
            <a:endParaRPr lang="en-US" altLang="en-US"/>
          </a:p>
        </p:txBody>
      </p:sp>
      <p:pic>
        <p:nvPicPr>
          <p:cNvPr id="9" name="image2.png"/>
          <p:cNvPicPr/>
          <p:nvPr/>
        </p:nvPicPr>
        <p:blipFill>
          <a:blip r:embed="rId2"/>
          <a:srcRect/>
          <a:stretch>
            <a:fillRect/>
          </a:stretch>
        </p:blipFill>
        <p:spPr>
          <a:xfrm>
            <a:off x="347662" y="228600"/>
            <a:ext cx="2776538" cy="1066801"/>
          </a:xfrm>
          <a:prstGeom prst="rect">
            <a:avLst/>
          </a:prstGeom>
          <a:ln/>
        </p:spPr>
      </p:pic>
    </p:spTree>
    <p:extLst>
      <p:ext uri="{BB962C8B-B14F-4D97-AF65-F5344CB8AC3E}">
        <p14:creationId xmlns:p14="http://schemas.microsoft.com/office/powerpoint/2010/main" val="41643636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323850" y="274638"/>
            <a:ext cx="8712200" cy="850900"/>
          </a:xfrm>
        </p:spPr>
        <p:txBody>
          <a:bodyPr/>
          <a:lstStyle/>
          <a:p>
            <a:pPr algn="ctr"/>
            <a:r>
              <a:rPr lang="en-US" altLang="en-US" sz="3200" b="1" smtClean="0">
                <a:solidFill>
                  <a:schemeClr val="bg1"/>
                </a:solidFill>
              </a:rPr>
              <a:t>REPORT ON CDASF APPLICATIONS IN KZN</a:t>
            </a:r>
            <a:endParaRPr lang="en-ZA" altLang="en-US" sz="3200" b="1" smtClean="0">
              <a:solidFill>
                <a:schemeClr val="bg1"/>
              </a:solidFill>
            </a:endParaRPr>
          </a:p>
        </p:txBody>
      </p:sp>
      <p:graphicFrame>
        <p:nvGraphicFramePr>
          <p:cNvPr id="5" name="Content Placeholder 4">
            <a:extLst>
              <a:ext uri="{FF2B5EF4-FFF2-40B4-BE49-F238E27FC236}">
                <a16:creationId xmlns:a16="http://schemas.microsoft.com/office/drawing/2014/main" id="{A587448E-4EF0-4289-B603-A36DC640519C}"/>
              </a:ext>
            </a:extLst>
          </p:cNvPr>
          <p:cNvGraphicFramePr>
            <a:graphicFrameLocks noGrp="1"/>
          </p:cNvGraphicFramePr>
          <p:nvPr>
            <p:ph idx="1"/>
          </p:nvPr>
        </p:nvGraphicFramePr>
        <p:xfrm>
          <a:off x="457200" y="1125538"/>
          <a:ext cx="8686800" cy="4319686"/>
        </p:xfrm>
        <a:graphic>
          <a:graphicData uri="http://schemas.openxmlformats.org/drawingml/2006/chart">
            <c:chart xmlns:c="http://schemas.openxmlformats.org/drawingml/2006/chart" xmlns:r="http://schemas.openxmlformats.org/officeDocument/2006/relationships" r:id="rId2"/>
          </a:graphicData>
        </a:graphic>
      </p:graphicFrame>
      <p:pic>
        <p:nvPicPr>
          <p:cNvPr id="4" name="image2.png"/>
          <p:cNvPicPr/>
          <p:nvPr/>
        </p:nvPicPr>
        <p:blipFill>
          <a:blip r:embed="rId3"/>
          <a:srcRect/>
          <a:stretch>
            <a:fillRect/>
          </a:stretch>
        </p:blipFill>
        <p:spPr>
          <a:xfrm>
            <a:off x="5937301" y="5943600"/>
            <a:ext cx="2749499" cy="914400"/>
          </a:xfrm>
          <a:prstGeom prst="rect">
            <a:avLst/>
          </a:prstGeom>
          <a:ln/>
        </p:spPr>
      </p:pic>
    </p:spTree>
    <p:extLst>
      <p:ext uri="{BB962C8B-B14F-4D97-AF65-F5344CB8AC3E}">
        <p14:creationId xmlns:p14="http://schemas.microsoft.com/office/powerpoint/2010/main" val="25616065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algn="ctr"/>
            <a:r>
              <a:rPr lang="en-US" altLang="en-US" smtClean="0">
                <a:solidFill>
                  <a:schemeClr val="bg1"/>
                </a:solidFill>
              </a:rPr>
              <a:t>Comparison using Score: 5 vs 6+</a:t>
            </a:r>
            <a:endParaRPr lang="en-US" altLang="en-US" smtClean="0"/>
          </a:p>
        </p:txBody>
      </p:sp>
      <p:graphicFrame>
        <p:nvGraphicFramePr>
          <p:cNvPr id="4" name="Content Placeholder 3">
            <a:extLst>
              <a:ext uri="{FF2B5EF4-FFF2-40B4-BE49-F238E27FC236}">
                <a16:creationId xmlns:a16="http://schemas.microsoft.com/office/drawing/2014/main" id="{01E0792F-E9D6-42A2-9A23-8D81868931B8}"/>
              </a:ext>
            </a:extLst>
          </p:cNvPr>
          <p:cNvGraphicFramePr>
            <a:graphicFrameLocks noGrp="1"/>
          </p:cNvGraphicFramePr>
          <p:nvPr>
            <p:ph sz="half" idx="1"/>
          </p:nvPr>
        </p:nvGraphicFramePr>
        <p:xfrm>
          <a:off x="463632" y="1166019"/>
          <a:ext cx="3964352" cy="4135190"/>
        </p:xfrm>
        <a:graphic>
          <a:graphicData uri="http://schemas.openxmlformats.org/drawingml/2006/chart">
            <c:chart xmlns:c="http://schemas.openxmlformats.org/drawingml/2006/chart" xmlns:r="http://schemas.openxmlformats.org/officeDocument/2006/relationships" r:id="rId2"/>
          </a:graphicData>
        </a:graphic>
      </p:graphicFrame>
      <p:sp>
        <p:nvSpPr>
          <p:cNvPr id="5" name="Content Placeholder 1">
            <a:extLst>
              <a:ext uri="{FF2B5EF4-FFF2-40B4-BE49-F238E27FC236}">
                <a16:creationId xmlns:a16="http://schemas.microsoft.com/office/drawing/2014/main" id="{A3FC6BCD-1398-46E1-A245-B04F63C3416C}"/>
              </a:ext>
            </a:extLst>
          </p:cNvPr>
          <p:cNvSpPr>
            <a:spLocks noGrp="1"/>
          </p:cNvSpPr>
          <p:nvPr>
            <p:ph sz="half" idx="2"/>
          </p:nvPr>
        </p:nvSpPr>
        <p:spPr>
          <a:xfrm>
            <a:off x="4641850" y="1176338"/>
            <a:ext cx="4038600" cy="4525962"/>
          </a:xfrm>
        </p:spPr>
        <p:txBody>
          <a:bodyPr/>
          <a:lstStyle/>
          <a:p>
            <a:pPr marL="0" indent="0">
              <a:buFont typeface="Arial" panose="020B0604020202020204" pitchFamily="34" charset="0"/>
              <a:buNone/>
              <a:defRPr/>
            </a:pPr>
            <a:r>
              <a:rPr lang="en-US" sz="2000" dirty="0">
                <a:solidFill>
                  <a:schemeClr val="bg1"/>
                </a:solidFill>
              </a:rPr>
              <a:t>Total Value of Applications recommended to be approved is R99,741,480.61.</a:t>
            </a:r>
          </a:p>
          <a:p>
            <a:pPr>
              <a:defRPr/>
            </a:pPr>
            <a:r>
              <a:rPr lang="en-US" sz="2000" dirty="0">
                <a:solidFill>
                  <a:schemeClr val="bg1"/>
                </a:solidFill>
              </a:rPr>
              <a:t>Applications that received a score of above 6 amount to R52,933,038.25 and,</a:t>
            </a:r>
          </a:p>
          <a:p>
            <a:pPr>
              <a:defRPr/>
            </a:pPr>
            <a:r>
              <a:rPr lang="en-US" sz="2000" dirty="0">
                <a:solidFill>
                  <a:schemeClr val="bg1"/>
                </a:solidFill>
              </a:rPr>
              <a:t> the remaining 1,306 amount to R46,808,442.36</a:t>
            </a:r>
          </a:p>
          <a:p>
            <a:pPr>
              <a:defRPr/>
            </a:pPr>
            <a:r>
              <a:rPr lang="en-US" sz="2000" dirty="0">
                <a:solidFill>
                  <a:schemeClr val="bg1"/>
                </a:solidFill>
              </a:rPr>
              <a:t>This means that, had the score of 5 not been considered, the Province would have supported 1,506 applicants amounting to R52,933,038.25</a:t>
            </a:r>
          </a:p>
        </p:txBody>
      </p:sp>
      <p:pic>
        <p:nvPicPr>
          <p:cNvPr id="6" name="image2.png"/>
          <p:cNvPicPr/>
          <p:nvPr/>
        </p:nvPicPr>
        <p:blipFill>
          <a:blip r:embed="rId3"/>
          <a:srcRect/>
          <a:stretch>
            <a:fillRect/>
          </a:stretch>
        </p:blipFill>
        <p:spPr>
          <a:xfrm>
            <a:off x="5937301" y="5943600"/>
            <a:ext cx="2749499" cy="914400"/>
          </a:xfrm>
          <a:prstGeom prst="rect">
            <a:avLst/>
          </a:prstGeom>
          <a:ln/>
        </p:spPr>
      </p:pic>
    </p:spTree>
    <p:extLst>
      <p:ext uri="{BB962C8B-B14F-4D97-AF65-F5344CB8AC3E}">
        <p14:creationId xmlns:p14="http://schemas.microsoft.com/office/powerpoint/2010/main" val="374861713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Content Placeholder 2">
            <a:extLst>
              <a:ext uri="{FF2B5EF4-FFF2-40B4-BE49-F238E27FC236}">
                <a16:creationId xmlns:a16="http://schemas.microsoft.com/office/drawing/2014/main" id="{2922AF74-B7C8-41B1-BA6B-4CB5C6E0D4E5}"/>
              </a:ext>
            </a:extLst>
          </p:cNvPr>
          <p:cNvSpPr txBox="1">
            <a:spLocks/>
          </p:cNvSpPr>
          <p:nvPr/>
        </p:nvSpPr>
        <p:spPr bwMode="auto">
          <a:xfrm>
            <a:off x="539261" y="1398954"/>
            <a:ext cx="8376137" cy="4849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lgn="just" eaLnBrk="1" hangingPunct="1">
              <a:lnSpc>
                <a:spcPct val="120000"/>
              </a:lnSpc>
              <a:spcAft>
                <a:spcPts val="600"/>
              </a:spcAft>
              <a:buNone/>
              <a:defRPr/>
            </a:pPr>
            <a:r>
              <a:rPr lang="en-US" sz="2200" dirty="0" smtClean="0"/>
              <a:t>In the main, the challenges facing farmers include the following:</a:t>
            </a:r>
          </a:p>
          <a:p>
            <a:pPr algn="just" eaLnBrk="1" hangingPunct="1">
              <a:lnSpc>
                <a:spcPct val="120000"/>
              </a:lnSpc>
              <a:spcAft>
                <a:spcPts val="600"/>
              </a:spcAft>
              <a:defRPr/>
            </a:pPr>
            <a:r>
              <a:rPr lang="en-US" sz="2200" dirty="0" smtClean="0"/>
              <a:t>Farmers who are not registered as legal entities are struggling to get permits to undertake their farming activities. Those registered as legal entities are assisted through CIPC</a:t>
            </a:r>
          </a:p>
          <a:p>
            <a:pPr algn="just" eaLnBrk="1" hangingPunct="1">
              <a:lnSpc>
                <a:spcPct val="120000"/>
              </a:lnSpc>
              <a:spcAft>
                <a:spcPts val="600"/>
              </a:spcAft>
              <a:defRPr/>
            </a:pPr>
            <a:r>
              <a:rPr lang="en-US" sz="2200" dirty="0" smtClean="0"/>
              <a:t>Farmers </a:t>
            </a:r>
            <a:r>
              <a:rPr lang="en-US" sz="2200" dirty="0"/>
              <a:t>being unable to repair farm equipment since </a:t>
            </a:r>
            <a:r>
              <a:rPr lang="en-US" sz="2200" dirty="0" smtClean="0"/>
              <a:t>outlets for machinery spare parts were </a:t>
            </a:r>
            <a:r>
              <a:rPr lang="en-US" sz="2200" dirty="0"/>
              <a:t>closed for </a:t>
            </a:r>
            <a:r>
              <a:rPr lang="en-US" sz="2200" dirty="0" smtClean="0"/>
              <a:t>business at level 5.</a:t>
            </a:r>
          </a:p>
          <a:p>
            <a:pPr algn="just" eaLnBrk="1" hangingPunct="1">
              <a:lnSpc>
                <a:spcPct val="120000"/>
              </a:lnSpc>
              <a:spcAft>
                <a:spcPts val="600"/>
              </a:spcAft>
              <a:defRPr/>
            </a:pPr>
            <a:r>
              <a:rPr lang="en-US" sz="2200" dirty="0"/>
              <a:t>F</a:t>
            </a:r>
            <a:r>
              <a:rPr lang="en-US" sz="2200" dirty="0" smtClean="0"/>
              <a:t>armers who are unable to access markets, however they are assisted through RASET and linking them with alternative markets.</a:t>
            </a:r>
            <a:endParaRPr lang="en-US" sz="2200" dirty="0"/>
          </a:p>
          <a:p>
            <a:pPr marL="0" indent="0" algn="just" eaLnBrk="1" hangingPunct="1">
              <a:lnSpc>
                <a:spcPct val="120000"/>
              </a:lnSpc>
              <a:spcAft>
                <a:spcPts val="600"/>
              </a:spcAft>
              <a:buNone/>
              <a:defRPr/>
            </a:pPr>
            <a:endParaRPr lang="en-US" sz="2200" dirty="0"/>
          </a:p>
        </p:txBody>
      </p:sp>
      <p:sp>
        <p:nvSpPr>
          <p:cNvPr id="5" name="Rectangle 4">
            <a:extLst>
              <a:ext uri="{FF2B5EF4-FFF2-40B4-BE49-F238E27FC236}">
                <a16:creationId xmlns:a16="http://schemas.microsoft.com/office/drawing/2014/main" id="{603DA742-E284-4A5A-B231-1F1ECA42B012}"/>
              </a:ext>
            </a:extLst>
          </p:cNvPr>
          <p:cNvSpPr/>
          <p:nvPr/>
        </p:nvSpPr>
        <p:spPr bwMode="auto">
          <a:xfrm>
            <a:off x="-3810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6" name="Title 1">
            <a:extLst>
              <a:ext uri="{FF2B5EF4-FFF2-40B4-BE49-F238E27FC236}">
                <a16:creationId xmlns:a16="http://schemas.microsoft.com/office/drawing/2014/main" id="{D702FF19-E51D-4981-B2EC-73854F4FC20A}"/>
              </a:ext>
            </a:extLst>
          </p:cNvPr>
          <p:cNvSpPr txBox="1">
            <a:spLocks/>
          </p:cNvSpPr>
          <p:nvPr/>
        </p:nvSpPr>
        <p:spPr bwMode="auto">
          <a:xfrm>
            <a:off x="3251199" y="312615"/>
            <a:ext cx="5664199" cy="754185"/>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0" marR="0" lvl="0" indent="0" algn="ctr" defTabSz="914400" latinLnBrk="0">
              <a:lnSpc>
                <a:spcPct val="120000"/>
              </a:lnSpc>
              <a:spcBef>
                <a:spcPts val="0"/>
              </a:spcBef>
              <a:buClr>
                <a:srgbClr val="000000"/>
              </a:buClr>
              <a:buSzPct val="75000"/>
              <a:buFontTx/>
              <a:buNone/>
              <a:tabLst/>
              <a:defRPr/>
            </a:pPr>
            <a:r>
              <a:rPr lang="en-US" sz="2400" b="1" dirty="0" smtClean="0">
                <a:solidFill>
                  <a:srgbClr val="008000"/>
                </a:solidFill>
                <a:latin typeface="Arial" charset="0"/>
                <a:ea typeface="+mj-ea"/>
                <a:cs typeface="Arial" charset="0"/>
              </a:rPr>
              <a:t>CHALLENGES DURING THE </a:t>
            </a:r>
          </a:p>
          <a:p>
            <a:pPr marL="0" marR="0" lvl="0" indent="0" algn="ctr" defTabSz="914400" latinLnBrk="0">
              <a:lnSpc>
                <a:spcPct val="120000"/>
              </a:lnSpc>
              <a:spcBef>
                <a:spcPts val="0"/>
              </a:spcBef>
              <a:buClr>
                <a:srgbClr val="000000"/>
              </a:buClr>
              <a:buSzPct val="75000"/>
              <a:buFontTx/>
              <a:buNone/>
              <a:tabLst/>
              <a:defRPr/>
            </a:pPr>
            <a:r>
              <a:rPr lang="en-US" sz="2400" b="1" dirty="0" smtClean="0">
                <a:solidFill>
                  <a:srgbClr val="008000"/>
                </a:solidFill>
                <a:latin typeface="Arial" charset="0"/>
                <a:ea typeface="+mj-ea"/>
                <a:cs typeface="Arial" charset="0"/>
              </a:rPr>
              <a:t>COVID-19</a:t>
            </a:r>
            <a:endParaRPr lang="en-ZA" sz="2400" b="1" dirty="0">
              <a:solidFill>
                <a:srgbClr val="008000"/>
              </a:solidFill>
              <a:latin typeface="Arial" charset="0"/>
              <a:ea typeface="+mj-ea"/>
              <a:cs typeface="Arial" charset="0"/>
            </a:endParaRPr>
          </a:p>
        </p:txBody>
      </p:sp>
      <p:sp>
        <p:nvSpPr>
          <p:cNvPr id="7" name="Slide Number Placeholder 1"/>
          <p:cNvSpPr>
            <a:spLocks noGrp="1"/>
          </p:cNvSpPr>
          <p:nvPr>
            <p:ph type="sldNum" sz="quarter" idx="12"/>
          </p:nvPr>
        </p:nvSpPr>
        <p:spPr bwMode="auto">
          <a:xfrm>
            <a:off x="6934200" y="6492875"/>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5D135CA9-CC6E-446A-9F3E-749CC988ABFA}" type="slidenum">
              <a:rPr kumimoji="0" lang="en-US" altLang="en-US" sz="1400" b="1"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en-US" altLang="en-US" sz="1400" b="1" i="0" u="none" strike="noStrike" kern="1200" cap="none" spc="0" normalizeH="0" baseline="0" noProof="0" dirty="0" smtClean="0">
              <a:ln>
                <a:noFill/>
              </a:ln>
              <a:solidFill>
                <a:srgbClr val="898989"/>
              </a:solidFill>
              <a:effectLst/>
              <a:uLnTx/>
              <a:uFillTx/>
              <a:latin typeface="Calibri" panose="020F0502020204030204" pitchFamily="34" charset="0"/>
              <a:ea typeface="+mn-ea"/>
              <a:cs typeface="Arial" panose="020B0604020202020204" pitchFamily="34" charset="0"/>
            </a:endParaRPr>
          </a:p>
        </p:txBody>
      </p:sp>
      <p:pic>
        <p:nvPicPr>
          <p:cNvPr id="8" name="image2.png"/>
          <p:cNvPicPr/>
          <p:nvPr/>
        </p:nvPicPr>
        <p:blipFill>
          <a:blip r:embed="rId2"/>
          <a:srcRect/>
          <a:stretch>
            <a:fillRect/>
          </a:stretch>
        </p:blipFill>
        <p:spPr>
          <a:xfrm>
            <a:off x="347662" y="228601"/>
            <a:ext cx="2776538" cy="865564"/>
          </a:xfrm>
          <a:prstGeom prst="rect">
            <a:avLst/>
          </a:prstGeom>
          <a:ln/>
        </p:spPr>
      </p:pic>
    </p:spTree>
    <p:extLst>
      <p:ext uri="{BB962C8B-B14F-4D97-AF65-F5344CB8AC3E}">
        <p14:creationId xmlns:p14="http://schemas.microsoft.com/office/powerpoint/2010/main" val="40452108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pic>
        <p:nvPicPr>
          <p:cNvPr id="6"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442" y="68036"/>
            <a:ext cx="3241438" cy="88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581400" y="116632"/>
            <a:ext cx="4883240" cy="1102568"/>
          </a:xfrm>
        </p:spPr>
        <p:txBody>
          <a:bodyPr/>
          <a:lstStyle/>
          <a:p>
            <a:pPr algn="ctr"/>
            <a:r>
              <a:rPr lang="en-US" sz="2400" dirty="0" smtClean="0"/>
              <a:t>OTHER RESPONSE INTERVENTIONS</a:t>
            </a:r>
            <a:endParaRPr lang="en-US" sz="2400" dirty="0"/>
          </a:p>
        </p:txBody>
      </p:sp>
      <p:sp>
        <p:nvSpPr>
          <p:cNvPr id="3" name="Content Placeholder 2"/>
          <p:cNvSpPr>
            <a:spLocks noGrp="1"/>
          </p:cNvSpPr>
          <p:nvPr>
            <p:ph idx="1"/>
          </p:nvPr>
        </p:nvSpPr>
        <p:spPr>
          <a:xfrm>
            <a:off x="619432" y="1334729"/>
            <a:ext cx="8057023" cy="4509924"/>
          </a:xfrm>
        </p:spPr>
        <p:txBody>
          <a:bodyPr/>
          <a:lstStyle/>
          <a:p>
            <a:pPr algn="just"/>
            <a:r>
              <a:rPr lang="en-US" sz="2400" dirty="0" smtClean="0"/>
              <a:t>Support </a:t>
            </a:r>
            <a:r>
              <a:rPr lang="en-US" sz="2400" dirty="0"/>
              <a:t>to homesteads and/or on farm for production of fresh vegetables in vegetable gardens and animals such as chicken and eggs at household level. </a:t>
            </a:r>
          </a:p>
          <a:p>
            <a:pPr algn="just"/>
            <a:r>
              <a:rPr lang="en-US" sz="2400" dirty="0" smtClean="0"/>
              <a:t>Home </a:t>
            </a:r>
            <a:r>
              <a:rPr lang="en-US" sz="2400" dirty="0"/>
              <a:t>based agro-processing of products to ensure longer availability of foods.</a:t>
            </a:r>
          </a:p>
          <a:p>
            <a:pPr algn="just"/>
            <a:r>
              <a:rPr lang="en-US" sz="2400" dirty="0" smtClean="0"/>
              <a:t>Supply </a:t>
            </a:r>
            <a:r>
              <a:rPr lang="en-US" sz="2400" dirty="0"/>
              <a:t>of seed and/or planting material and support to farmers to establish sustainable seed systems .</a:t>
            </a:r>
          </a:p>
          <a:p>
            <a:pPr algn="just"/>
            <a:r>
              <a:rPr lang="en-US" sz="2400" dirty="0" smtClean="0"/>
              <a:t>Plant </a:t>
            </a:r>
            <a:r>
              <a:rPr lang="en-US" sz="2400" dirty="0"/>
              <a:t>and animal pest and disease diagnostic services.</a:t>
            </a:r>
          </a:p>
          <a:p>
            <a:pPr algn="just"/>
            <a:r>
              <a:rPr lang="en-US" sz="2400" dirty="0" smtClean="0"/>
              <a:t>In </a:t>
            </a:r>
            <a:r>
              <a:rPr lang="en-US" sz="2400" dirty="0"/>
              <a:t>field and homestead water harvesting methods for production of crops and availability of fresh water at household level.</a:t>
            </a:r>
          </a:p>
          <a:p>
            <a:pPr algn="just"/>
            <a:endParaRPr lang="en-US" sz="2400" dirty="0"/>
          </a:p>
        </p:txBody>
      </p:sp>
      <p:sp>
        <p:nvSpPr>
          <p:cNvPr id="4" name="Slide Number Placeholder 3"/>
          <p:cNvSpPr>
            <a:spLocks noGrp="1"/>
          </p:cNvSpPr>
          <p:nvPr>
            <p:ph type="sldNum" sz="quarter" idx="10"/>
          </p:nvPr>
        </p:nvSpPr>
        <p:spPr/>
        <p:txBody>
          <a:bodyPr/>
          <a:lstStyle/>
          <a:p>
            <a:fld id="{B7B205F9-417C-4962-85F4-47B5E7A45D67}" type="slidenum">
              <a:rPr lang="en-ZA" smtClean="0"/>
              <a:pPr/>
              <a:t>23</a:t>
            </a:fld>
            <a:endParaRPr lang="en-ZA" dirty="0"/>
          </a:p>
        </p:txBody>
      </p:sp>
    </p:spTree>
    <p:extLst>
      <p:ext uri="{BB962C8B-B14F-4D97-AF65-F5344CB8AC3E}">
        <p14:creationId xmlns:p14="http://schemas.microsoft.com/office/powerpoint/2010/main" val="6942051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pic>
        <p:nvPicPr>
          <p:cNvPr id="28"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442" y="68036"/>
            <a:ext cx="3241438" cy="88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6913" name="Title 1"/>
          <p:cNvSpPr>
            <a:spLocks noGrp="1"/>
          </p:cNvSpPr>
          <p:nvPr>
            <p:ph type="title" idx="4294967295"/>
          </p:nvPr>
        </p:nvSpPr>
        <p:spPr bwMode="auto">
          <a:xfrm>
            <a:off x="3581400" y="277351"/>
            <a:ext cx="5410200" cy="746621"/>
          </a:xfrm>
          <a:prstGeom prst="rect">
            <a:avLst/>
          </a:prstGeom>
          <a:noFill/>
          <a:ln w="28575">
            <a:solidFill>
              <a:srgbClr val="92D050"/>
            </a:solidFill>
            <a:miter lim="800000"/>
            <a:headEnd/>
            <a:tailEnd/>
          </a:ln>
        </p:spPr>
        <p:txBody>
          <a:bodyPr vert="horz" lIns="0" tIns="0" rIns="0" bIns="0" rtlCol="0" anchor="b">
            <a:normAutofit fontScale="90000"/>
          </a:bodyPr>
          <a:lstStyle/>
          <a:p>
            <a:pPr algn="ctr"/>
            <a:r>
              <a:rPr lang="en-ZA" sz="2800" b="1" dirty="0" smtClean="0">
                <a:latin typeface="Arial" charset="0"/>
                <a:cs typeface="Arial" charset="0"/>
              </a:rPr>
              <a:t>SECTOR PROPOSAL ON THE FOOD VALUE CHAIN</a:t>
            </a:r>
          </a:p>
        </p:txBody>
      </p:sp>
      <p:sp>
        <p:nvSpPr>
          <p:cNvPr id="806982" name="Rectangle 156"/>
          <p:cNvSpPr>
            <a:spLocks noChangeArrowheads="1"/>
          </p:cNvSpPr>
          <p:nvPr/>
        </p:nvSpPr>
        <p:spPr bwMode="auto">
          <a:xfrm>
            <a:off x="934942" y="277351"/>
            <a:ext cx="733244" cy="1470806"/>
          </a:xfrm>
          <a:prstGeom prst="rect">
            <a:avLst/>
          </a:prstGeom>
          <a:noFill/>
          <a:ln w="9525">
            <a:noFill/>
            <a:miter lim="800000"/>
            <a:headEnd/>
            <a:tailEnd/>
          </a:ln>
        </p:spPr>
        <p:txBody>
          <a:bodyPr wrap="none" lIns="619517" tIns="619517" rIns="106481" bIns="619517" anchor="ctr">
            <a:spAutoFit/>
          </a:bodyPr>
          <a:lstStyle/>
          <a:p>
            <a:pPr defTabSz="712732"/>
            <a:endParaRPr lang="en-ZA" sz="1429"/>
          </a:p>
        </p:txBody>
      </p:sp>
      <p:sp>
        <p:nvSpPr>
          <p:cNvPr id="806983" name="Rectangle 184"/>
          <p:cNvSpPr>
            <a:spLocks noChangeArrowheads="1"/>
          </p:cNvSpPr>
          <p:nvPr/>
        </p:nvSpPr>
        <p:spPr bwMode="auto">
          <a:xfrm>
            <a:off x="934942" y="1124862"/>
            <a:ext cx="125221" cy="397799"/>
          </a:xfrm>
          <a:prstGeom prst="rect">
            <a:avLst/>
          </a:prstGeom>
          <a:noFill/>
          <a:ln w="9525">
            <a:noFill/>
            <a:miter lim="800000"/>
            <a:headEnd/>
            <a:tailEnd/>
          </a:ln>
        </p:spPr>
        <p:txBody>
          <a:bodyPr wrap="none" lIns="61973" tIns="30987" rIns="61973" bIns="30987" anchor="ctr">
            <a:spAutoFit/>
          </a:bodyPr>
          <a:lstStyle/>
          <a:p>
            <a:pPr defTabSz="712732" eaLnBrk="0" hangingPunct="0"/>
            <a:r>
              <a:rPr lang="en-GB" altLang="en-US" sz="749" b="1">
                <a:cs typeface="Times New Roman" pitchFamily="18" charset="0"/>
              </a:rPr>
              <a:t/>
            </a:r>
            <a:br>
              <a:rPr lang="en-GB" altLang="en-US" sz="749" b="1">
                <a:cs typeface="Times New Roman" pitchFamily="18" charset="0"/>
              </a:rPr>
            </a:br>
            <a:endParaRPr lang="en-GB" altLang="en-US" sz="1429"/>
          </a:p>
        </p:txBody>
      </p:sp>
      <p:grpSp>
        <p:nvGrpSpPr>
          <p:cNvPr id="7" name="Group 6"/>
          <p:cNvGrpSpPr/>
          <p:nvPr/>
        </p:nvGrpSpPr>
        <p:grpSpPr>
          <a:xfrm>
            <a:off x="297023" y="1757127"/>
            <a:ext cx="8739472" cy="3881673"/>
            <a:chOff x="297023" y="1852491"/>
            <a:chExt cx="8739472" cy="2755207"/>
          </a:xfrm>
        </p:grpSpPr>
        <p:sp>
          <p:nvSpPr>
            <p:cNvPr id="92" name="Rectangle 91"/>
            <p:cNvSpPr>
              <a:spLocks noChangeArrowheads="1"/>
            </p:cNvSpPr>
            <p:nvPr/>
          </p:nvSpPr>
          <p:spPr bwMode="auto">
            <a:xfrm>
              <a:off x="7886592" y="2927842"/>
              <a:ext cx="1149903" cy="1213108"/>
            </a:xfrm>
            <a:prstGeom prst="rect">
              <a:avLst/>
            </a:prstGeom>
            <a:solidFill>
              <a:schemeClr val="accent2">
                <a:lumMod val="20000"/>
                <a:lumOff val="80000"/>
              </a:schemeClr>
            </a:solidFill>
            <a:ln w="38100">
              <a:solidFill>
                <a:srgbClr val="F2F2F2"/>
              </a:solidFill>
              <a:miter lim="800000"/>
              <a:headEnd/>
              <a:tailEnd/>
            </a:ln>
            <a:effectLst>
              <a:outerShdw dist="28398" dir="3806097" algn="ctr" rotWithShape="0">
                <a:srgbClr val="243F60">
                  <a:alpha val="50000"/>
                </a:srgbClr>
              </a:outerShdw>
            </a:effectLst>
          </p:spPr>
          <p:txBody>
            <a:bodyPr lIns="61973" tIns="30987" rIns="61973" bIns="30987" upright="1"/>
            <a:lstStyle/>
            <a:p>
              <a:pPr algn="ctr" defTabSz="713321">
                <a:lnSpc>
                  <a:spcPct val="115000"/>
                </a:lnSpc>
                <a:spcAft>
                  <a:spcPts val="680"/>
                </a:spcAft>
                <a:defRPr/>
              </a:pPr>
              <a:r>
                <a:rPr lang="en-ZA" sz="1200" b="1" dirty="0">
                  <a:latin typeface="Arial" panose="020B0604020202020204" pitchFamily="34" charset="0"/>
                  <a:ea typeface="Times New Roman"/>
                  <a:cs typeface="Arial" panose="020B0604020202020204" pitchFamily="34" charset="0"/>
                </a:rPr>
                <a:t>Human consumption – proper food cooking and handling </a:t>
              </a:r>
              <a:endParaRPr lang="en-ZA" sz="1200" dirty="0">
                <a:latin typeface="Arial" panose="020B0604020202020204" pitchFamily="34" charset="0"/>
                <a:ea typeface="Times New Roman"/>
                <a:cs typeface="Arial" panose="020B0604020202020204" pitchFamily="34" charset="0"/>
              </a:endParaRPr>
            </a:p>
          </p:txBody>
        </p:sp>
        <p:grpSp>
          <p:nvGrpSpPr>
            <p:cNvPr id="2" name="Group 1"/>
            <p:cNvGrpSpPr/>
            <p:nvPr/>
          </p:nvGrpSpPr>
          <p:grpSpPr>
            <a:xfrm>
              <a:off x="297023" y="1852491"/>
              <a:ext cx="7569994" cy="2755207"/>
              <a:chOff x="297023" y="1852491"/>
              <a:chExt cx="7569994" cy="2755207"/>
            </a:xfrm>
          </p:grpSpPr>
          <p:sp>
            <p:nvSpPr>
              <p:cNvPr id="79" name="Oval 78"/>
              <p:cNvSpPr>
                <a:spLocks noChangeArrowheads="1"/>
              </p:cNvSpPr>
              <p:nvPr/>
            </p:nvSpPr>
            <p:spPr bwMode="auto">
              <a:xfrm>
                <a:off x="297023" y="1852491"/>
                <a:ext cx="1265573" cy="689937"/>
              </a:xfrm>
              <a:prstGeom prst="ellipse">
                <a:avLst/>
              </a:prstGeom>
              <a:ln>
                <a:headEnd/>
                <a:tailEnd/>
              </a:ln>
            </p:spPr>
            <p:style>
              <a:lnRef idx="2">
                <a:schemeClr val="accent1"/>
              </a:lnRef>
              <a:fillRef idx="1">
                <a:schemeClr val="lt1"/>
              </a:fillRef>
              <a:effectRef idx="0">
                <a:schemeClr val="accent1"/>
              </a:effectRef>
              <a:fontRef idx="minor">
                <a:schemeClr val="dk1"/>
              </a:fontRef>
            </p:style>
            <p:txBody>
              <a:bodyPr lIns="61973" tIns="30987" rIns="61973" bIns="30987" upright="1"/>
              <a:lstStyle/>
              <a:p>
                <a:pPr algn="ctr" defTabSz="713321">
                  <a:lnSpc>
                    <a:spcPct val="115000"/>
                  </a:lnSpc>
                  <a:spcAft>
                    <a:spcPts val="680"/>
                  </a:spcAft>
                  <a:defRPr/>
                </a:pPr>
                <a:r>
                  <a:rPr lang="en-ZA" sz="1200" dirty="0">
                    <a:ln w="0"/>
                    <a:solidFill>
                      <a:schemeClr val="tx1"/>
                    </a:solidFill>
                    <a:effectLst>
                      <a:outerShdw blurRad="38100" dist="19050" dir="2700000" algn="tl" rotWithShape="0">
                        <a:schemeClr val="dk1">
                          <a:alpha val="40000"/>
                        </a:schemeClr>
                      </a:outerShdw>
                    </a:effectLst>
                    <a:latin typeface="Arial" panose="020B0604020202020204" pitchFamily="34" charset="0"/>
                    <a:ea typeface="Times New Roman"/>
                    <a:cs typeface="Arial" panose="020B0604020202020204" pitchFamily="34" charset="0"/>
                  </a:rPr>
                  <a:t>INPUTS- </a:t>
                </a:r>
              </a:p>
            </p:txBody>
          </p:sp>
          <p:sp>
            <p:nvSpPr>
              <p:cNvPr id="80" name="Rectangle 79"/>
              <p:cNvSpPr>
                <a:spLocks noChangeArrowheads="1"/>
              </p:cNvSpPr>
              <p:nvPr/>
            </p:nvSpPr>
            <p:spPr bwMode="auto">
              <a:xfrm>
                <a:off x="1911000" y="2057664"/>
                <a:ext cx="1433593" cy="387406"/>
              </a:xfrm>
              <a:prstGeom prst="rect">
                <a:avLst/>
              </a:prstGeom>
              <a:solidFill>
                <a:schemeClr val="accent1">
                  <a:lumMod val="40000"/>
                  <a:lumOff val="60000"/>
                </a:schemeClr>
              </a:solidFill>
              <a:ln>
                <a:headEnd/>
                <a:tailEnd/>
              </a:ln>
            </p:spPr>
            <p:style>
              <a:lnRef idx="2">
                <a:schemeClr val="accent1"/>
              </a:lnRef>
              <a:fillRef idx="1">
                <a:schemeClr val="lt1"/>
              </a:fillRef>
              <a:effectRef idx="0">
                <a:schemeClr val="accent1"/>
              </a:effectRef>
              <a:fontRef idx="minor">
                <a:schemeClr val="dk1"/>
              </a:fontRef>
            </p:style>
            <p:txBody>
              <a:bodyPr lIns="61973" tIns="30987" rIns="61973" bIns="30987" upright="1"/>
              <a:lstStyle/>
              <a:p>
                <a:pPr algn="ctr" defTabSz="713321">
                  <a:lnSpc>
                    <a:spcPct val="115000"/>
                  </a:lnSpc>
                  <a:spcAft>
                    <a:spcPts val="680"/>
                  </a:spcAft>
                  <a:defRPr/>
                </a:pPr>
                <a:r>
                  <a:rPr lang="en-ZA" sz="1200" b="1" dirty="0">
                    <a:latin typeface="Arial" panose="020B0604020202020204" pitchFamily="34" charset="0"/>
                    <a:ea typeface="Times New Roman"/>
                    <a:cs typeface="Arial" panose="020B0604020202020204" pitchFamily="34" charset="0"/>
                  </a:rPr>
                  <a:t>PRODUCTION</a:t>
                </a:r>
                <a:endParaRPr lang="en-ZA" sz="1200" dirty="0">
                  <a:latin typeface="Arial" panose="020B0604020202020204" pitchFamily="34" charset="0"/>
                  <a:ea typeface="Times New Roman"/>
                  <a:cs typeface="Arial" panose="020B0604020202020204" pitchFamily="34" charset="0"/>
                </a:endParaRPr>
              </a:p>
            </p:txBody>
          </p:sp>
          <p:sp>
            <p:nvSpPr>
              <p:cNvPr id="81" name="Rectangle 80"/>
              <p:cNvSpPr>
                <a:spLocks noChangeArrowheads="1"/>
              </p:cNvSpPr>
              <p:nvPr/>
            </p:nvSpPr>
            <p:spPr bwMode="auto">
              <a:xfrm>
                <a:off x="4121013" y="2099069"/>
                <a:ext cx="2719385" cy="406037"/>
              </a:xfrm>
              <a:prstGeom prst="rect">
                <a:avLst/>
              </a:prstGeom>
              <a:solidFill>
                <a:schemeClr val="accent2">
                  <a:lumMod val="20000"/>
                  <a:lumOff val="80000"/>
                </a:schemeClr>
              </a:solidFill>
              <a:ln>
                <a:headEnd/>
                <a:tailEnd/>
              </a:ln>
            </p:spPr>
            <p:style>
              <a:lnRef idx="2">
                <a:schemeClr val="accent1"/>
              </a:lnRef>
              <a:fillRef idx="1">
                <a:schemeClr val="lt1"/>
              </a:fillRef>
              <a:effectRef idx="0">
                <a:schemeClr val="accent1"/>
              </a:effectRef>
              <a:fontRef idx="minor">
                <a:schemeClr val="dk1"/>
              </a:fontRef>
            </p:style>
            <p:txBody>
              <a:bodyPr lIns="61973" tIns="30987" rIns="61973" bIns="30987" upright="1"/>
              <a:lstStyle/>
              <a:p>
                <a:pPr algn="ctr" defTabSz="713321">
                  <a:lnSpc>
                    <a:spcPct val="115000"/>
                  </a:lnSpc>
                  <a:spcAft>
                    <a:spcPts val="680"/>
                  </a:spcAft>
                  <a:defRPr/>
                </a:pPr>
                <a:r>
                  <a:rPr lang="en-ZA" sz="1200" dirty="0">
                    <a:ln w="0"/>
                    <a:solidFill>
                      <a:schemeClr val="tx1"/>
                    </a:solidFill>
                    <a:effectLst>
                      <a:outerShdw blurRad="38100" dist="19050" dir="2700000" algn="tl" rotWithShape="0">
                        <a:schemeClr val="dk1">
                          <a:alpha val="40000"/>
                        </a:schemeClr>
                      </a:outerShdw>
                    </a:effectLst>
                    <a:latin typeface="Arial" panose="020B0604020202020204" pitchFamily="34" charset="0"/>
                    <a:ea typeface="Times New Roman"/>
                    <a:cs typeface="Arial" panose="020B0604020202020204" pitchFamily="34" charset="0"/>
                  </a:rPr>
                  <a:t>SECONDARY AND TERTIARY LEVELS</a:t>
                </a:r>
              </a:p>
            </p:txBody>
          </p:sp>
          <p:sp>
            <p:nvSpPr>
              <p:cNvPr id="806931" name="Right Arrow 84"/>
              <p:cNvSpPr>
                <a:spLocks noChangeArrowheads="1"/>
              </p:cNvSpPr>
              <p:nvPr/>
            </p:nvSpPr>
            <p:spPr bwMode="auto">
              <a:xfrm>
                <a:off x="2462517" y="3330361"/>
                <a:ext cx="327206" cy="123107"/>
              </a:xfrm>
              <a:prstGeom prst="rightArrow">
                <a:avLst>
                  <a:gd name="adj1" fmla="val 50000"/>
                  <a:gd name="adj2" fmla="val 94503"/>
                </a:avLst>
              </a:prstGeom>
              <a:solidFill>
                <a:srgbClr val="000000"/>
              </a:solidFill>
              <a:ln w="9525">
                <a:solidFill>
                  <a:srgbClr val="000000"/>
                </a:solidFill>
                <a:miter lim="800000"/>
                <a:headEnd/>
                <a:tailEnd/>
              </a:ln>
            </p:spPr>
            <p:txBody>
              <a:bodyPr lIns="61973" tIns="30987" rIns="61973" bIns="30987"/>
              <a:lstStyle/>
              <a:p>
                <a:pPr defTabSz="712732"/>
                <a:endParaRPr lang="en-ZA" sz="1200">
                  <a:latin typeface="Arial" panose="020B0604020202020204" pitchFamily="34" charset="0"/>
                  <a:cs typeface="Arial" panose="020B0604020202020204" pitchFamily="34" charset="0"/>
                </a:endParaRPr>
              </a:p>
            </p:txBody>
          </p:sp>
          <p:sp>
            <p:nvSpPr>
              <p:cNvPr id="806932" name="Right Arrow 85"/>
              <p:cNvSpPr>
                <a:spLocks noChangeArrowheads="1"/>
              </p:cNvSpPr>
              <p:nvPr/>
            </p:nvSpPr>
            <p:spPr bwMode="auto">
              <a:xfrm>
                <a:off x="3799890" y="3324738"/>
                <a:ext cx="387679" cy="123107"/>
              </a:xfrm>
              <a:prstGeom prst="rightArrow">
                <a:avLst>
                  <a:gd name="adj1" fmla="val 50000"/>
                  <a:gd name="adj2" fmla="val 94503"/>
                </a:avLst>
              </a:prstGeom>
              <a:solidFill>
                <a:srgbClr val="000000"/>
              </a:solidFill>
              <a:ln w="9525">
                <a:solidFill>
                  <a:srgbClr val="000000"/>
                </a:solidFill>
                <a:miter lim="800000"/>
                <a:headEnd/>
                <a:tailEnd/>
              </a:ln>
            </p:spPr>
            <p:txBody>
              <a:bodyPr lIns="61973" tIns="30987" rIns="61973" bIns="30987"/>
              <a:lstStyle/>
              <a:p>
                <a:pPr defTabSz="712732"/>
                <a:endParaRPr lang="en-ZA" sz="1200">
                  <a:latin typeface="Arial" panose="020B0604020202020204" pitchFamily="34" charset="0"/>
                  <a:cs typeface="Arial" panose="020B0604020202020204" pitchFamily="34" charset="0"/>
                </a:endParaRPr>
              </a:p>
            </p:txBody>
          </p:sp>
          <p:sp>
            <p:nvSpPr>
              <p:cNvPr id="806933" name="Right Arrow 86"/>
              <p:cNvSpPr>
                <a:spLocks noChangeArrowheads="1"/>
              </p:cNvSpPr>
              <p:nvPr/>
            </p:nvSpPr>
            <p:spPr bwMode="auto">
              <a:xfrm>
                <a:off x="6328223" y="3355627"/>
                <a:ext cx="324343" cy="121239"/>
              </a:xfrm>
              <a:prstGeom prst="rightArrow">
                <a:avLst>
                  <a:gd name="adj1" fmla="val 50000"/>
                  <a:gd name="adj2" fmla="val 94512"/>
                </a:avLst>
              </a:prstGeom>
              <a:solidFill>
                <a:srgbClr val="000000"/>
              </a:solidFill>
              <a:ln w="9525">
                <a:solidFill>
                  <a:srgbClr val="000000"/>
                </a:solidFill>
                <a:miter lim="800000"/>
                <a:headEnd/>
                <a:tailEnd/>
              </a:ln>
            </p:spPr>
            <p:txBody>
              <a:bodyPr lIns="61973" tIns="30987" rIns="61973" bIns="30987"/>
              <a:lstStyle/>
              <a:p>
                <a:pPr defTabSz="712732"/>
                <a:endParaRPr lang="en-ZA" sz="1200">
                  <a:latin typeface="Arial" panose="020B0604020202020204" pitchFamily="34" charset="0"/>
                  <a:cs typeface="Arial" panose="020B0604020202020204" pitchFamily="34" charset="0"/>
                </a:endParaRPr>
              </a:p>
            </p:txBody>
          </p:sp>
          <p:sp>
            <p:nvSpPr>
              <p:cNvPr id="88" name="Rectangle 87"/>
              <p:cNvSpPr>
                <a:spLocks noChangeArrowheads="1"/>
              </p:cNvSpPr>
              <p:nvPr/>
            </p:nvSpPr>
            <p:spPr bwMode="auto">
              <a:xfrm>
                <a:off x="2781921" y="2845490"/>
                <a:ext cx="1121192" cy="1554353"/>
              </a:xfrm>
              <a:prstGeom prst="rect">
                <a:avLst/>
              </a:prstGeom>
              <a:solidFill>
                <a:schemeClr val="accent1">
                  <a:lumMod val="40000"/>
                  <a:lumOff val="60000"/>
                </a:schemeClr>
              </a:solidFill>
              <a:ln w="38100">
                <a:solidFill>
                  <a:srgbClr val="F2F2F2"/>
                </a:solidFill>
                <a:miter lim="800000"/>
                <a:headEnd/>
                <a:tailEnd/>
              </a:ln>
              <a:effectLst>
                <a:outerShdw dist="28398" dir="3806097" algn="ctr" rotWithShape="0">
                  <a:srgbClr val="243F60">
                    <a:alpha val="50000"/>
                  </a:srgbClr>
                </a:outerShdw>
              </a:effectLst>
            </p:spPr>
            <p:txBody>
              <a:bodyPr lIns="61973" tIns="30987" rIns="61973" bIns="30987" upright="1"/>
              <a:lstStyle/>
              <a:p>
                <a:pPr algn="ctr" defTabSz="713321">
                  <a:lnSpc>
                    <a:spcPct val="115000"/>
                  </a:lnSpc>
                  <a:spcAft>
                    <a:spcPts val="680"/>
                  </a:spcAft>
                  <a:defRPr/>
                </a:pPr>
                <a:r>
                  <a:rPr lang="en-ZA" sz="1200" b="1" dirty="0">
                    <a:latin typeface="Arial" panose="020B0604020202020204" pitchFamily="34" charset="0"/>
                    <a:ea typeface="Times New Roman"/>
                    <a:cs typeface="Arial" panose="020B0604020202020204" pitchFamily="34" charset="0"/>
                  </a:rPr>
                  <a:t>Warehousing and storage- both at farm level and beyond the farm gate hygiene will be critical  </a:t>
                </a:r>
                <a:endParaRPr lang="en-ZA" sz="1200" dirty="0">
                  <a:latin typeface="Arial" panose="020B0604020202020204" pitchFamily="34" charset="0"/>
                  <a:ea typeface="Times New Roman"/>
                  <a:cs typeface="Arial" panose="020B0604020202020204" pitchFamily="34" charset="0"/>
                </a:endParaRPr>
              </a:p>
            </p:txBody>
          </p:sp>
          <p:sp>
            <p:nvSpPr>
              <p:cNvPr id="89" name="Rectangle 88"/>
              <p:cNvSpPr>
                <a:spLocks noChangeArrowheads="1"/>
              </p:cNvSpPr>
              <p:nvPr/>
            </p:nvSpPr>
            <p:spPr bwMode="auto">
              <a:xfrm>
                <a:off x="4121013" y="2818089"/>
                <a:ext cx="833670" cy="1632865"/>
              </a:xfrm>
              <a:prstGeom prst="rect">
                <a:avLst/>
              </a:prstGeom>
              <a:solidFill>
                <a:schemeClr val="accent2">
                  <a:lumMod val="20000"/>
                  <a:lumOff val="80000"/>
                </a:schemeClr>
              </a:solidFill>
              <a:ln w="38100">
                <a:solidFill>
                  <a:srgbClr val="F2F2F2"/>
                </a:solidFill>
                <a:miter lim="800000"/>
                <a:headEnd/>
                <a:tailEnd/>
              </a:ln>
              <a:effectLst>
                <a:outerShdw dist="28398" dir="3806097" algn="ctr" rotWithShape="0">
                  <a:srgbClr val="243F60">
                    <a:alpha val="50000"/>
                  </a:srgbClr>
                </a:outerShdw>
              </a:effectLst>
            </p:spPr>
            <p:txBody>
              <a:bodyPr lIns="61973" tIns="30987" rIns="61973" bIns="30987" upright="1"/>
              <a:lstStyle/>
              <a:p>
                <a:pPr algn="ctr" defTabSz="713321">
                  <a:lnSpc>
                    <a:spcPct val="115000"/>
                  </a:lnSpc>
                  <a:spcAft>
                    <a:spcPts val="680"/>
                  </a:spcAft>
                  <a:defRPr/>
                </a:pPr>
                <a:r>
                  <a:rPr lang="en-ZA" sz="1200" b="1" dirty="0">
                    <a:latin typeface="Arial" panose="020B0604020202020204" pitchFamily="34" charset="0"/>
                    <a:ea typeface="Times New Roman"/>
                    <a:cs typeface="Arial" panose="020B0604020202020204" pitchFamily="34" charset="0"/>
                  </a:rPr>
                  <a:t>Transportation and distribution – sanitizers for food handlers</a:t>
                </a:r>
                <a:endParaRPr lang="en-ZA" sz="1200" dirty="0">
                  <a:latin typeface="Arial" panose="020B0604020202020204" pitchFamily="34" charset="0"/>
                  <a:ea typeface="Times New Roman"/>
                  <a:cs typeface="Arial" panose="020B0604020202020204" pitchFamily="34" charset="0"/>
                </a:endParaRPr>
              </a:p>
            </p:txBody>
          </p:sp>
          <p:sp>
            <p:nvSpPr>
              <p:cNvPr id="90" name="Rectangle 89"/>
              <p:cNvSpPr>
                <a:spLocks noChangeArrowheads="1"/>
              </p:cNvSpPr>
              <p:nvPr/>
            </p:nvSpPr>
            <p:spPr bwMode="auto">
              <a:xfrm>
                <a:off x="5313474" y="2767468"/>
                <a:ext cx="1034325" cy="1683487"/>
              </a:xfrm>
              <a:prstGeom prst="rect">
                <a:avLst/>
              </a:prstGeom>
              <a:solidFill>
                <a:schemeClr val="accent2">
                  <a:lumMod val="20000"/>
                  <a:lumOff val="80000"/>
                </a:schemeClr>
              </a:solidFill>
              <a:ln w="38100">
                <a:solidFill>
                  <a:srgbClr val="F2F2F2"/>
                </a:solidFill>
                <a:miter lim="800000"/>
                <a:headEnd/>
                <a:tailEnd/>
              </a:ln>
              <a:effectLst>
                <a:outerShdw dist="28398" dir="3806097" algn="ctr" rotWithShape="0">
                  <a:srgbClr val="243F60">
                    <a:alpha val="50000"/>
                  </a:srgbClr>
                </a:outerShdw>
              </a:effectLst>
            </p:spPr>
            <p:txBody>
              <a:bodyPr lIns="61973" tIns="30987" rIns="61973" bIns="30987" upright="1"/>
              <a:lstStyle/>
              <a:p>
                <a:pPr algn="ctr" defTabSz="713321">
                  <a:lnSpc>
                    <a:spcPct val="115000"/>
                  </a:lnSpc>
                  <a:spcAft>
                    <a:spcPts val="680"/>
                  </a:spcAft>
                  <a:defRPr/>
                </a:pPr>
                <a:r>
                  <a:rPr lang="en-ZA" sz="1200" b="1" dirty="0">
                    <a:latin typeface="Arial" panose="020B0604020202020204" pitchFamily="34" charset="0"/>
                    <a:ea typeface="Times New Roman"/>
                    <a:cs typeface="Arial" panose="020B0604020202020204" pitchFamily="34" charset="0"/>
                  </a:rPr>
                  <a:t>Value addition – extra care on packaging, processing and value adding </a:t>
                </a:r>
                <a:endParaRPr lang="en-ZA" sz="1200" dirty="0">
                  <a:latin typeface="Arial" panose="020B0604020202020204" pitchFamily="34" charset="0"/>
                  <a:ea typeface="Times New Roman"/>
                  <a:cs typeface="Arial" panose="020B0604020202020204" pitchFamily="34" charset="0"/>
                </a:endParaRPr>
              </a:p>
            </p:txBody>
          </p:sp>
          <p:sp>
            <p:nvSpPr>
              <p:cNvPr id="91" name="Rectangle 90"/>
              <p:cNvSpPr>
                <a:spLocks noChangeArrowheads="1"/>
              </p:cNvSpPr>
              <p:nvPr/>
            </p:nvSpPr>
            <p:spPr bwMode="auto">
              <a:xfrm>
                <a:off x="6603806" y="2739492"/>
                <a:ext cx="1007204" cy="1868206"/>
              </a:xfrm>
              <a:prstGeom prst="rect">
                <a:avLst/>
              </a:prstGeom>
              <a:solidFill>
                <a:schemeClr val="accent2">
                  <a:lumMod val="20000"/>
                  <a:lumOff val="80000"/>
                </a:schemeClr>
              </a:solidFill>
              <a:ln w="38100">
                <a:solidFill>
                  <a:srgbClr val="F2F2F2"/>
                </a:solidFill>
                <a:miter lim="800000"/>
                <a:headEnd/>
                <a:tailEnd/>
              </a:ln>
              <a:effectLst>
                <a:outerShdw dist="28398" dir="3806097" algn="ctr" rotWithShape="0">
                  <a:srgbClr val="243F60">
                    <a:alpha val="50000"/>
                  </a:srgbClr>
                </a:outerShdw>
              </a:effectLst>
            </p:spPr>
            <p:txBody>
              <a:bodyPr lIns="61973" tIns="30987" rIns="61973" bIns="30987" upright="1"/>
              <a:lstStyle/>
              <a:p>
                <a:pPr algn="ctr" defTabSz="713321">
                  <a:lnSpc>
                    <a:spcPct val="115000"/>
                  </a:lnSpc>
                  <a:spcAft>
                    <a:spcPts val="680"/>
                  </a:spcAft>
                  <a:defRPr/>
                </a:pPr>
                <a:r>
                  <a:rPr lang="en-ZA" sz="1200" b="1" dirty="0">
                    <a:latin typeface="Arial" panose="020B0604020202020204" pitchFamily="34" charset="0"/>
                    <a:ea typeface="Times New Roman"/>
                    <a:cs typeface="Arial" panose="020B0604020202020204" pitchFamily="34" charset="0"/>
                  </a:rPr>
                  <a:t>Retailing – caution on food packing and pricing [the higher prices might lead to non-purchases and expiry of items    </a:t>
                </a:r>
                <a:endParaRPr lang="en-ZA" sz="1200" dirty="0">
                  <a:latin typeface="Arial" panose="020B0604020202020204" pitchFamily="34" charset="0"/>
                  <a:ea typeface="Times New Roman"/>
                  <a:cs typeface="Arial" panose="020B0604020202020204" pitchFamily="34" charset="0"/>
                </a:endParaRPr>
              </a:p>
            </p:txBody>
          </p:sp>
          <p:sp>
            <p:nvSpPr>
              <p:cNvPr id="93" name="Rectangle 92"/>
              <p:cNvSpPr>
                <a:spLocks noChangeArrowheads="1"/>
              </p:cNvSpPr>
              <p:nvPr/>
            </p:nvSpPr>
            <p:spPr bwMode="auto">
              <a:xfrm>
                <a:off x="1481600" y="2818089"/>
                <a:ext cx="979198" cy="1581754"/>
              </a:xfrm>
              <a:prstGeom prst="rect">
                <a:avLst/>
              </a:prstGeom>
              <a:solidFill>
                <a:schemeClr val="accent1">
                  <a:lumMod val="40000"/>
                  <a:lumOff val="60000"/>
                </a:schemeClr>
              </a:solidFill>
              <a:ln w="38100">
                <a:solidFill>
                  <a:srgbClr val="F2F2F2"/>
                </a:solidFill>
                <a:miter lim="800000"/>
                <a:headEnd/>
                <a:tailEnd/>
              </a:ln>
              <a:effectLst>
                <a:outerShdw dist="28398" dir="3806097" algn="ctr" rotWithShape="0">
                  <a:srgbClr val="243F60">
                    <a:alpha val="50000"/>
                  </a:srgbClr>
                </a:outerShdw>
              </a:effectLst>
            </p:spPr>
            <p:txBody>
              <a:bodyPr lIns="61973" tIns="30987" rIns="61973" bIns="30987" upright="1"/>
              <a:lstStyle/>
              <a:p>
                <a:pPr algn="ctr" defTabSz="713321">
                  <a:lnSpc>
                    <a:spcPct val="115000"/>
                  </a:lnSpc>
                  <a:spcAft>
                    <a:spcPts val="680"/>
                  </a:spcAft>
                  <a:defRPr/>
                </a:pPr>
                <a:r>
                  <a:rPr lang="en-ZA" sz="1200" b="1" dirty="0">
                    <a:latin typeface="Arial" panose="020B0604020202020204" pitchFamily="34" charset="0"/>
                    <a:ea typeface="Times New Roman"/>
                    <a:cs typeface="Arial" panose="020B0604020202020204" pitchFamily="34" charset="0"/>
                  </a:rPr>
                  <a:t>Primary agricultural production – caution on production methods, include awareness </a:t>
                </a:r>
                <a:endParaRPr lang="en-ZA" sz="1200" dirty="0">
                  <a:latin typeface="Arial" panose="020B0604020202020204" pitchFamily="34" charset="0"/>
                  <a:ea typeface="Times New Roman"/>
                  <a:cs typeface="Arial" panose="020B0604020202020204" pitchFamily="34" charset="0"/>
                </a:endParaRPr>
              </a:p>
            </p:txBody>
          </p:sp>
          <p:sp>
            <p:nvSpPr>
              <p:cNvPr id="806940" name="Right Arrow 93"/>
              <p:cNvSpPr>
                <a:spLocks noChangeArrowheads="1"/>
              </p:cNvSpPr>
              <p:nvPr/>
            </p:nvSpPr>
            <p:spPr bwMode="auto">
              <a:xfrm rot="5400000" flipV="1">
                <a:off x="2942623" y="2589406"/>
                <a:ext cx="282650" cy="111749"/>
              </a:xfrm>
              <a:prstGeom prst="rightArrow">
                <a:avLst>
                  <a:gd name="adj1" fmla="val 50000"/>
                  <a:gd name="adj2" fmla="val 110975"/>
                </a:avLst>
              </a:prstGeom>
              <a:solidFill>
                <a:srgbClr val="000000"/>
              </a:solidFill>
              <a:ln w="9525">
                <a:solidFill>
                  <a:srgbClr val="000000"/>
                </a:solidFill>
                <a:miter lim="800000"/>
                <a:headEnd/>
                <a:tailEnd/>
              </a:ln>
            </p:spPr>
            <p:txBody>
              <a:bodyPr lIns="61973" tIns="30987" rIns="61973" bIns="30987"/>
              <a:lstStyle/>
              <a:p>
                <a:pPr defTabSz="712732"/>
                <a:endParaRPr lang="en-ZA" sz="1200">
                  <a:latin typeface="Arial" panose="020B0604020202020204" pitchFamily="34" charset="0"/>
                  <a:cs typeface="Arial" panose="020B0604020202020204" pitchFamily="34" charset="0"/>
                </a:endParaRPr>
              </a:p>
            </p:txBody>
          </p:sp>
          <p:sp>
            <p:nvSpPr>
              <p:cNvPr id="132" name="Rectangle 131"/>
              <p:cNvSpPr>
                <a:spLocks noChangeArrowheads="1"/>
              </p:cNvSpPr>
              <p:nvPr/>
            </p:nvSpPr>
            <p:spPr bwMode="auto">
              <a:xfrm rot="5400000">
                <a:off x="159380" y="3157689"/>
                <a:ext cx="1028700" cy="753414"/>
              </a:xfrm>
              <a:prstGeom prst="rect">
                <a:avLst/>
              </a:prstGeom>
              <a:gradFill rotWithShape="0">
                <a:gsLst>
                  <a:gs pos="0">
                    <a:srgbClr val="C2D69B"/>
                  </a:gs>
                  <a:gs pos="50000">
                    <a:srgbClr val="EAF1DD"/>
                  </a:gs>
                  <a:gs pos="100000">
                    <a:srgbClr val="C2D69B"/>
                  </a:gs>
                </a:gsLst>
                <a:lin ang="18900000" scaled="1"/>
              </a:gradFill>
              <a:ln w="12700">
                <a:solidFill>
                  <a:srgbClr val="C2D69B"/>
                </a:solidFill>
                <a:miter lim="800000"/>
                <a:headEnd/>
                <a:tailEnd/>
              </a:ln>
              <a:effectLst>
                <a:outerShdw dist="28398" dir="3806097" algn="ctr" rotWithShape="0">
                  <a:srgbClr val="4E6128">
                    <a:alpha val="50000"/>
                  </a:srgbClr>
                </a:outerShdw>
              </a:effectLst>
            </p:spPr>
            <p:txBody>
              <a:bodyPr vert="vert270" lIns="61973" tIns="30987" rIns="61973" bIns="30987" upright="1"/>
              <a:lstStyle/>
              <a:p>
                <a:pPr algn="ctr" defTabSz="713321">
                  <a:lnSpc>
                    <a:spcPct val="115000"/>
                  </a:lnSpc>
                  <a:spcAft>
                    <a:spcPts val="680"/>
                  </a:spcAft>
                  <a:defRPr/>
                </a:pPr>
                <a:r>
                  <a:rPr lang="en-ZA" sz="1200" b="1" dirty="0">
                    <a:solidFill>
                      <a:srgbClr val="FF0000"/>
                    </a:solidFill>
                    <a:latin typeface="Arial" panose="020B0604020202020204" pitchFamily="34" charset="0"/>
                    <a:ea typeface="Times New Roman"/>
                    <a:cs typeface="Arial" panose="020B0604020202020204" pitchFamily="34" charset="0"/>
                  </a:rPr>
                  <a:t>The role of the Food Value</a:t>
                </a:r>
                <a:endParaRPr lang="en-ZA" sz="1200" dirty="0">
                  <a:latin typeface="Arial" panose="020B0604020202020204" pitchFamily="34" charset="0"/>
                  <a:ea typeface="Times New Roman"/>
                  <a:cs typeface="Arial" panose="020B0604020202020204" pitchFamily="34" charset="0"/>
                </a:endParaRPr>
              </a:p>
              <a:p>
                <a:pPr algn="ctr" defTabSz="713321">
                  <a:lnSpc>
                    <a:spcPct val="115000"/>
                  </a:lnSpc>
                  <a:spcAft>
                    <a:spcPts val="680"/>
                  </a:spcAft>
                  <a:defRPr/>
                </a:pPr>
                <a:r>
                  <a:rPr lang="en-ZA" sz="1200" b="1" dirty="0">
                    <a:solidFill>
                      <a:srgbClr val="FF0000"/>
                    </a:solidFill>
                    <a:latin typeface="Arial" panose="020B0604020202020204" pitchFamily="34" charset="0"/>
                    <a:ea typeface="Times New Roman"/>
                    <a:cs typeface="Arial" panose="020B0604020202020204" pitchFamily="34" charset="0"/>
                  </a:rPr>
                  <a:t> Chain</a:t>
                </a:r>
                <a:endParaRPr lang="en-ZA" sz="1200" dirty="0">
                  <a:latin typeface="Arial" panose="020B0604020202020204" pitchFamily="34" charset="0"/>
                  <a:ea typeface="Times New Roman"/>
                  <a:cs typeface="Arial" panose="020B0604020202020204" pitchFamily="34" charset="0"/>
                </a:endParaRPr>
              </a:p>
            </p:txBody>
          </p:sp>
          <p:sp>
            <p:nvSpPr>
              <p:cNvPr id="806979" name="Left Brace 132"/>
              <p:cNvSpPr>
                <a:spLocks/>
              </p:cNvSpPr>
              <p:nvPr/>
            </p:nvSpPr>
            <p:spPr bwMode="auto">
              <a:xfrm>
                <a:off x="1223270" y="2818088"/>
                <a:ext cx="275854" cy="1322862"/>
              </a:xfrm>
              <a:prstGeom prst="leftBrace">
                <a:avLst>
                  <a:gd name="adj1" fmla="val 68981"/>
                  <a:gd name="adj2" fmla="val 50000"/>
                </a:avLst>
              </a:prstGeom>
              <a:noFill/>
              <a:ln w="9525">
                <a:solidFill>
                  <a:srgbClr val="000000"/>
                </a:solidFill>
                <a:round/>
                <a:headEnd/>
                <a:tailEnd/>
              </a:ln>
            </p:spPr>
            <p:txBody>
              <a:bodyPr lIns="61973" tIns="30987" rIns="61973" bIns="30987"/>
              <a:lstStyle/>
              <a:p>
                <a:pPr defTabSz="712732"/>
                <a:endParaRPr lang="en-ZA" sz="1200" b="1" dirty="0">
                  <a:latin typeface="Arial" panose="020B0604020202020204" pitchFamily="34" charset="0"/>
                  <a:cs typeface="Arial" panose="020B0604020202020204" pitchFamily="34" charset="0"/>
                </a:endParaRPr>
              </a:p>
            </p:txBody>
          </p:sp>
          <p:sp>
            <p:nvSpPr>
              <p:cNvPr id="3" name="Right Arrow 2"/>
              <p:cNvSpPr/>
              <p:nvPr/>
            </p:nvSpPr>
            <p:spPr>
              <a:xfrm>
                <a:off x="3442579" y="2278118"/>
                <a:ext cx="500836" cy="45719"/>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200">
                  <a:latin typeface="Arial" panose="020B0604020202020204" pitchFamily="34" charset="0"/>
                  <a:cs typeface="Arial" panose="020B0604020202020204" pitchFamily="34" charset="0"/>
                </a:endParaRPr>
              </a:p>
            </p:txBody>
          </p:sp>
          <p:sp>
            <p:nvSpPr>
              <p:cNvPr id="4" name="Right Arrow 3"/>
              <p:cNvSpPr/>
              <p:nvPr/>
            </p:nvSpPr>
            <p:spPr>
              <a:xfrm>
                <a:off x="1595832" y="2200644"/>
                <a:ext cx="315169" cy="86798"/>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200">
                  <a:latin typeface="Arial" panose="020B0604020202020204" pitchFamily="34" charset="0"/>
                  <a:cs typeface="Arial" panose="020B0604020202020204" pitchFamily="34" charset="0"/>
                </a:endParaRPr>
              </a:p>
            </p:txBody>
          </p:sp>
          <p:sp>
            <p:nvSpPr>
              <p:cNvPr id="5" name="Right Arrow 4"/>
              <p:cNvSpPr/>
              <p:nvPr/>
            </p:nvSpPr>
            <p:spPr>
              <a:xfrm>
                <a:off x="5028735" y="3335985"/>
                <a:ext cx="275585" cy="111860"/>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200">
                  <a:latin typeface="Arial" panose="020B0604020202020204" pitchFamily="34" charset="0"/>
                  <a:cs typeface="Arial" panose="020B0604020202020204" pitchFamily="34" charset="0"/>
                </a:endParaRPr>
              </a:p>
            </p:txBody>
          </p:sp>
          <p:sp>
            <p:nvSpPr>
              <p:cNvPr id="6" name="Right Arrow 5"/>
              <p:cNvSpPr/>
              <p:nvPr/>
            </p:nvSpPr>
            <p:spPr>
              <a:xfrm>
                <a:off x="7583990" y="3365006"/>
                <a:ext cx="283027" cy="111860"/>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200">
                  <a:latin typeface="Arial" panose="020B0604020202020204" pitchFamily="34" charset="0"/>
                  <a:cs typeface="Arial" panose="020B0604020202020204" pitchFamily="34" charset="0"/>
                </a:endParaRPr>
              </a:p>
            </p:txBody>
          </p:sp>
        </p:grpSp>
      </p:grpSp>
      <p:sp>
        <p:nvSpPr>
          <p:cNvPr id="8" name="Slide Number Placeholder 7"/>
          <p:cNvSpPr>
            <a:spLocks noGrp="1"/>
          </p:cNvSpPr>
          <p:nvPr>
            <p:ph type="sldNum" sz="quarter" idx="10"/>
          </p:nvPr>
        </p:nvSpPr>
        <p:spPr/>
        <p:txBody>
          <a:bodyPr/>
          <a:lstStyle/>
          <a:p>
            <a:fld id="{B7B205F9-417C-4962-85F4-47B5E7A45D67}" type="slidenum">
              <a:rPr lang="en-ZA" smtClean="0"/>
              <a:pPr/>
              <a:t>24</a:t>
            </a:fld>
            <a:endParaRPr lang="en-ZA" dirty="0"/>
          </a:p>
        </p:txBody>
      </p:sp>
    </p:spTree>
    <p:extLst>
      <p:ext uri="{BB962C8B-B14F-4D97-AF65-F5344CB8AC3E}">
        <p14:creationId xmlns:p14="http://schemas.microsoft.com/office/powerpoint/2010/main" val="15479573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F929FF7-9BFC-43D7-A989-E480F973511D}"/>
              </a:ext>
            </a:extLst>
          </p:cNvPr>
          <p:cNvSpPr txBox="1"/>
          <p:nvPr/>
        </p:nvSpPr>
        <p:spPr>
          <a:xfrm>
            <a:off x="1098754" y="3392129"/>
            <a:ext cx="6978445" cy="1237021"/>
          </a:xfrm>
          <a:prstGeom prst="rect">
            <a:avLst/>
          </a:prstGeom>
          <a:noFill/>
        </p:spPr>
        <p:txBody>
          <a:bodyPr wrap="square">
            <a:spAutoFit/>
          </a:bodyPr>
          <a:lstStyle/>
          <a:p>
            <a:pPr algn="ctr" eaLnBrk="1" fontAlgn="auto" hangingPunct="1">
              <a:spcBef>
                <a:spcPts val="0"/>
              </a:spcBef>
              <a:spcAft>
                <a:spcPts val="0"/>
              </a:spcAft>
              <a:defRPr/>
            </a:pPr>
            <a:r>
              <a:rPr lang="en-US" sz="7200" b="1" dirty="0">
                <a:effectLst>
                  <a:outerShdw blurRad="38100" dist="38100" dir="2700000" algn="tl">
                    <a:srgbClr val="000000"/>
                  </a:outerShdw>
                </a:effectLst>
              </a:rPr>
              <a:t>Thank you</a:t>
            </a:r>
            <a:endParaRPr lang="en-US" sz="7200" dirty="0"/>
          </a:p>
        </p:txBody>
      </p:sp>
      <p:sp>
        <p:nvSpPr>
          <p:cNvPr id="2" name="Slide Number Placeholder 1"/>
          <p:cNvSpPr>
            <a:spLocks noGrp="1"/>
          </p:cNvSpPr>
          <p:nvPr>
            <p:ph type="sldNum" sz="quarter" idx="12"/>
          </p:nvPr>
        </p:nvSpPr>
        <p:spPr/>
        <p:txBody>
          <a:bodyPr/>
          <a:lstStyle/>
          <a:p>
            <a:pPr>
              <a:defRPr/>
            </a:pPr>
            <a:fld id="{56842A8B-B5FD-4DA9-A6AD-4768DA4CB554}" type="slidenum">
              <a:rPr lang="en-US" altLang="en-US" smtClean="0"/>
              <a:pPr>
                <a:defRPr/>
              </a:pPr>
              <a:t>25</a:t>
            </a:fld>
            <a:endParaRPr lang="en-US" altLang="en-US"/>
          </a:p>
        </p:txBody>
      </p:sp>
      <p:pic>
        <p:nvPicPr>
          <p:cNvPr id="5" name="image2.png"/>
          <p:cNvPicPr/>
          <p:nvPr/>
        </p:nvPicPr>
        <p:blipFill>
          <a:blip r:embed="rId2"/>
          <a:srcRect/>
          <a:stretch>
            <a:fillRect/>
          </a:stretch>
        </p:blipFill>
        <p:spPr>
          <a:xfrm>
            <a:off x="347662" y="228601"/>
            <a:ext cx="2776538" cy="865564"/>
          </a:xfrm>
          <a:prstGeom prst="rect">
            <a:avLst/>
          </a:prstGeom>
          <a:ln/>
        </p:spPr>
      </p:pic>
    </p:spTree>
    <p:extLst>
      <p:ext uri="{BB962C8B-B14F-4D97-AF65-F5344CB8AC3E}">
        <p14:creationId xmlns:p14="http://schemas.microsoft.com/office/powerpoint/2010/main" val="18924461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txBox="1">
            <a:spLocks/>
          </p:cNvSpPr>
          <p:nvPr/>
        </p:nvSpPr>
        <p:spPr bwMode="auto">
          <a:xfrm>
            <a:off x="2590800" y="1094164"/>
            <a:ext cx="61722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buClr>
                <a:srgbClr val="000000"/>
              </a:buClr>
              <a:buSzPct val="75000"/>
              <a:buFontTx/>
              <a:buNone/>
            </a:pPr>
            <a:endParaRPr lang="en-ZA" altLang="en-US" sz="1800" b="1" dirty="0">
              <a:solidFill>
                <a:srgbClr val="006600"/>
              </a:solidFill>
              <a:latin typeface="Verdana" panose="020B0604030504040204" pitchFamily="34" charset="0"/>
            </a:endParaRPr>
          </a:p>
        </p:txBody>
      </p:sp>
      <p:sp>
        <p:nvSpPr>
          <p:cNvPr id="7" name="Rectangle 6"/>
          <p:cNvSpPr/>
          <p:nvPr/>
        </p:nvSpPr>
        <p:spPr>
          <a:xfrm>
            <a:off x="533400" y="1630739"/>
            <a:ext cx="8153400" cy="923330"/>
          </a:xfrm>
          <a:prstGeom prst="rect">
            <a:avLst/>
          </a:prstGeom>
        </p:spPr>
        <p:txBody>
          <a:bodyPr wrap="square">
            <a:spAutoFit/>
          </a:bodyPr>
          <a:lstStyle/>
          <a:p>
            <a:pPr marL="285750" lvl="0" indent="-285750" algn="just">
              <a:lnSpc>
                <a:spcPct val="150000"/>
              </a:lnSpc>
              <a:buFont typeface="Arial" panose="020B0604020202020204" pitchFamily="34" charset="0"/>
              <a:buChar char="•"/>
            </a:pPr>
            <a:endParaRPr lang="en-US" dirty="0" smtClean="0"/>
          </a:p>
          <a:p>
            <a:pPr algn="just">
              <a:lnSpc>
                <a:spcPct val="150000"/>
              </a:lnSpc>
            </a:pPr>
            <a:r>
              <a:rPr lang="en-ZA" dirty="0" smtClean="0"/>
              <a:t> </a:t>
            </a:r>
            <a:endParaRPr lang="en-US" dirty="0" smtClean="0"/>
          </a:p>
        </p:txBody>
      </p:sp>
      <p:sp>
        <p:nvSpPr>
          <p:cNvPr id="11" name="Rectangle 10">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4" name="Slide Number Placeholder 3"/>
          <p:cNvSpPr>
            <a:spLocks noGrp="1"/>
          </p:cNvSpPr>
          <p:nvPr>
            <p:ph type="sldNum" sz="quarter" idx="12"/>
          </p:nvPr>
        </p:nvSpPr>
        <p:spPr/>
        <p:txBody>
          <a:bodyPr/>
          <a:lstStyle/>
          <a:p>
            <a:pPr>
              <a:defRPr/>
            </a:pPr>
            <a:fld id="{4A1D250C-6849-490A-84C4-5527ECB713BA}" type="slidenum">
              <a:rPr lang="en-US" altLang="en-US" smtClean="0"/>
              <a:pPr>
                <a:defRPr/>
              </a:pPr>
              <a:t>3</a:t>
            </a:fld>
            <a:endParaRPr lang="en-US" altLang="en-US"/>
          </a:p>
        </p:txBody>
      </p:sp>
      <p:sp>
        <p:nvSpPr>
          <p:cNvPr id="8" name="Title 1"/>
          <p:cNvSpPr txBox="1">
            <a:spLocks/>
          </p:cNvSpPr>
          <p:nvPr/>
        </p:nvSpPr>
        <p:spPr bwMode="auto">
          <a:xfrm>
            <a:off x="3238500" y="304800"/>
            <a:ext cx="5600700" cy="733425"/>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lgn="ctr">
              <a:lnSpc>
                <a:spcPct val="120000"/>
              </a:lnSpc>
              <a:spcAft>
                <a:spcPts val="600"/>
              </a:spcAft>
              <a:defRPr/>
            </a:pPr>
            <a:r>
              <a:rPr lang="en-ZA" sz="2800" b="1" dirty="0" smtClean="0">
                <a:solidFill>
                  <a:srgbClr val="00B050"/>
                </a:solidFill>
                <a:latin typeface="Arial" panose="020B0604020202020204" pitchFamily="34" charset="0"/>
                <a:cs typeface="Arial" panose="020B0604020202020204" pitchFamily="34" charset="0"/>
              </a:rPr>
              <a:t>PURPOSE</a:t>
            </a:r>
            <a:endParaRPr lang="en-ZA" sz="2800" dirty="0">
              <a:solidFill>
                <a:prstClr val="black"/>
              </a:solidFill>
              <a:latin typeface="Arial" panose="020B0604020202020204" pitchFamily="34" charset="0"/>
              <a:cs typeface="Arial" panose="020B0604020202020204" pitchFamily="34" charset="0"/>
            </a:endParaRPr>
          </a:p>
        </p:txBody>
      </p:sp>
      <p:sp>
        <p:nvSpPr>
          <p:cNvPr id="9" name="Rectangle 3"/>
          <p:cNvSpPr>
            <a:spLocks noChangeArrowheads="1"/>
          </p:cNvSpPr>
          <p:nvPr/>
        </p:nvSpPr>
        <p:spPr bwMode="auto">
          <a:xfrm>
            <a:off x="604684" y="1585452"/>
            <a:ext cx="8234516" cy="3884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50000"/>
              </a:lnSpc>
            </a:pPr>
            <a:r>
              <a:rPr lang="en-ZA" altLang="en-US" dirty="0" smtClean="0">
                <a:latin typeface="+mn-lt"/>
                <a:cs typeface="Times New Roman" panose="02020603050405020304" pitchFamily="18" charset="0"/>
              </a:rPr>
              <a:t>To present interventions aimed at ensuring </a:t>
            </a:r>
            <a:r>
              <a:rPr lang="en-ZA" altLang="en-US" dirty="0">
                <a:latin typeface="+mn-lt"/>
                <a:cs typeface="Times New Roman" panose="02020603050405020304" pitchFamily="18" charset="0"/>
              </a:rPr>
              <a:t>f</a:t>
            </a:r>
            <a:r>
              <a:rPr lang="en-ZA" altLang="en-US" dirty="0" smtClean="0">
                <a:latin typeface="+mn-lt"/>
                <a:cs typeface="Times New Roman" panose="02020603050405020304" pitchFamily="18" charset="0"/>
              </a:rPr>
              <a:t>ood security in the Province of KwaZulu-Natal during the COVID-19 pandemic.</a:t>
            </a:r>
          </a:p>
          <a:p>
            <a:pPr algn="just">
              <a:lnSpc>
                <a:spcPct val="150000"/>
              </a:lnSpc>
            </a:pPr>
            <a:r>
              <a:rPr lang="en-ZA" altLang="en-US" dirty="0" smtClean="0">
                <a:latin typeface="+mn-lt"/>
                <a:cs typeface="Times New Roman" panose="02020603050405020304" pitchFamily="18" charset="0"/>
              </a:rPr>
              <a:t>Report on measure implemented by the sector to mitigate COVID-19 on Food security.</a:t>
            </a:r>
            <a:endParaRPr lang="en-ZA" altLang="en-US" dirty="0">
              <a:latin typeface="+mn-lt"/>
              <a:cs typeface="Times New Roman" panose="02020603050405020304" pitchFamily="18" charset="0"/>
            </a:endParaRPr>
          </a:p>
        </p:txBody>
      </p:sp>
      <p:pic>
        <p:nvPicPr>
          <p:cNvPr id="12" name="image2.png"/>
          <p:cNvPicPr/>
          <p:nvPr/>
        </p:nvPicPr>
        <p:blipFill>
          <a:blip r:embed="rId2"/>
          <a:srcRect/>
          <a:stretch>
            <a:fillRect/>
          </a:stretch>
        </p:blipFill>
        <p:spPr>
          <a:xfrm>
            <a:off x="347662" y="228600"/>
            <a:ext cx="2776538" cy="1066801"/>
          </a:xfrm>
          <a:prstGeom prst="rect">
            <a:avLst/>
          </a:prstGeom>
          <a:ln/>
        </p:spPr>
      </p:pic>
    </p:spTree>
    <p:extLst>
      <p:ext uri="{BB962C8B-B14F-4D97-AF65-F5344CB8AC3E}">
        <p14:creationId xmlns:p14="http://schemas.microsoft.com/office/powerpoint/2010/main" val="40568268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33400" y="1630739"/>
            <a:ext cx="8153400" cy="923330"/>
          </a:xfrm>
          <a:prstGeom prst="rect">
            <a:avLst/>
          </a:prstGeom>
        </p:spPr>
        <p:txBody>
          <a:bodyPr wrap="square">
            <a:spAutoFit/>
          </a:bodyPr>
          <a:lstStyle/>
          <a:p>
            <a:pPr marL="285750" lvl="0" indent="-285750" algn="just">
              <a:lnSpc>
                <a:spcPct val="150000"/>
              </a:lnSpc>
              <a:buFont typeface="Arial" panose="020B0604020202020204" pitchFamily="34" charset="0"/>
              <a:buChar char="•"/>
            </a:pPr>
            <a:endParaRPr lang="en-US" dirty="0" smtClean="0"/>
          </a:p>
          <a:p>
            <a:pPr algn="just">
              <a:lnSpc>
                <a:spcPct val="150000"/>
              </a:lnSpc>
            </a:pPr>
            <a:r>
              <a:rPr lang="en-ZA" dirty="0" smtClean="0"/>
              <a:t> </a:t>
            </a:r>
            <a:endParaRPr lang="en-US" dirty="0" smtClean="0"/>
          </a:p>
        </p:txBody>
      </p:sp>
      <p:sp>
        <p:nvSpPr>
          <p:cNvPr id="11" name="Rectangle 10">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4" name="Slide Number Placeholder 3"/>
          <p:cNvSpPr>
            <a:spLocks noGrp="1"/>
          </p:cNvSpPr>
          <p:nvPr>
            <p:ph type="sldNum" sz="quarter" idx="12"/>
          </p:nvPr>
        </p:nvSpPr>
        <p:spPr/>
        <p:txBody>
          <a:bodyPr/>
          <a:lstStyle/>
          <a:p>
            <a:pPr>
              <a:defRPr/>
            </a:pPr>
            <a:fld id="{4A1D250C-6849-490A-84C4-5527ECB713BA}" type="slidenum">
              <a:rPr lang="en-US" altLang="en-US" smtClean="0"/>
              <a:pPr>
                <a:defRPr/>
              </a:pPr>
              <a:t>4</a:t>
            </a:fld>
            <a:endParaRPr lang="en-US" altLang="en-US"/>
          </a:p>
        </p:txBody>
      </p:sp>
      <p:sp>
        <p:nvSpPr>
          <p:cNvPr id="8" name="Rectangle 4"/>
          <p:cNvSpPr>
            <a:spLocks noChangeArrowheads="1"/>
          </p:cNvSpPr>
          <p:nvPr/>
        </p:nvSpPr>
        <p:spPr bwMode="auto">
          <a:xfrm>
            <a:off x="368710" y="1216742"/>
            <a:ext cx="8470490" cy="4801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285750" indent="-285750" algn="just">
              <a:lnSpc>
                <a:spcPct val="150000"/>
              </a:lnSpc>
              <a:buFont typeface="Wingdings" panose="05000000000000000000" pitchFamily="2" charset="2"/>
              <a:buChar char="q"/>
            </a:pPr>
            <a:r>
              <a:rPr lang="en-US" dirty="0" smtClean="0">
                <a:latin typeface="+mn-lt"/>
              </a:rPr>
              <a:t>On </a:t>
            </a:r>
            <a:r>
              <a:rPr lang="en-US" dirty="0">
                <a:latin typeface="+mn-lt"/>
              </a:rPr>
              <a:t>the 23 March 2020 His Excellency the President announced a 21 days lockdown as part of the declaration of the state of disaster to contain the spread of the COVID-19. </a:t>
            </a:r>
            <a:endParaRPr lang="en-US" dirty="0" smtClean="0">
              <a:latin typeface="+mn-lt"/>
            </a:endParaRPr>
          </a:p>
          <a:p>
            <a:pPr marL="285750" indent="-285750" algn="just">
              <a:lnSpc>
                <a:spcPct val="150000"/>
              </a:lnSpc>
              <a:buFont typeface="Wingdings" panose="05000000000000000000" pitchFamily="2" charset="2"/>
              <a:buChar char="q"/>
            </a:pPr>
            <a:r>
              <a:rPr lang="en-US" dirty="0" smtClean="0">
                <a:latin typeface="+mn-lt"/>
              </a:rPr>
              <a:t>This </a:t>
            </a:r>
            <a:r>
              <a:rPr lang="en-US" dirty="0">
                <a:latin typeface="+mn-lt"/>
              </a:rPr>
              <a:t>was subsequently declared by the Minister of Cooperative Governance and Traditional Affairs in terms of the Disaster Management Act No. 57 of 2002. </a:t>
            </a:r>
            <a:endParaRPr lang="en-US" dirty="0" smtClean="0">
              <a:latin typeface="+mn-lt"/>
            </a:endParaRPr>
          </a:p>
          <a:p>
            <a:pPr marL="285750" indent="-285750" algn="just">
              <a:lnSpc>
                <a:spcPct val="150000"/>
              </a:lnSpc>
              <a:buFont typeface="Wingdings" panose="05000000000000000000" pitchFamily="2" charset="2"/>
              <a:buChar char="q"/>
            </a:pPr>
            <a:r>
              <a:rPr lang="en-US" altLang="en-US" dirty="0" smtClean="0">
                <a:latin typeface="+mn-lt"/>
                <a:ea typeface="Arial Unicode MS"/>
                <a:cs typeface="Arial Unicode MS"/>
              </a:rPr>
              <a:t>The regulation No 43148 issued in terms of the Disaster Management Act listed </a:t>
            </a:r>
            <a:r>
              <a:rPr lang="en-US" altLang="en-US" dirty="0">
                <a:latin typeface="+mn-lt"/>
              </a:rPr>
              <a:t>categories of  good and services declared </a:t>
            </a:r>
            <a:r>
              <a:rPr lang="en-US" altLang="en-US" dirty="0" smtClean="0">
                <a:latin typeface="+mn-lt"/>
              </a:rPr>
              <a:t>essential. These </a:t>
            </a:r>
            <a:r>
              <a:rPr lang="en-US" altLang="en-US" dirty="0">
                <a:latin typeface="+mn-lt"/>
              </a:rPr>
              <a:t>include:</a:t>
            </a:r>
          </a:p>
          <a:p>
            <a:pPr marL="1200150" lvl="1" indent="-457200" algn="just">
              <a:buFont typeface="+mj-lt"/>
              <a:buAutoNum type="alphaUcPeriod"/>
            </a:pPr>
            <a:r>
              <a:rPr lang="en-US" altLang="en-US" dirty="0">
                <a:latin typeface="+mn-lt"/>
              </a:rPr>
              <a:t>GOODS:</a:t>
            </a:r>
          </a:p>
          <a:p>
            <a:pPr marL="1600200" lvl="2" indent="-457200" algn="just">
              <a:buFont typeface="+mj-lt"/>
              <a:buAutoNum type="arabicPeriod"/>
            </a:pPr>
            <a:r>
              <a:rPr lang="en-US" altLang="en-US" dirty="0">
                <a:latin typeface="+mn-lt"/>
              </a:rPr>
              <a:t> FOOD</a:t>
            </a:r>
          </a:p>
          <a:p>
            <a:pPr marL="2114550" lvl="3" indent="-514350" algn="just">
              <a:buFont typeface="+mj-lt"/>
              <a:buAutoNum type="romanUcPeriod"/>
            </a:pPr>
            <a:r>
              <a:rPr lang="en-US" altLang="en-US" dirty="0">
                <a:latin typeface="+mn-lt"/>
              </a:rPr>
              <a:t>any food product, including non-alcoholic beverages</a:t>
            </a:r>
          </a:p>
          <a:p>
            <a:pPr marL="2114550" lvl="3" indent="-514350" algn="just">
              <a:buFont typeface="+mj-lt"/>
              <a:buAutoNum type="romanUcPeriod"/>
            </a:pPr>
            <a:r>
              <a:rPr lang="en-US" altLang="en-US" dirty="0">
                <a:latin typeface="+mn-lt"/>
              </a:rPr>
              <a:t>Animal food, and</a:t>
            </a:r>
          </a:p>
          <a:p>
            <a:pPr marL="2114550" lvl="3" indent="-514350" algn="just">
              <a:buFont typeface="+mj-lt"/>
              <a:buAutoNum type="romanUcPeriod"/>
            </a:pPr>
            <a:r>
              <a:rPr lang="en-US" altLang="en-US" dirty="0">
                <a:latin typeface="+mn-lt"/>
              </a:rPr>
              <a:t>Chemicals, packaging, and ancillary products used in the production of any food product.</a:t>
            </a:r>
          </a:p>
          <a:p>
            <a:pPr marL="1257300" lvl="1" indent="-514350" algn="just">
              <a:buFont typeface="+mj-lt"/>
              <a:buAutoNum type="alphaUcPeriod"/>
            </a:pPr>
            <a:r>
              <a:rPr lang="en-ZA" altLang="en-US" dirty="0" smtClean="0">
                <a:latin typeface="+mn-lt"/>
              </a:rPr>
              <a:t>SERVICES</a:t>
            </a:r>
            <a:r>
              <a:rPr lang="en-ZA" altLang="en-US" dirty="0">
                <a:latin typeface="+mn-lt"/>
              </a:rPr>
              <a:t>:</a:t>
            </a:r>
          </a:p>
          <a:p>
            <a:pPr marL="1657350" lvl="2" indent="-514350" algn="just">
              <a:buFont typeface="+mj-lt"/>
              <a:buAutoNum type="arabicPeriod"/>
            </a:pPr>
            <a:r>
              <a:rPr lang="en-ZA" altLang="en-US" dirty="0">
                <a:latin typeface="+mn-lt"/>
              </a:rPr>
              <a:t>Production and sale of goods listed in category A </a:t>
            </a:r>
            <a:r>
              <a:rPr lang="en-ZA" altLang="en-US" dirty="0" smtClean="0">
                <a:latin typeface="+mn-lt"/>
              </a:rPr>
              <a:t>above</a:t>
            </a:r>
            <a:endParaRPr lang="en-ZA" altLang="en-US" dirty="0">
              <a:latin typeface="+mn-lt"/>
            </a:endParaRPr>
          </a:p>
        </p:txBody>
      </p:sp>
      <p:sp>
        <p:nvSpPr>
          <p:cNvPr id="9" name="Title 1"/>
          <p:cNvSpPr txBox="1">
            <a:spLocks/>
          </p:cNvSpPr>
          <p:nvPr/>
        </p:nvSpPr>
        <p:spPr bwMode="auto">
          <a:xfrm>
            <a:off x="3276600" y="152400"/>
            <a:ext cx="5562600" cy="733425"/>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lgn="ctr">
              <a:lnSpc>
                <a:spcPct val="120000"/>
              </a:lnSpc>
              <a:spcAft>
                <a:spcPts val="600"/>
              </a:spcAft>
              <a:defRPr/>
            </a:pPr>
            <a:r>
              <a:rPr lang="en-ZA" sz="2800" b="1" dirty="0" smtClean="0">
                <a:solidFill>
                  <a:srgbClr val="00B050"/>
                </a:solidFill>
                <a:latin typeface="Arial" panose="020B0604020202020204" pitchFamily="34" charset="0"/>
                <a:cs typeface="Arial" panose="020B0604020202020204" pitchFamily="34" charset="0"/>
              </a:rPr>
              <a:t>BACKGROUND</a:t>
            </a:r>
            <a:endParaRPr lang="en-ZA" sz="2800" dirty="0">
              <a:solidFill>
                <a:prstClr val="black"/>
              </a:solidFill>
              <a:latin typeface="Arial" panose="020B0604020202020204" pitchFamily="34" charset="0"/>
              <a:cs typeface="Arial" panose="020B0604020202020204" pitchFamily="34" charset="0"/>
            </a:endParaRPr>
          </a:p>
        </p:txBody>
      </p:sp>
      <p:pic>
        <p:nvPicPr>
          <p:cNvPr id="13" name="image2.png"/>
          <p:cNvPicPr/>
          <p:nvPr/>
        </p:nvPicPr>
        <p:blipFill>
          <a:blip r:embed="rId2"/>
          <a:srcRect/>
          <a:stretch>
            <a:fillRect/>
          </a:stretch>
        </p:blipFill>
        <p:spPr>
          <a:xfrm>
            <a:off x="347662" y="228600"/>
            <a:ext cx="2776538" cy="1066801"/>
          </a:xfrm>
          <a:prstGeom prst="rect">
            <a:avLst/>
          </a:prstGeom>
          <a:ln/>
        </p:spPr>
      </p:pic>
    </p:spTree>
    <p:extLst>
      <p:ext uri="{BB962C8B-B14F-4D97-AF65-F5344CB8AC3E}">
        <p14:creationId xmlns:p14="http://schemas.microsoft.com/office/powerpoint/2010/main" val="42901233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33400" y="1630739"/>
            <a:ext cx="8153400" cy="923330"/>
          </a:xfrm>
          <a:prstGeom prst="rect">
            <a:avLst/>
          </a:prstGeom>
        </p:spPr>
        <p:txBody>
          <a:bodyPr wrap="square">
            <a:spAutoFit/>
          </a:bodyPr>
          <a:lstStyle/>
          <a:p>
            <a:pPr marL="285750" lvl="0" indent="-285750" algn="just">
              <a:lnSpc>
                <a:spcPct val="150000"/>
              </a:lnSpc>
              <a:buFont typeface="Arial" panose="020B0604020202020204" pitchFamily="34" charset="0"/>
              <a:buChar char="•"/>
            </a:pPr>
            <a:endParaRPr lang="en-US" dirty="0" smtClean="0"/>
          </a:p>
          <a:p>
            <a:pPr algn="just">
              <a:lnSpc>
                <a:spcPct val="150000"/>
              </a:lnSpc>
            </a:pPr>
            <a:r>
              <a:rPr lang="en-ZA" dirty="0" smtClean="0"/>
              <a:t> </a:t>
            </a:r>
            <a:endParaRPr lang="en-US" dirty="0" smtClean="0"/>
          </a:p>
        </p:txBody>
      </p:sp>
      <p:sp>
        <p:nvSpPr>
          <p:cNvPr id="11" name="Rectangle 10">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4" name="Slide Number Placeholder 3"/>
          <p:cNvSpPr>
            <a:spLocks noGrp="1"/>
          </p:cNvSpPr>
          <p:nvPr>
            <p:ph type="sldNum" sz="quarter" idx="12"/>
          </p:nvPr>
        </p:nvSpPr>
        <p:spPr/>
        <p:txBody>
          <a:bodyPr/>
          <a:lstStyle/>
          <a:p>
            <a:pPr>
              <a:defRPr/>
            </a:pPr>
            <a:fld id="{4A1D250C-6849-490A-84C4-5527ECB713BA}" type="slidenum">
              <a:rPr lang="en-US" altLang="en-US" smtClean="0"/>
              <a:pPr>
                <a:defRPr/>
              </a:pPr>
              <a:t>5</a:t>
            </a:fld>
            <a:endParaRPr lang="en-US" altLang="en-US"/>
          </a:p>
        </p:txBody>
      </p:sp>
      <p:sp>
        <p:nvSpPr>
          <p:cNvPr id="8" name="Rectangle 4"/>
          <p:cNvSpPr>
            <a:spLocks noChangeArrowheads="1"/>
          </p:cNvSpPr>
          <p:nvPr/>
        </p:nvSpPr>
        <p:spPr bwMode="auto">
          <a:xfrm>
            <a:off x="368710" y="1425476"/>
            <a:ext cx="847049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285750" indent="-285750" algn="just">
              <a:lnSpc>
                <a:spcPct val="150000"/>
              </a:lnSpc>
              <a:buFont typeface="Wingdings" panose="05000000000000000000" pitchFamily="2" charset="2"/>
              <a:buChar char="q"/>
            </a:pPr>
            <a:r>
              <a:rPr lang="en-US" sz="2000" dirty="0">
                <a:latin typeface="+mn-lt"/>
              </a:rPr>
              <a:t>The Spread of COVID-19 will surely have negative impacts for the agricultural sector on a socio-economic level.</a:t>
            </a:r>
          </a:p>
          <a:p>
            <a:pPr marL="1028700" lvl="1" algn="just">
              <a:lnSpc>
                <a:spcPct val="150000"/>
              </a:lnSpc>
              <a:buFont typeface="Wingdings" panose="05000000000000000000" pitchFamily="2" charset="2"/>
              <a:buChar char="q"/>
            </a:pPr>
            <a:r>
              <a:rPr lang="en-US" sz="2000" dirty="0" smtClean="0">
                <a:latin typeface="+mn-lt"/>
              </a:rPr>
              <a:t>Kwa-Zulu </a:t>
            </a:r>
            <a:r>
              <a:rPr lang="en-US" sz="2000" dirty="0">
                <a:latin typeface="+mn-lt"/>
              </a:rPr>
              <a:t>Natal continues to be amongst the provinces with the highest number of households who have inadequate access to </a:t>
            </a:r>
            <a:r>
              <a:rPr lang="en-US" sz="2000" dirty="0" smtClean="0">
                <a:latin typeface="+mn-lt"/>
              </a:rPr>
              <a:t>food.</a:t>
            </a:r>
          </a:p>
          <a:p>
            <a:pPr marL="1028700" lvl="1" algn="just">
              <a:lnSpc>
                <a:spcPct val="150000"/>
              </a:lnSpc>
              <a:buFont typeface="Wingdings" panose="05000000000000000000" pitchFamily="2" charset="2"/>
              <a:buChar char="q"/>
            </a:pPr>
            <a:r>
              <a:rPr lang="en-US" sz="2000" dirty="0" smtClean="0">
                <a:latin typeface="+mn-lt"/>
              </a:rPr>
              <a:t>Slight </a:t>
            </a:r>
            <a:r>
              <a:rPr lang="en-US" sz="2000" dirty="0">
                <a:latin typeface="+mn-lt"/>
              </a:rPr>
              <a:t>increase of this phenomenon from 23,4% in 2017 to 24,5% in 2018 against the national average of 20,2%. </a:t>
            </a:r>
            <a:endParaRPr lang="en-US" sz="2000" dirty="0" smtClean="0">
              <a:latin typeface="+mn-lt"/>
            </a:endParaRPr>
          </a:p>
          <a:p>
            <a:pPr marL="285750" indent="-285750" algn="just">
              <a:lnSpc>
                <a:spcPct val="150000"/>
              </a:lnSpc>
              <a:buFont typeface="Wingdings" panose="05000000000000000000" pitchFamily="2" charset="2"/>
              <a:buChar char="q"/>
            </a:pPr>
            <a:r>
              <a:rPr lang="en-US" altLang="en-US" sz="2000" dirty="0" smtClean="0">
                <a:latin typeface="+mn-lt"/>
              </a:rPr>
              <a:t>Access to food being produced by the sector is already a subject of debate, especially for the vulnerable households with limited levels of income.</a:t>
            </a:r>
          </a:p>
        </p:txBody>
      </p:sp>
      <p:sp>
        <p:nvSpPr>
          <p:cNvPr id="9" name="Title 1"/>
          <p:cNvSpPr txBox="1">
            <a:spLocks/>
          </p:cNvSpPr>
          <p:nvPr/>
        </p:nvSpPr>
        <p:spPr bwMode="auto">
          <a:xfrm>
            <a:off x="3276600" y="152400"/>
            <a:ext cx="5562600" cy="733425"/>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lgn="ctr">
              <a:lnSpc>
                <a:spcPct val="120000"/>
              </a:lnSpc>
              <a:spcAft>
                <a:spcPts val="600"/>
              </a:spcAft>
              <a:defRPr/>
            </a:pPr>
            <a:r>
              <a:rPr lang="en-ZA" sz="2800" b="1" dirty="0" smtClean="0">
                <a:solidFill>
                  <a:srgbClr val="00B050"/>
                </a:solidFill>
                <a:latin typeface="Arial" panose="020B0604020202020204" pitchFamily="34" charset="0"/>
                <a:cs typeface="Arial" panose="020B0604020202020204" pitchFamily="34" charset="0"/>
              </a:rPr>
              <a:t>BACKGROUND</a:t>
            </a:r>
            <a:endParaRPr lang="en-ZA" sz="2800" dirty="0">
              <a:solidFill>
                <a:prstClr val="black"/>
              </a:solidFill>
              <a:latin typeface="Arial" panose="020B0604020202020204" pitchFamily="34" charset="0"/>
              <a:cs typeface="Arial" panose="020B0604020202020204" pitchFamily="34" charset="0"/>
            </a:endParaRPr>
          </a:p>
        </p:txBody>
      </p:sp>
      <p:pic>
        <p:nvPicPr>
          <p:cNvPr id="13" name="image2.png"/>
          <p:cNvPicPr/>
          <p:nvPr/>
        </p:nvPicPr>
        <p:blipFill>
          <a:blip r:embed="rId2"/>
          <a:srcRect/>
          <a:stretch>
            <a:fillRect/>
          </a:stretch>
        </p:blipFill>
        <p:spPr>
          <a:xfrm>
            <a:off x="347662" y="228600"/>
            <a:ext cx="2776538" cy="1066801"/>
          </a:xfrm>
          <a:prstGeom prst="rect">
            <a:avLst/>
          </a:prstGeom>
          <a:ln/>
        </p:spPr>
      </p:pic>
    </p:spTree>
    <p:extLst>
      <p:ext uri="{BB962C8B-B14F-4D97-AF65-F5344CB8AC3E}">
        <p14:creationId xmlns:p14="http://schemas.microsoft.com/office/powerpoint/2010/main" val="33180896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33400" y="1630739"/>
            <a:ext cx="8153400" cy="923330"/>
          </a:xfrm>
          <a:prstGeom prst="rect">
            <a:avLst/>
          </a:prstGeom>
        </p:spPr>
        <p:txBody>
          <a:bodyPr wrap="square">
            <a:spAutoFit/>
          </a:bodyPr>
          <a:lstStyle/>
          <a:p>
            <a:pPr marL="285750" lvl="0" indent="-285750" algn="just">
              <a:lnSpc>
                <a:spcPct val="150000"/>
              </a:lnSpc>
              <a:buFont typeface="Arial" panose="020B0604020202020204" pitchFamily="34" charset="0"/>
              <a:buChar char="•"/>
            </a:pPr>
            <a:endParaRPr lang="en-US" dirty="0" smtClean="0"/>
          </a:p>
          <a:p>
            <a:pPr algn="just">
              <a:lnSpc>
                <a:spcPct val="150000"/>
              </a:lnSpc>
            </a:pPr>
            <a:r>
              <a:rPr lang="en-ZA" dirty="0" smtClean="0"/>
              <a:t> </a:t>
            </a:r>
            <a:endParaRPr lang="en-US" dirty="0" smtClean="0"/>
          </a:p>
        </p:txBody>
      </p:sp>
      <p:sp>
        <p:nvSpPr>
          <p:cNvPr id="11" name="Rectangle 10">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4" name="Slide Number Placeholder 3"/>
          <p:cNvSpPr>
            <a:spLocks noGrp="1"/>
          </p:cNvSpPr>
          <p:nvPr>
            <p:ph type="sldNum" sz="quarter" idx="12"/>
          </p:nvPr>
        </p:nvSpPr>
        <p:spPr/>
        <p:txBody>
          <a:bodyPr/>
          <a:lstStyle/>
          <a:p>
            <a:pPr>
              <a:defRPr/>
            </a:pPr>
            <a:fld id="{4A1D250C-6849-490A-84C4-5527ECB713BA}" type="slidenum">
              <a:rPr lang="en-US" altLang="en-US" smtClean="0"/>
              <a:pPr>
                <a:defRPr/>
              </a:pPr>
              <a:t>6</a:t>
            </a:fld>
            <a:endParaRPr lang="en-US" altLang="en-US"/>
          </a:p>
        </p:txBody>
      </p:sp>
      <p:sp>
        <p:nvSpPr>
          <p:cNvPr id="9" name="Title 1"/>
          <p:cNvSpPr txBox="1">
            <a:spLocks/>
          </p:cNvSpPr>
          <p:nvPr/>
        </p:nvSpPr>
        <p:spPr bwMode="auto">
          <a:xfrm>
            <a:off x="3276600" y="152400"/>
            <a:ext cx="5562600" cy="733425"/>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lgn="ctr">
              <a:lnSpc>
                <a:spcPct val="120000"/>
              </a:lnSpc>
              <a:spcAft>
                <a:spcPts val="600"/>
              </a:spcAft>
              <a:defRPr/>
            </a:pPr>
            <a:r>
              <a:rPr lang="en-ZA" sz="2800" b="1" dirty="0" smtClean="0">
                <a:solidFill>
                  <a:srgbClr val="00B050"/>
                </a:solidFill>
                <a:latin typeface="Arial" panose="020B0604020202020204" pitchFamily="34" charset="0"/>
                <a:cs typeface="Arial" panose="020B0604020202020204" pitchFamily="34" charset="0"/>
              </a:rPr>
              <a:t>BACKGROUND</a:t>
            </a:r>
            <a:endParaRPr lang="en-ZA" sz="2800" dirty="0">
              <a:solidFill>
                <a:prstClr val="black"/>
              </a:solidFill>
              <a:latin typeface="Arial" panose="020B0604020202020204" pitchFamily="34" charset="0"/>
              <a:cs typeface="Arial" panose="020B0604020202020204" pitchFamily="34" charset="0"/>
            </a:endParaRPr>
          </a:p>
        </p:txBody>
      </p:sp>
      <p:pic>
        <p:nvPicPr>
          <p:cNvPr id="13" name="image2.png"/>
          <p:cNvPicPr/>
          <p:nvPr/>
        </p:nvPicPr>
        <p:blipFill>
          <a:blip r:embed="rId2"/>
          <a:srcRect/>
          <a:stretch>
            <a:fillRect/>
          </a:stretch>
        </p:blipFill>
        <p:spPr>
          <a:xfrm>
            <a:off x="347662" y="228600"/>
            <a:ext cx="2776538" cy="1066801"/>
          </a:xfrm>
          <a:prstGeom prst="rect">
            <a:avLst/>
          </a:prstGeom>
          <a:ln/>
        </p:spPr>
      </p:pic>
      <p:graphicFrame>
        <p:nvGraphicFramePr>
          <p:cNvPr id="2" name="Table 1"/>
          <p:cNvGraphicFramePr>
            <a:graphicFrameLocks noGrp="1"/>
          </p:cNvGraphicFramePr>
          <p:nvPr>
            <p:extLst>
              <p:ext uri="{D42A27DB-BD31-4B8C-83A1-F6EECF244321}">
                <p14:modId xmlns:p14="http://schemas.microsoft.com/office/powerpoint/2010/main" val="1455296137"/>
              </p:ext>
            </p:extLst>
          </p:nvPr>
        </p:nvGraphicFramePr>
        <p:xfrm>
          <a:off x="533400" y="1416051"/>
          <a:ext cx="8077200" cy="5074218"/>
        </p:xfrm>
        <a:graphic>
          <a:graphicData uri="http://schemas.openxmlformats.org/drawingml/2006/table">
            <a:tbl>
              <a:tblPr firstRow="1" firstCol="1" bandRow="1"/>
              <a:tblGrid>
                <a:gridCol w="4000137">
                  <a:extLst>
                    <a:ext uri="{9D8B030D-6E8A-4147-A177-3AD203B41FA5}">
                      <a16:colId xmlns:a16="http://schemas.microsoft.com/office/drawing/2014/main" val="2868951497"/>
                    </a:ext>
                  </a:extLst>
                </a:gridCol>
                <a:gridCol w="4077063">
                  <a:extLst>
                    <a:ext uri="{9D8B030D-6E8A-4147-A177-3AD203B41FA5}">
                      <a16:colId xmlns:a16="http://schemas.microsoft.com/office/drawing/2014/main" val="1284219374"/>
                    </a:ext>
                  </a:extLst>
                </a:gridCol>
              </a:tblGrid>
              <a:tr h="307146">
                <a:tc>
                  <a:txBody>
                    <a:bodyPr/>
                    <a:lstStyle/>
                    <a:p>
                      <a:pPr marL="0" marR="0" algn="just">
                        <a:spcBef>
                          <a:spcPts val="0"/>
                        </a:spcBef>
                        <a:spcAft>
                          <a:spcPts val="0"/>
                        </a:spcAft>
                      </a:pPr>
                      <a:r>
                        <a:rPr lang="en-US" sz="1600" b="1" dirty="0">
                          <a:effectLst/>
                          <a:latin typeface="Cambria" panose="02040503050406030204" pitchFamily="18" charset="0"/>
                          <a:ea typeface="Times New Roman" panose="02020603050405020304" pitchFamily="18" charset="0"/>
                        </a:rPr>
                        <a:t>Effects on Commercial Farmers</a:t>
                      </a:r>
                      <a:endParaRPr lang="en-US" sz="1600" dirty="0">
                        <a:effectLst/>
                        <a:latin typeface="Times New Roman" panose="02020603050405020304" pitchFamily="18" charset="0"/>
                        <a:ea typeface="Times New Roman" panose="02020603050405020304" pitchFamily="18" charset="0"/>
                      </a:endParaRPr>
                    </a:p>
                  </a:txBody>
                  <a:tcPr marL="58537" marR="58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5000"/>
                      </a:schemeClr>
                    </a:solidFill>
                  </a:tcPr>
                </a:tc>
                <a:tc>
                  <a:txBody>
                    <a:bodyPr/>
                    <a:lstStyle/>
                    <a:p>
                      <a:pPr marL="0" marR="0" algn="just">
                        <a:spcBef>
                          <a:spcPts val="0"/>
                        </a:spcBef>
                        <a:spcAft>
                          <a:spcPts val="0"/>
                        </a:spcAft>
                      </a:pPr>
                      <a:r>
                        <a:rPr lang="en-US" sz="1600" b="1" dirty="0">
                          <a:effectLst/>
                          <a:latin typeface="Cambria" panose="02040503050406030204" pitchFamily="18" charset="0"/>
                          <a:ea typeface="Times New Roman" panose="02020603050405020304" pitchFamily="18" charset="0"/>
                        </a:rPr>
                        <a:t>Effects on Emerging Farmers</a:t>
                      </a:r>
                      <a:endParaRPr lang="en-US" sz="1600" dirty="0">
                        <a:effectLst/>
                        <a:latin typeface="Times New Roman" panose="02020603050405020304" pitchFamily="18" charset="0"/>
                        <a:ea typeface="Times New Roman" panose="02020603050405020304" pitchFamily="18" charset="0"/>
                      </a:endParaRPr>
                    </a:p>
                  </a:txBody>
                  <a:tcPr marL="58537" marR="58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264799427"/>
                  </a:ext>
                </a:extLst>
              </a:tr>
              <a:tr h="4653057">
                <a:tc>
                  <a:txBody>
                    <a:bodyPr/>
                    <a:lstStyle/>
                    <a:p>
                      <a:pPr marL="342900" marR="0" lvl="0" indent="-342900" algn="just">
                        <a:lnSpc>
                          <a:spcPct val="115000"/>
                        </a:lnSpc>
                        <a:spcBef>
                          <a:spcPts val="0"/>
                        </a:spcBef>
                        <a:spcAft>
                          <a:spcPts val="0"/>
                        </a:spcAft>
                        <a:buFont typeface="Symbol" panose="05050102010706020507" pitchFamily="18" charset="2"/>
                        <a:buChar char=""/>
                      </a:pPr>
                      <a:r>
                        <a:rPr lang="en-US" sz="1600" dirty="0">
                          <a:effectLst/>
                          <a:latin typeface="Cambria" panose="02040503050406030204" pitchFamily="18" charset="0"/>
                          <a:ea typeface="Calibri" panose="020F0502020204030204" pitchFamily="34" charset="0"/>
                          <a:cs typeface="Calibri" panose="020F0502020204030204" pitchFamily="34" charset="0"/>
                        </a:rPr>
                        <a:t>In accessible export markets for agricultural products and this could result </a:t>
                      </a:r>
                      <a:r>
                        <a:rPr lang="en-US" sz="1600" dirty="0" smtClean="0">
                          <a:effectLst/>
                          <a:latin typeface="Cambria" panose="02040503050406030204" pitchFamily="18" charset="0"/>
                          <a:ea typeface="Calibri" panose="020F0502020204030204" pitchFamily="34" charset="0"/>
                          <a:cs typeface="Calibri" panose="020F0502020204030204" pitchFamily="34" charset="0"/>
                        </a:rPr>
                        <a:t>to losses in jobs and </a:t>
                      </a:r>
                      <a:r>
                        <a:rPr lang="en-US" sz="1600" dirty="0">
                          <a:effectLst/>
                          <a:latin typeface="Cambria" panose="02040503050406030204" pitchFamily="18" charset="0"/>
                          <a:ea typeface="Calibri" panose="020F0502020204030204" pitchFamily="34" charset="0"/>
                          <a:cs typeface="Calibri" panose="020F0502020204030204" pitchFamily="34" charset="0"/>
                        </a:rPr>
                        <a:t>income for farmers.</a:t>
                      </a:r>
                      <a:endParaRPr lang="en-US" sz="1600" dirty="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a:lnSpc>
                          <a:spcPct val="115000"/>
                        </a:lnSpc>
                        <a:spcBef>
                          <a:spcPts val="0"/>
                        </a:spcBef>
                        <a:spcAft>
                          <a:spcPts val="0"/>
                        </a:spcAft>
                        <a:buFont typeface="Symbol" panose="05050102010706020507" pitchFamily="18" charset="2"/>
                        <a:buChar char=""/>
                      </a:pPr>
                      <a:r>
                        <a:rPr lang="en-US" sz="1600" dirty="0">
                          <a:effectLst/>
                          <a:latin typeface="Cambria" panose="02040503050406030204" pitchFamily="18" charset="0"/>
                          <a:ea typeface="Calibri" panose="020F0502020204030204" pitchFamily="34" charset="0"/>
                          <a:cs typeface="Calibri" panose="020F0502020204030204" pitchFamily="34" charset="0"/>
                        </a:rPr>
                        <a:t>Restrictions on sale and delays in delivery of agricultural machinery and equipment</a:t>
                      </a:r>
                      <a:endParaRPr lang="en-US" sz="1600" dirty="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a:lnSpc>
                          <a:spcPct val="115000"/>
                        </a:lnSpc>
                        <a:spcBef>
                          <a:spcPts val="0"/>
                        </a:spcBef>
                        <a:spcAft>
                          <a:spcPts val="0"/>
                        </a:spcAft>
                        <a:buFont typeface="Symbol" panose="05050102010706020507" pitchFamily="18" charset="2"/>
                        <a:buChar char=""/>
                      </a:pPr>
                      <a:r>
                        <a:rPr lang="en-US" sz="1600" dirty="0">
                          <a:effectLst/>
                          <a:latin typeface="Cambria" panose="02040503050406030204" pitchFamily="18" charset="0"/>
                          <a:ea typeface="Calibri" panose="020F0502020204030204" pitchFamily="34" charset="0"/>
                          <a:cs typeface="Calibri" panose="020F0502020204030204" pitchFamily="34" charset="0"/>
                        </a:rPr>
                        <a:t>In accessible and limited availability of spares for machinery </a:t>
                      </a:r>
                      <a:r>
                        <a:rPr lang="en-US" sz="1600" dirty="0" smtClean="0">
                          <a:effectLst/>
                          <a:latin typeface="Cambria" panose="02040503050406030204" pitchFamily="18" charset="0"/>
                          <a:ea typeface="Calibri" panose="020F0502020204030204" pitchFamily="34" charset="0"/>
                          <a:cs typeface="Calibri" panose="020F0502020204030204" pitchFamily="34" charset="0"/>
                        </a:rPr>
                        <a:t>repairs.</a:t>
                      </a:r>
                      <a:endParaRPr lang="en-US" sz="1600" dirty="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a:lnSpc>
                          <a:spcPct val="115000"/>
                        </a:lnSpc>
                        <a:spcBef>
                          <a:spcPts val="0"/>
                        </a:spcBef>
                        <a:spcAft>
                          <a:spcPts val="0"/>
                        </a:spcAft>
                        <a:buFont typeface="Symbol" panose="05050102010706020507" pitchFamily="18" charset="2"/>
                        <a:buChar char=""/>
                      </a:pPr>
                      <a:r>
                        <a:rPr lang="en-US" sz="1600" dirty="0">
                          <a:effectLst/>
                          <a:latin typeface="Cambria" panose="02040503050406030204" pitchFamily="18" charset="0"/>
                          <a:ea typeface="Calibri" panose="020F0502020204030204" pitchFamily="34" charset="0"/>
                          <a:cs typeface="Calibri" panose="020F0502020204030204" pitchFamily="34" charset="0"/>
                        </a:rPr>
                        <a:t>Shift from physical auctions to on line marking of </a:t>
                      </a:r>
                      <a:r>
                        <a:rPr lang="en-US" sz="1600" dirty="0" smtClean="0">
                          <a:effectLst/>
                          <a:latin typeface="Cambria" panose="02040503050406030204" pitchFamily="18" charset="0"/>
                          <a:ea typeface="Calibri" panose="020F0502020204030204" pitchFamily="34" charset="0"/>
                          <a:cs typeface="Calibri" panose="020F0502020204030204" pitchFamily="34" charset="0"/>
                        </a:rPr>
                        <a:t>livestock</a:t>
                      </a:r>
                      <a:endParaRPr lang="en-US" sz="1600" dirty="0" smtClean="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a:lnSpc>
                          <a:spcPct val="115000"/>
                        </a:lnSpc>
                        <a:spcBef>
                          <a:spcPts val="0"/>
                        </a:spcBef>
                        <a:spcAft>
                          <a:spcPts val="0"/>
                        </a:spcAft>
                        <a:buFont typeface="Symbol" panose="05050102010706020507" pitchFamily="18" charset="2"/>
                        <a:buChar char=""/>
                      </a:pPr>
                      <a:r>
                        <a:rPr lang="en-US" sz="1600" dirty="0" smtClean="0">
                          <a:effectLst/>
                          <a:latin typeface="Cambria" panose="02040503050406030204" pitchFamily="18" charset="0"/>
                          <a:ea typeface="Calibri" panose="020F0502020204030204" pitchFamily="34" charset="0"/>
                          <a:cs typeface="Calibri" panose="020F0502020204030204" pitchFamily="34" charset="0"/>
                        </a:rPr>
                        <a:t>delays </a:t>
                      </a:r>
                      <a:r>
                        <a:rPr lang="en-US" sz="1600" dirty="0">
                          <a:effectLst/>
                          <a:latin typeface="Cambria" panose="02040503050406030204" pitchFamily="18" charset="0"/>
                          <a:ea typeface="Calibri" panose="020F0502020204030204" pitchFamily="34" charset="0"/>
                          <a:cs typeface="Calibri" panose="020F0502020204030204" pitchFamily="34" charset="0"/>
                        </a:rPr>
                        <a:t>in the delivery of inputs where raw materials are imported (i.e. fertilizer)</a:t>
                      </a:r>
                      <a:endParaRPr lang="en-US" sz="1600" dirty="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a:lnSpc>
                          <a:spcPct val="115000"/>
                        </a:lnSpc>
                        <a:spcBef>
                          <a:spcPts val="0"/>
                        </a:spcBef>
                        <a:spcAft>
                          <a:spcPts val="1000"/>
                        </a:spcAft>
                        <a:buFont typeface="Symbol" panose="05050102010706020507" pitchFamily="18" charset="2"/>
                        <a:buChar char=""/>
                      </a:pPr>
                      <a:r>
                        <a:rPr lang="en-US" sz="1600" dirty="0">
                          <a:effectLst/>
                          <a:latin typeface="Cambria" panose="02040503050406030204" pitchFamily="18" charset="0"/>
                          <a:ea typeface="Calibri" panose="020F0502020204030204" pitchFamily="34" charset="0"/>
                          <a:cs typeface="Calibri" panose="020F0502020204030204" pitchFamily="34" charset="0"/>
                        </a:rPr>
                        <a:t>Farming operation affected by social distancing especially for intensive fruit and vegetable farming</a:t>
                      </a:r>
                      <a:r>
                        <a:rPr lang="en-US" sz="1600" dirty="0" smtClean="0">
                          <a:effectLst/>
                          <a:latin typeface="Cambria" panose="02040503050406030204" pitchFamily="18" charset="0"/>
                          <a:ea typeface="Calibri" panose="020F0502020204030204" pitchFamily="34" charset="0"/>
                          <a:cs typeface="Calibri" panose="020F0502020204030204" pitchFamily="34" charset="0"/>
                        </a:rPr>
                        <a:t>.</a:t>
                      </a:r>
                      <a:r>
                        <a:rPr lang="en-US" sz="1600" dirty="0">
                          <a:effectLst/>
                          <a:latin typeface="Cambria" panose="02040503050406030204" pitchFamily="18" charset="0"/>
                          <a:ea typeface="Times New Roman" panose="02020603050405020304" pitchFamily="18" charset="0"/>
                        </a:rPr>
                        <a:t> </a:t>
                      </a:r>
                      <a:endParaRPr lang="en-US" sz="1600" dirty="0">
                        <a:effectLst/>
                        <a:latin typeface="Times New Roman" panose="02020603050405020304" pitchFamily="18" charset="0"/>
                        <a:ea typeface="Times New Roman" panose="02020603050405020304" pitchFamily="18" charset="0"/>
                      </a:endParaRPr>
                    </a:p>
                  </a:txBody>
                  <a:tcPr marL="58537" marR="58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marR="0" lvl="0" indent="-342900" algn="just">
                        <a:lnSpc>
                          <a:spcPct val="115000"/>
                        </a:lnSpc>
                        <a:spcBef>
                          <a:spcPts val="0"/>
                        </a:spcBef>
                        <a:spcAft>
                          <a:spcPts val="0"/>
                        </a:spcAft>
                        <a:buFont typeface="Symbol" panose="05050102010706020507" pitchFamily="18" charset="2"/>
                        <a:buChar char=""/>
                      </a:pPr>
                      <a:r>
                        <a:rPr lang="en-US" sz="1600" dirty="0">
                          <a:effectLst/>
                          <a:latin typeface="Cambria" panose="02040503050406030204" pitchFamily="18" charset="0"/>
                          <a:ea typeface="Calibri" panose="020F0502020204030204" pitchFamily="34" charset="0"/>
                          <a:cs typeface="Calibri" panose="020F0502020204030204" pitchFamily="34" charset="0"/>
                        </a:rPr>
                        <a:t>Limited or inaccessible domestic market and consequently loss of income.</a:t>
                      </a:r>
                      <a:endParaRPr lang="en-US" sz="1600" dirty="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a:lnSpc>
                          <a:spcPct val="115000"/>
                        </a:lnSpc>
                        <a:spcBef>
                          <a:spcPts val="0"/>
                        </a:spcBef>
                        <a:spcAft>
                          <a:spcPts val="0"/>
                        </a:spcAft>
                        <a:buFont typeface="Symbol" panose="05050102010706020507" pitchFamily="18" charset="2"/>
                        <a:buChar char=""/>
                      </a:pPr>
                      <a:r>
                        <a:rPr lang="en-US" sz="1600" dirty="0">
                          <a:effectLst/>
                          <a:latin typeface="Cambria" panose="02040503050406030204" pitchFamily="18" charset="0"/>
                          <a:ea typeface="Calibri" panose="020F0502020204030204" pitchFamily="34" charset="0"/>
                          <a:cs typeface="Calibri" panose="020F0502020204030204" pitchFamily="34" charset="0"/>
                        </a:rPr>
                        <a:t>Limited availability of machinery and equipment due to restricted movements.</a:t>
                      </a:r>
                      <a:endParaRPr lang="en-US" sz="1600" dirty="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a:lnSpc>
                          <a:spcPct val="115000"/>
                        </a:lnSpc>
                        <a:spcBef>
                          <a:spcPts val="0"/>
                        </a:spcBef>
                        <a:spcAft>
                          <a:spcPts val="0"/>
                        </a:spcAft>
                        <a:buFont typeface="Symbol" panose="05050102010706020507" pitchFamily="18" charset="2"/>
                        <a:buChar char=""/>
                      </a:pPr>
                      <a:r>
                        <a:rPr lang="en-US" sz="1600" dirty="0">
                          <a:effectLst/>
                          <a:latin typeface="Cambria" panose="02040503050406030204" pitchFamily="18" charset="0"/>
                          <a:ea typeface="Calibri" panose="020F0502020204030204" pitchFamily="34" charset="0"/>
                          <a:cs typeface="Calibri" panose="020F0502020204030204" pitchFamily="34" charset="0"/>
                        </a:rPr>
                        <a:t>In accessible and limited availability of spares for machinery repairs </a:t>
                      </a:r>
                      <a:endParaRPr lang="en-US" sz="1600" dirty="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a:lnSpc>
                          <a:spcPct val="115000"/>
                        </a:lnSpc>
                        <a:spcBef>
                          <a:spcPts val="0"/>
                        </a:spcBef>
                        <a:spcAft>
                          <a:spcPts val="0"/>
                        </a:spcAft>
                        <a:buFont typeface="Symbol" panose="05050102010706020507" pitchFamily="18" charset="2"/>
                        <a:buChar char=""/>
                      </a:pPr>
                      <a:r>
                        <a:rPr lang="en-US" sz="1600" dirty="0">
                          <a:effectLst/>
                          <a:latin typeface="Cambria" panose="02040503050406030204" pitchFamily="18" charset="0"/>
                          <a:ea typeface="Calibri" panose="020F0502020204030204" pitchFamily="34" charset="0"/>
                          <a:cs typeface="Calibri" panose="020F0502020204030204" pitchFamily="34" charset="0"/>
                        </a:rPr>
                        <a:t>Limited or no access to livestock marketing conducted through online auctions</a:t>
                      </a:r>
                      <a:endParaRPr lang="en-US" sz="1600" dirty="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a:lnSpc>
                          <a:spcPct val="115000"/>
                        </a:lnSpc>
                        <a:spcBef>
                          <a:spcPts val="0"/>
                        </a:spcBef>
                        <a:spcAft>
                          <a:spcPts val="0"/>
                        </a:spcAft>
                        <a:buFont typeface="Symbol" panose="05050102010706020507" pitchFamily="18" charset="2"/>
                        <a:buChar char=""/>
                      </a:pPr>
                      <a:r>
                        <a:rPr lang="en-US" sz="1600" dirty="0" smtClean="0">
                          <a:effectLst/>
                          <a:latin typeface="Cambria" panose="02040503050406030204" pitchFamily="18" charset="0"/>
                          <a:ea typeface="Calibri" panose="020F0502020204030204" pitchFamily="34" charset="0"/>
                          <a:cs typeface="Calibri" panose="020F0502020204030204" pitchFamily="34" charset="0"/>
                        </a:rPr>
                        <a:t>delays </a:t>
                      </a:r>
                      <a:r>
                        <a:rPr lang="en-US" sz="1600" dirty="0">
                          <a:effectLst/>
                          <a:latin typeface="Cambria" panose="02040503050406030204" pitchFamily="18" charset="0"/>
                          <a:ea typeface="Calibri" panose="020F0502020204030204" pitchFamily="34" charset="0"/>
                          <a:cs typeface="Calibri" panose="020F0502020204030204" pitchFamily="34" charset="0"/>
                        </a:rPr>
                        <a:t>in the delivery of inputs where raw materials are imported (i.e. fertilizer)</a:t>
                      </a:r>
                      <a:endParaRPr lang="en-US" sz="1600" dirty="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a:lnSpc>
                          <a:spcPct val="115000"/>
                        </a:lnSpc>
                        <a:spcBef>
                          <a:spcPts val="0"/>
                        </a:spcBef>
                        <a:spcAft>
                          <a:spcPts val="1000"/>
                        </a:spcAft>
                        <a:buFont typeface="Symbol" panose="05050102010706020507" pitchFamily="18" charset="2"/>
                        <a:buChar char=""/>
                      </a:pPr>
                      <a:r>
                        <a:rPr lang="en-US" sz="1600" dirty="0">
                          <a:effectLst/>
                          <a:latin typeface="Cambria" panose="02040503050406030204" pitchFamily="18" charset="0"/>
                          <a:ea typeface="Calibri" panose="020F0502020204030204" pitchFamily="34" charset="0"/>
                          <a:cs typeface="Calibri" panose="020F0502020204030204" pitchFamily="34" charset="0"/>
                        </a:rPr>
                        <a:t>Inability to travel as most farming businesses are not registered as legal entities and therefore not able to be issued with permits in terms of the regulation.</a:t>
                      </a:r>
                      <a:endParaRPr lang="en-US" sz="1600" dirty="0">
                        <a:effectLst/>
                        <a:latin typeface="Calibri" panose="020F0502020204030204" pitchFamily="34" charset="0"/>
                        <a:ea typeface="Calibri" panose="020F0502020204030204" pitchFamily="34" charset="0"/>
                        <a:cs typeface="Calibri" panose="020F0502020204030204" pitchFamily="34" charset="0"/>
                      </a:endParaRPr>
                    </a:p>
                  </a:txBody>
                  <a:tcPr marL="58537" marR="58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44681001"/>
                  </a:ext>
                </a:extLst>
              </a:tr>
            </a:tbl>
          </a:graphicData>
        </a:graphic>
      </p:graphicFrame>
    </p:spTree>
    <p:extLst>
      <p:ext uri="{BB962C8B-B14F-4D97-AF65-F5344CB8AC3E}">
        <p14:creationId xmlns:p14="http://schemas.microsoft.com/office/powerpoint/2010/main" val="32633025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33400" y="1371600"/>
            <a:ext cx="8305800" cy="2640723"/>
          </a:xfrm>
          <a:prstGeom prst="rect">
            <a:avLst/>
          </a:prstGeom>
        </p:spPr>
        <p:txBody>
          <a:bodyPr wrap="square">
            <a:spAutoFit/>
          </a:bodyPr>
          <a:lstStyle/>
          <a:p>
            <a:pPr marL="285750" lvl="0" indent="-285750" algn="just">
              <a:spcBef>
                <a:spcPct val="20000"/>
              </a:spcBef>
              <a:buFont typeface="Arial" panose="020B0604020202020204" pitchFamily="34" charset="0"/>
              <a:buChar char="•"/>
            </a:pPr>
            <a:r>
              <a:rPr lang="en-US" dirty="0"/>
              <a:t>Nationally the total supply of maize is projected at </a:t>
            </a:r>
            <a:r>
              <a:rPr lang="en-US" b="1" dirty="0"/>
              <a:t>15 283 803 </a:t>
            </a:r>
            <a:r>
              <a:rPr lang="en-US" dirty="0"/>
              <a:t>tons for the 2020/21 marketing season. This includes an opening stock (at 1 May 2020) of 1 196 643 tons and local commercial deliveries of 13 980 160 tons. Whole maize imports of 80 000 tons are estimated, no early deliveries and a surplus of 27 000 tons. </a:t>
            </a:r>
            <a:endParaRPr lang="en-US" dirty="0" smtClean="0"/>
          </a:p>
          <a:p>
            <a:pPr marL="285750" lvl="0" indent="-285750" algn="just">
              <a:spcBef>
                <a:spcPct val="20000"/>
              </a:spcBef>
              <a:buFont typeface="Arial" panose="020B0604020202020204" pitchFamily="34" charset="0"/>
              <a:buChar char="•"/>
            </a:pPr>
            <a:r>
              <a:rPr lang="en-US" dirty="0" smtClean="0"/>
              <a:t>Total </a:t>
            </a:r>
            <a:r>
              <a:rPr lang="en-US" dirty="0"/>
              <a:t>demand including exports is estimated at </a:t>
            </a:r>
            <a:r>
              <a:rPr lang="en-US" b="1" dirty="0"/>
              <a:t>13 894 000 </a:t>
            </a:r>
            <a:r>
              <a:rPr lang="en-US" dirty="0"/>
              <a:t>tons – April 2021.</a:t>
            </a:r>
          </a:p>
          <a:p>
            <a:pPr marL="285750" lvl="0" indent="-285750" algn="just">
              <a:buFont typeface="Arial" panose="020B0604020202020204" pitchFamily="34" charset="0"/>
              <a:buChar char="•"/>
            </a:pPr>
            <a:r>
              <a:rPr lang="en-US" dirty="0" smtClean="0"/>
              <a:t>In the 2019/20 summer season, for the grains which will be harvested from April – June 2020, KwaZulu-Natal’s production by commercial sector is depicted in the table below: </a:t>
            </a:r>
          </a:p>
        </p:txBody>
      </p:sp>
      <p:sp>
        <p:nvSpPr>
          <p:cNvPr id="11" name="Rectangle 10">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4" name="Slide Number Placeholder 3"/>
          <p:cNvSpPr>
            <a:spLocks noGrp="1"/>
          </p:cNvSpPr>
          <p:nvPr>
            <p:ph type="sldNum" sz="quarter" idx="12"/>
          </p:nvPr>
        </p:nvSpPr>
        <p:spPr/>
        <p:txBody>
          <a:bodyPr/>
          <a:lstStyle/>
          <a:p>
            <a:pPr>
              <a:defRPr/>
            </a:pPr>
            <a:fld id="{4A1D250C-6849-490A-84C4-5527ECB713BA}" type="slidenum">
              <a:rPr lang="en-US" altLang="en-US" smtClean="0"/>
              <a:pPr>
                <a:defRPr/>
              </a:pPr>
              <a:t>7</a:t>
            </a:fld>
            <a:endParaRPr lang="en-US" altLang="en-US"/>
          </a:p>
        </p:txBody>
      </p:sp>
      <p:sp>
        <p:nvSpPr>
          <p:cNvPr id="9" name="Title 1"/>
          <p:cNvSpPr txBox="1">
            <a:spLocks/>
          </p:cNvSpPr>
          <p:nvPr/>
        </p:nvSpPr>
        <p:spPr bwMode="auto">
          <a:xfrm>
            <a:off x="3124200" y="152400"/>
            <a:ext cx="5715000" cy="914400"/>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lgn="ctr">
              <a:lnSpc>
                <a:spcPct val="120000"/>
              </a:lnSpc>
              <a:spcAft>
                <a:spcPts val="600"/>
              </a:spcAft>
              <a:defRPr/>
            </a:pPr>
            <a:r>
              <a:rPr lang="en-ZA" sz="2800" b="1" dirty="0">
                <a:solidFill>
                  <a:srgbClr val="00B050"/>
                </a:solidFill>
                <a:latin typeface="Arial" panose="020B0604020202020204" pitchFamily="34" charset="0"/>
                <a:cs typeface="Arial" panose="020B0604020202020204" pitchFamily="34" charset="0"/>
              </a:rPr>
              <a:t>CROP </a:t>
            </a:r>
            <a:r>
              <a:rPr lang="en-ZA" sz="2800" b="1" dirty="0" smtClean="0">
                <a:solidFill>
                  <a:srgbClr val="00B050"/>
                </a:solidFill>
                <a:latin typeface="Arial" panose="020B0604020202020204" pitchFamily="34" charset="0"/>
                <a:cs typeface="Arial" panose="020B0604020202020204" pitchFamily="34" charset="0"/>
              </a:rPr>
              <a:t>PRODUCTION: EXPECTED PRODUCTION</a:t>
            </a:r>
            <a:endParaRPr lang="en-ZA" sz="2800" dirty="0">
              <a:solidFill>
                <a:prstClr val="black"/>
              </a:solidFill>
              <a:latin typeface="Arial" panose="020B0604020202020204" pitchFamily="34" charset="0"/>
              <a:cs typeface="Arial" panose="020B0604020202020204" pitchFamily="34" charset="0"/>
            </a:endParaRPr>
          </a:p>
        </p:txBody>
      </p:sp>
      <p:pic>
        <p:nvPicPr>
          <p:cNvPr id="13" name="image2.png"/>
          <p:cNvPicPr/>
          <p:nvPr/>
        </p:nvPicPr>
        <p:blipFill>
          <a:blip r:embed="rId2"/>
          <a:srcRect/>
          <a:stretch>
            <a:fillRect/>
          </a:stretch>
        </p:blipFill>
        <p:spPr>
          <a:xfrm>
            <a:off x="347662" y="228600"/>
            <a:ext cx="2776538" cy="1066801"/>
          </a:xfrm>
          <a:prstGeom prst="rect">
            <a:avLst/>
          </a:prstGeom>
          <a:ln/>
        </p:spPr>
      </p:pic>
      <p:graphicFrame>
        <p:nvGraphicFramePr>
          <p:cNvPr id="2" name="Table 1"/>
          <p:cNvGraphicFramePr>
            <a:graphicFrameLocks noGrp="1"/>
          </p:cNvGraphicFramePr>
          <p:nvPr>
            <p:extLst>
              <p:ext uri="{D42A27DB-BD31-4B8C-83A1-F6EECF244321}">
                <p14:modId xmlns:p14="http://schemas.microsoft.com/office/powerpoint/2010/main" val="649471422"/>
              </p:ext>
            </p:extLst>
          </p:nvPr>
        </p:nvGraphicFramePr>
        <p:xfrm>
          <a:off x="789038" y="4384693"/>
          <a:ext cx="7745360" cy="1939907"/>
        </p:xfrm>
        <a:graphic>
          <a:graphicData uri="http://schemas.openxmlformats.org/drawingml/2006/table">
            <a:tbl>
              <a:tblPr firstRow="1" bandRow="1">
                <a:tableStyleId>{5940675A-B579-460E-94D1-54222C63F5DA}</a:tableStyleId>
              </a:tblPr>
              <a:tblGrid>
                <a:gridCol w="1936340">
                  <a:extLst>
                    <a:ext uri="{9D8B030D-6E8A-4147-A177-3AD203B41FA5}">
                      <a16:colId xmlns:a16="http://schemas.microsoft.com/office/drawing/2014/main" val="2077827596"/>
                    </a:ext>
                  </a:extLst>
                </a:gridCol>
                <a:gridCol w="1936340">
                  <a:extLst>
                    <a:ext uri="{9D8B030D-6E8A-4147-A177-3AD203B41FA5}">
                      <a16:colId xmlns:a16="http://schemas.microsoft.com/office/drawing/2014/main" val="1236192253"/>
                    </a:ext>
                  </a:extLst>
                </a:gridCol>
                <a:gridCol w="1936340">
                  <a:extLst>
                    <a:ext uri="{9D8B030D-6E8A-4147-A177-3AD203B41FA5}">
                      <a16:colId xmlns:a16="http://schemas.microsoft.com/office/drawing/2014/main" val="1313144860"/>
                    </a:ext>
                  </a:extLst>
                </a:gridCol>
                <a:gridCol w="1936340">
                  <a:extLst>
                    <a:ext uri="{9D8B030D-6E8A-4147-A177-3AD203B41FA5}">
                      <a16:colId xmlns:a16="http://schemas.microsoft.com/office/drawing/2014/main" val="3146946955"/>
                    </a:ext>
                  </a:extLst>
                </a:gridCol>
              </a:tblGrid>
              <a:tr h="585051">
                <a:tc>
                  <a:txBody>
                    <a:bodyPr/>
                    <a:lstStyle/>
                    <a:p>
                      <a:pPr algn="ctr"/>
                      <a:r>
                        <a:rPr lang="en-US" sz="1600" b="1" dirty="0" smtClean="0"/>
                        <a:t>COMMODITY</a:t>
                      </a:r>
                      <a:endParaRPr lang="en-US" sz="1600" b="1" dirty="0"/>
                    </a:p>
                  </a:txBody>
                  <a:tcPr>
                    <a:solidFill>
                      <a:schemeClr val="bg1">
                        <a:lumMod val="65000"/>
                      </a:schemeClr>
                    </a:solidFill>
                  </a:tcPr>
                </a:tc>
                <a:tc>
                  <a:txBody>
                    <a:bodyPr/>
                    <a:lstStyle/>
                    <a:p>
                      <a:pPr algn="ctr"/>
                      <a:r>
                        <a:rPr lang="en-US" sz="1600" b="1" dirty="0" smtClean="0"/>
                        <a:t>AREA PLANTED (HA)</a:t>
                      </a:r>
                      <a:endParaRPr lang="en-US" sz="1600" b="1" dirty="0"/>
                    </a:p>
                  </a:txBody>
                  <a:tcPr>
                    <a:solidFill>
                      <a:schemeClr val="bg1">
                        <a:lumMod val="65000"/>
                      </a:schemeClr>
                    </a:solidFill>
                  </a:tcPr>
                </a:tc>
                <a:tc>
                  <a:txBody>
                    <a:bodyPr/>
                    <a:lstStyle/>
                    <a:p>
                      <a:pPr algn="ctr"/>
                      <a:r>
                        <a:rPr lang="en-US" sz="1600" b="1" dirty="0" smtClean="0"/>
                        <a:t>EXPECTED YIELD/HA</a:t>
                      </a:r>
                      <a:r>
                        <a:rPr lang="en-US" sz="1600" b="1" baseline="0" dirty="0" smtClean="0"/>
                        <a:t> (T/HA)</a:t>
                      </a:r>
                      <a:endParaRPr lang="en-US" sz="1600" b="1" dirty="0"/>
                    </a:p>
                  </a:txBody>
                  <a:tcPr>
                    <a:solidFill>
                      <a:schemeClr val="bg1">
                        <a:lumMod val="65000"/>
                      </a:schemeClr>
                    </a:solidFill>
                  </a:tcPr>
                </a:tc>
                <a:tc>
                  <a:txBody>
                    <a:bodyPr/>
                    <a:lstStyle/>
                    <a:p>
                      <a:pPr algn="ctr"/>
                      <a:r>
                        <a:rPr lang="en-US" sz="1600" b="1" dirty="0" smtClean="0"/>
                        <a:t>TOTAL YIELD EXPECTED (TONS)</a:t>
                      </a:r>
                      <a:endParaRPr lang="en-US" sz="1600" b="1" dirty="0"/>
                    </a:p>
                  </a:txBody>
                  <a:tcPr>
                    <a:solidFill>
                      <a:schemeClr val="bg1">
                        <a:lumMod val="65000"/>
                      </a:schemeClr>
                    </a:solidFill>
                  </a:tcPr>
                </a:tc>
                <a:extLst>
                  <a:ext uri="{0D108BD9-81ED-4DB2-BD59-A6C34878D82A}">
                    <a16:rowId xmlns:a16="http://schemas.microsoft.com/office/drawing/2014/main" val="812766151"/>
                  </a:ext>
                </a:extLst>
              </a:tr>
              <a:tr h="338714">
                <a:tc>
                  <a:txBody>
                    <a:bodyPr/>
                    <a:lstStyle/>
                    <a:p>
                      <a:r>
                        <a:rPr lang="en-US" sz="1600" dirty="0" smtClean="0"/>
                        <a:t>White Maize</a:t>
                      </a:r>
                      <a:endParaRPr lang="en-US" sz="1600" dirty="0"/>
                    </a:p>
                  </a:txBody>
                  <a:tcPr/>
                </a:tc>
                <a:tc>
                  <a:txBody>
                    <a:bodyPr/>
                    <a:lstStyle/>
                    <a:p>
                      <a:pPr algn="r"/>
                      <a:r>
                        <a:rPr lang="en-US" sz="1600" dirty="0" smtClean="0"/>
                        <a:t>47000</a:t>
                      </a:r>
                      <a:endParaRPr lang="en-US" sz="1600" dirty="0"/>
                    </a:p>
                  </a:txBody>
                  <a:tcPr/>
                </a:tc>
                <a:tc>
                  <a:txBody>
                    <a:bodyPr/>
                    <a:lstStyle/>
                    <a:p>
                      <a:pPr algn="r"/>
                      <a:r>
                        <a:rPr lang="en-US" sz="1600" dirty="0" smtClean="0"/>
                        <a:t>6.45</a:t>
                      </a:r>
                      <a:endParaRPr lang="en-US" sz="1600" dirty="0"/>
                    </a:p>
                  </a:txBody>
                  <a:tcPr/>
                </a:tc>
                <a:tc>
                  <a:txBody>
                    <a:bodyPr/>
                    <a:lstStyle/>
                    <a:p>
                      <a:pPr algn="r" fontAlgn="b"/>
                      <a:r>
                        <a:rPr lang="en-US" sz="1600" kern="1200" dirty="0" smtClean="0">
                          <a:solidFill>
                            <a:schemeClr val="tx1"/>
                          </a:solidFill>
                          <a:latin typeface="+mn-lt"/>
                          <a:ea typeface="+mn-ea"/>
                          <a:cs typeface="+mn-cs"/>
                        </a:rPr>
                        <a:t>303 150</a:t>
                      </a:r>
                      <a:endParaRPr lang="en-US" sz="1600" kern="1200" dirty="0">
                        <a:solidFill>
                          <a:schemeClr val="tx1"/>
                        </a:solidFill>
                        <a:latin typeface="+mn-lt"/>
                        <a:ea typeface="+mn-ea"/>
                        <a:cs typeface="+mn-cs"/>
                      </a:endParaRPr>
                    </a:p>
                  </a:txBody>
                  <a:tcPr marL="4763" marR="4763" marT="4763" marB="0" anchor="b"/>
                </a:tc>
                <a:extLst>
                  <a:ext uri="{0D108BD9-81ED-4DB2-BD59-A6C34878D82A}">
                    <a16:rowId xmlns:a16="http://schemas.microsoft.com/office/drawing/2014/main" val="2676764263"/>
                  </a:ext>
                </a:extLst>
              </a:tr>
              <a:tr h="338714">
                <a:tc>
                  <a:txBody>
                    <a:bodyPr/>
                    <a:lstStyle/>
                    <a:p>
                      <a:r>
                        <a:rPr lang="en-US" sz="1600" dirty="0" smtClean="0"/>
                        <a:t>Yellow Maize</a:t>
                      </a:r>
                      <a:endParaRPr lang="en-US" sz="1600" dirty="0"/>
                    </a:p>
                  </a:txBody>
                  <a:tcPr/>
                </a:tc>
                <a:tc>
                  <a:txBody>
                    <a:bodyPr/>
                    <a:lstStyle/>
                    <a:p>
                      <a:pPr algn="r"/>
                      <a:r>
                        <a:rPr lang="en-US" sz="1600" dirty="0" smtClean="0"/>
                        <a:t>55000</a:t>
                      </a:r>
                      <a:endParaRPr lang="en-US" sz="1600" dirty="0"/>
                    </a:p>
                  </a:txBody>
                  <a:tcPr/>
                </a:tc>
                <a:tc>
                  <a:txBody>
                    <a:bodyPr/>
                    <a:lstStyle/>
                    <a:p>
                      <a:pPr algn="r"/>
                      <a:r>
                        <a:rPr lang="en-US" sz="1600" dirty="0" smtClean="0"/>
                        <a:t>7.7</a:t>
                      </a:r>
                      <a:endParaRPr lang="en-US" sz="1600" dirty="0"/>
                    </a:p>
                  </a:txBody>
                  <a:tcPr/>
                </a:tc>
                <a:tc>
                  <a:txBody>
                    <a:bodyPr/>
                    <a:lstStyle/>
                    <a:p>
                      <a:pPr algn="r" fontAlgn="b"/>
                      <a:r>
                        <a:rPr lang="en-US" sz="1600" kern="1200" dirty="0" smtClean="0">
                          <a:solidFill>
                            <a:schemeClr val="tx1"/>
                          </a:solidFill>
                          <a:latin typeface="+mn-lt"/>
                          <a:ea typeface="+mn-ea"/>
                          <a:cs typeface="+mn-cs"/>
                        </a:rPr>
                        <a:t>423 500</a:t>
                      </a:r>
                      <a:endParaRPr lang="en-US" sz="1600" kern="1200" dirty="0">
                        <a:solidFill>
                          <a:schemeClr val="tx1"/>
                        </a:solidFill>
                        <a:latin typeface="+mn-lt"/>
                        <a:ea typeface="+mn-ea"/>
                        <a:cs typeface="+mn-cs"/>
                      </a:endParaRPr>
                    </a:p>
                  </a:txBody>
                  <a:tcPr marL="4763" marR="4763" marT="4763" marB="0" anchor="b"/>
                </a:tc>
                <a:extLst>
                  <a:ext uri="{0D108BD9-81ED-4DB2-BD59-A6C34878D82A}">
                    <a16:rowId xmlns:a16="http://schemas.microsoft.com/office/drawing/2014/main" val="1458227574"/>
                  </a:ext>
                </a:extLst>
              </a:tr>
              <a:tr h="338714">
                <a:tc>
                  <a:txBody>
                    <a:bodyPr/>
                    <a:lstStyle/>
                    <a:p>
                      <a:r>
                        <a:rPr lang="en-US" sz="1600" dirty="0" smtClean="0"/>
                        <a:t>Soya Beans</a:t>
                      </a:r>
                      <a:endParaRPr lang="en-US" sz="1600" dirty="0"/>
                    </a:p>
                  </a:txBody>
                  <a:tcPr/>
                </a:tc>
                <a:tc>
                  <a:txBody>
                    <a:bodyPr/>
                    <a:lstStyle/>
                    <a:p>
                      <a:pPr algn="r"/>
                      <a:r>
                        <a:rPr lang="en-US" sz="1600" dirty="0" smtClean="0"/>
                        <a:t>35000</a:t>
                      </a:r>
                      <a:endParaRPr lang="en-US" sz="1600" dirty="0"/>
                    </a:p>
                  </a:txBody>
                  <a:tcPr/>
                </a:tc>
                <a:tc>
                  <a:txBody>
                    <a:bodyPr/>
                    <a:lstStyle/>
                    <a:p>
                      <a:pPr algn="r"/>
                      <a:r>
                        <a:rPr lang="en-US" sz="1600" dirty="0" smtClean="0"/>
                        <a:t>2.9</a:t>
                      </a:r>
                      <a:endParaRPr lang="en-US" sz="1600" dirty="0"/>
                    </a:p>
                  </a:txBody>
                  <a:tcPr/>
                </a:tc>
                <a:tc>
                  <a:txBody>
                    <a:bodyPr/>
                    <a:lstStyle/>
                    <a:p>
                      <a:pPr algn="r" fontAlgn="b"/>
                      <a:r>
                        <a:rPr lang="en-US" sz="1600" kern="1200" dirty="0" smtClean="0">
                          <a:solidFill>
                            <a:schemeClr val="tx1"/>
                          </a:solidFill>
                          <a:latin typeface="+mn-lt"/>
                          <a:ea typeface="+mn-ea"/>
                          <a:cs typeface="+mn-cs"/>
                        </a:rPr>
                        <a:t>101 500</a:t>
                      </a:r>
                      <a:endParaRPr lang="en-US" sz="1600" kern="1200" dirty="0">
                        <a:solidFill>
                          <a:schemeClr val="tx1"/>
                        </a:solidFill>
                        <a:latin typeface="+mn-lt"/>
                        <a:ea typeface="+mn-ea"/>
                        <a:cs typeface="+mn-cs"/>
                      </a:endParaRPr>
                    </a:p>
                  </a:txBody>
                  <a:tcPr marL="4763" marR="4763" marT="4763" marB="0" anchor="b"/>
                </a:tc>
                <a:extLst>
                  <a:ext uri="{0D108BD9-81ED-4DB2-BD59-A6C34878D82A}">
                    <a16:rowId xmlns:a16="http://schemas.microsoft.com/office/drawing/2014/main" val="3931692011"/>
                  </a:ext>
                </a:extLst>
              </a:tr>
              <a:tr h="338714">
                <a:tc>
                  <a:txBody>
                    <a:bodyPr/>
                    <a:lstStyle/>
                    <a:p>
                      <a:r>
                        <a:rPr lang="en-US" sz="1600" dirty="0" smtClean="0"/>
                        <a:t>Sorghum</a:t>
                      </a:r>
                      <a:endParaRPr lang="en-US" sz="1600" dirty="0"/>
                    </a:p>
                  </a:txBody>
                  <a:tcPr/>
                </a:tc>
                <a:tc>
                  <a:txBody>
                    <a:bodyPr/>
                    <a:lstStyle/>
                    <a:p>
                      <a:pPr algn="r"/>
                      <a:r>
                        <a:rPr lang="en-US" sz="1600" dirty="0" smtClean="0"/>
                        <a:t>1200</a:t>
                      </a:r>
                      <a:endParaRPr lang="en-US" sz="1600" dirty="0"/>
                    </a:p>
                  </a:txBody>
                  <a:tcPr/>
                </a:tc>
                <a:tc>
                  <a:txBody>
                    <a:bodyPr/>
                    <a:lstStyle/>
                    <a:p>
                      <a:pPr algn="r"/>
                      <a:r>
                        <a:rPr lang="en-US" sz="1600" dirty="0" smtClean="0"/>
                        <a:t>2.5</a:t>
                      </a:r>
                      <a:endParaRPr lang="en-US" sz="1600" dirty="0"/>
                    </a:p>
                  </a:txBody>
                  <a:tcPr/>
                </a:tc>
                <a:tc>
                  <a:txBody>
                    <a:bodyPr/>
                    <a:lstStyle/>
                    <a:p>
                      <a:pPr algn="r" fontAlgn="b"/>
                      <a:r>
                        <a:rPr lang="en-US" sz="1600" kern="1200" dirty="0" smtClean="0">
                          <a:solidFill>
                            <a:schemeClr val="tx1"/>
                          </a:solidFill>
                          <a:latin typeface="+mn-lt"/>
                          <a:ea typeface="+mn-ea"/>
                          <a:cs typeface="+mn-cs"/>
                        </a:rPr>
                        <a:t>3 000</a:t>
                      </a:r>
                      <a:endParaRPr lang="en-US" sz="1600" kern="1200" dirty="0">
                        <a:solidFill>
                          <a:schemeClr val="tx1"/>
                        </a:solidFill>
                        <a:latin typeface="+mn-lt"/>
                        <a:ea typeface="+mn-ea"/>
                        <a:cs typeface="+mn-cs"/>
                      </a:endParaRPr>
                    </a:p>
                  </a:txBody>
                  <a:tcPr marL="4763" marR="4763" marT="4763" marB="0" anchor="b"/>
                </a:tc>
                <a:extLst>
                  <a:ext uri="{0D108BD9-81ED-4DB2-BD59-A6C34878D82A}">
                    <a16:rowId xmlns:a16="http://schemas.microsoft.com/office/drawing/2014/main" val="3310539574"/>
                  </a:ext>
                </a:extLst>
              </a:tr>
            </a:tbl>
          </a:graphicData>
        </a:graphic>
      </p:graphicFrame>
    </p:spTree>
    <p:extLst>
      <p:ext uri="{BB962C8B-B14F-4D97-AF65-F5344CB8AC3E}">
        <p14:creationId xmlns:p14="http://schemas.microsoft.com/office/powerpoint/2010/main" val="32458639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97310" y="1290483"/>
            <a:ext cx="8089490" cy="3647152"/>
          </a:xfrm>
          <a:prstGeom prst="rect">
            <a:avLst/>
          </a:prstGeom>
        </p:spPr>
        <p:txBody>
          <a:bodyPr wrap="square">
            <a:spAutoFit/>
          </a:bodyPr>
          <a:lstStyle/>
          <a:p>
            <a:pPr marL="285750" lvl="0" indent="-285750" algn="just">
              <a:lnSpc>
                <a:spcPct val="150000"/>
              </a:lnSpc>
              <a:buFont typeface="Arial" panose="020B0604020202020204" pitchFamily="34" charset="0"/>
              <a:buChar char="•"/>
            </a:pPr>
            <a:r>
              <a:rPr lang="en-US" sz="1400" dirty="0"/>
              <a:t>G</a:t>
            </a:r>
            <a:r>
              <a:rPr lang="en-US" sz="1400" dirty="0" smtClean="0"/>
              <a:t>rains are a main source of staples for the majority of households within the Province on KwaZulu-Natal especially in the rural and </a:t>
            </a:r>
            <a:r>
              <a:rPr lang="en-US" sz="1400" dirty="0" err="1" smtClean="0"/>
              <a:t>peri</a:t>
            </a:r>
            <a:r>
              <a:rPr lang="en-US" sz="1400" dirty="0" smtClean="0"/>
              <a:t>-urban areas.</a:t>
            </a:r>
          </a:p>
          <a:p>
            <a:pPr marL="285750" lvl="0" indent="-285750" algn="just">
              <a:lnSpc>
                <a:spcPct val="150000"/>
              </a:lnSpc>
              <a:buFont typeface="Arial" panose="020B0604020202020204" pitchFamily="34" charset="0"/>
              <a:buChar char="•"/>
            </a:pPr>
            <a:r>
              <a:rPr lang="en-US" sz="1400" dirty="0" smtClean="0"/>
              <a:t>Whilst the production of the commercial sector is largely earmarked for the mainstream market and could distort the picture in terms of food sufficiency levels including food security. Access to this production remains the main problem faced by the vulnerable household including small-scale farmers who have little to no income.</a:t>
            </a:r>
          </a:p>
          <a:p>
            <a:pPr marL="285750" lvl="0" indent="-285750" algn="just">
              <a:lnSpc>
                <a:spcPct val="150000"/>
              </a:lnSpc>
              <a:buFont typeface="Arial" panose="020B0604020202020204" pitchFamily="34" charset="0"/>
              <a:buChar char="•"/>
            </a:pPr>
            <a:r>
              <a:rPr lang="en-US" sz="1400" dirty="0" smtClean="0"/>
              <a:t>The Multi-Planting Season Programme implemented by DARD is designed to increase food access at a local level and ensures primary supply of staple food to the vulnerable smallholder farmers.</a:t>
            </a:r>
          </a:p>
          <a:p>
            <a:pPr marL="285750" lvl="0" indent="-285750" algn="just">
              <a:lnSpc>
                <a:spcPct val="150000"/>
              </a:lnSpc>
              <a:buFont typeface="Arial" panose="020B0604020202020204" pitchFamily="34" charset="0"/>
              <a:buChar char="•"/>
            </a:pPr>
            <a:r>
              <a:rPr lang="en-US" sz="1400" dirty="0" smtClean="0"/>
              <a:t>Table below shows the yield expected from the smallholder farmers supported by the state during the 2019/20 summer planting season:</a:t>
            </a:r>
          </a:p>
        </p:txBody>
      </p:sp>
      <p:sp>
        <p:nvSpPr>
          <p:cNvPr id="11" name="Rectangle 10">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4" name="Slide Number Placeholder 3"/>
          <p:cNvSpPr>
            <a:spLocks noGrp="1"/>
          </p:cNvSpPr>
          <p:nvPr>
            <p:ph type="sldNum" sz="quarter" idx="12"/>
          </p:nvPr>
        </p:nvSpPr>
        <p:spPr/>
        <p:txBody>
          <a:bodyPr/>
          <a:lstStyle/>
          <a:p>
            <a:pPr>
              <a:defRPr/>
            </a:pPr>
            <a:fld id="{4A1D250C-6849-490A-84C4-5527ECB713BA}" type="slidenum">
              <a:rPr lang="en-US" altLang="en-US" smtClean="0"/>
              <a:pPr>
                <a:defRPr/>
              </a:pPr>
              <a:t>8</a:t>
            </a:fld>
            <a:endParaRPr lang="en-US" altLang="en-US"/>
          </a:p>
        </p:txBody>
      </p:sp>
      <p:sp>
        <p:nvSpPr>
          <p:cNvPr id="9" name="Title 1"/>
          <p:cNvSpPr txBox="1">
            <a:spLocks/>
          </p:cNvSpPr>
          <p:nvPr/>
        </p:nvSpPr>
        <p:spPr bwMode="auto">
          <a:xfrm>
            <a:off x="3124200" y="152400"/>
            <a:ext cx="5715000" cy="914400"/>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lgn="ctr">
              <a:lnSpc>
                <a:spcPct val="120000"/>
              </a:lnSpc>
              <a:spcAft>
                <a:spcPts val="600"/>
              </a:spcAft>
              <a:defRPr/>
            </a:pPr>
            <a:r>
              <a:rPr lang="en-ZA" sz="2800" b="1" dirty="0">
                <a:solidFill>
                  <a:srgbClr val="00B050"/>
                </a:solidFill>
                <a:latin typeface="Arial" panose="020B0604020202020204" pitchFamily="34" charset="0"/>
                <a:cs typeface="Arial" panose="020B0604020202020204" pitchFamily="34" charset="0"/>
              </a:rPr>
              <a:t>CROP </a:t>
            </a:r>
            <a:r>
              <a:rPr lang="en-ZA" sz="2800" b="1" dirty="0" smtClean="0">
                <a:solidFill>
                  <a:srgbClr val="00B050"/>
                </a:solidFill>
                <a:latin typeface="Arial" panose="020B0604020202020204" pitchFamily="34" charset="0"/>
                <a:cs typeface="Arial" panose="020B0604020202020204" pitchFamily="34" charset="0"/>
              </a:rPr>
              <a:t>PRODUCTION: EXPECTED PRODUCTION</a:t>
            </a:r>
            <a:endParaRPr lang="en-ZA" sz="2800" dirty="0">
              <a:solidFill>
                <a:prstClr val="black"/>
              </a:solidFill>
              <a:latin typeface="Arial" panose="020B0604020202020204" pitchFamily="34" charset="0"/>
              <a:cs typeface="Arial" panose="020B0604020202020204" pitchFamily="34" charset="0"/>
            </a:endParaRPr>
          </a:p>
        </p:txBody>
      </p:sp>
      <p:pic>
        <p:nvPicPr>
          <p:cNvPr id="13" name="image2.png"/>
          <p:cNvPicPr/>
          <p:nvPr/>
        </p:nvPicPr>
        <p:blipFill>
          <a:blip r:embed="rId2"/>
          <a:srcRect/>
          <a:stretch>
            <a:fillRect/>
          </a:stretch>
        </p:blipFill>
        <p:spPr>
          <a:xfrm>
            <a:off x="347662" y="228600"/>
            <a:ext cx="2776538" cy="1066801"/>
          </a:xfrm>
          <a:prstGeom prst="rect">
            <a:avLst/>
          </a:prstGeom>
          <a:ln/>
        </p:spPr>
      </p:pic>
      <p:graphicFrame>
        <p:nvGraphicFramePr>
          <p:cNvPr id="2" name="Table 1"/>
          <p:cNvGraphicFramePr>
            <a:graphicFrameLocks noGrp="1"/>
          </p:cNvGraphicFramePr>
          <p:nvPr>
            <p:extLst>
              <p:ext uri="{D42A27DB-BD31-4B8C-83A1-F6EECF244321}">
                <p14:modId xmlns:p14="http://schemas.microsoft.com/office/powerpoint/2010/main" val="2464135078"/>
              </p:ext>
            </p:extLst>
          </p:nvPr>
        </p:nvGraphicFramePr>
        <p:xfrm>
          <a:off x="838200" y="4953000"/>
          <a:ext cx="7772400" cy="1371600"/>
        </p:xfrm>
        <a:graphic>
          <a:graphicData uri="http://schemas.openxmlformats.org/drawingml/2006/table">
            <a:tbl>
              <a:tblPr firstRow="1" bandRow="1">
                <a:tableStyleId>{5940675A-B579-460E-94D1-54222C63F5DA}</a:tableStyleId>
              </a:tblPr>
              <a:tblGrid>
                <a:gridCol w="1943100">
                  <a:extLst>
                    <a:ext uri="{9D8B030D-6E8A-4147-A177-3AD203B41FA5}">
                      <a16:colId xmlns:a16="http://schemas.microsoft.com/office/drawing/2014/main" val="2077827596"/>
                    </a:ext>
                  </a:extLst>
                </a:gridCol>
                <a:gridCol w="1943100">
                  <a:extLst>
                    <a:ext uri="{9D8B030D-6E8A-4147-A177-3AD203B41FA5}">
                      <a16:colId xmlns:a16="http://schemas.microsoft.com/office/drawing/2014/main" val="1236192253"/>
                    </a:ext>
                  </a:extLst>
                </a:gridCol>
                <a:gridCol w="1943100">
                  <a:extLst>
                    <a:ext uri="{9D8B030D-6E8A-4147-A177-3AD203B41FA5}">
                      <a16:colId xmlns:a16="http://schemas.microsoft.com/office/drawing/2014/main" val="1313144860"/>
                    </a:ext>
                  </a:extLst>
                </a:gridCol>
                <a:gridCol w="1943100">
                  <a:extLst>
                    <a:ext uri="{9D8B030D-6E8A-4147-A177-3AD203B41FA5}">
                      <a16:colId xmlns:a16="http://schemas.microsoft.com/office/drawing/2014/main" val="3146946955"/>
                    </a:ext>
                  </a:extLst>
                </a:gridCol>
              </a:tblGrid>
              <a:tr h="388835">
                <a:tc>
                  <a:txBody>
                    <a:bodyPr/>
                    <a:lstStyle/>
                    <a:p>
                      <a:pPr algn="ctr"/>
                      <a:r>
                        <a:rPr lang="en-US" b="1" dirty="0" smtClean="0"/>
                        <a:t>COMMODITY</a:t>
                      </a:r>
                      <a:endParaRPr lang="en-US" b="1" dirty="0"/>
                    </a:p>
                  </a:txBody>
                  <a:tcPr>
                    <a:solidFill>
                      <a:schemeClr val="bg1">
                        <a:lumMod val="65000"/>
                      </a:schemeClr>
                    </a:solidFill>
                  </a:tcPr>
                </a:tc>
                <a:tc>
                  <a:txBody>
                    <a:bodyPr/>
                    <a:lstStyle/>
                    <a:p>
                      <a:pPr algn="ctr"/>
                      <a:r>
                        <a:rPr lang="en-US" b="1" dirty="0" smtClean="0"/>
                        <a:t>AREA PLANTED (HA)</a:t>
                      </a:r>
                      <a:endParaRPr lang="en-US" b="1" dirty="0"/>
                    </a:p>
                  </a:txBody>
                  <a:tcPr>
                    <a:solidFill>
                      <a:schemeClr val="bg1">
                        <a:lumMod val="65000"/>
                      </a:schemeClr>
                    </a:solidFill>
                  </a:tcPr>
                </a:tc>
                <a:tc>
                  <a:txBody>
                    <a:bodyPr/>
                    <a:lstStyle/>
                    <a:p>
                      <a:pPr algn="ctr"/>
                      <a:r>
                        <a:rPr lang="en-US" b="1" dirty="0" smtClean="0"/>
                        <a:t>EXPECTED YIELD/HA</a:t>
                      </a:r>
                      <a:r>
                        <a:rPr lang="en-US" b="1" baseline="0" dirty="0" smtClean="0"/>
                        <a:t> (T/HA)</a:t>
                      </a:r>
                      <a:endParaRPr lang="en-US" b="1" dirty="0"/>
                    </a:p>
                  </a:txBody>
                  <a:tcPr>
                    <a:solidFill>
                      <a:schemeClr val="bg1">
                        <a:lumMod val="65000"/>
                      </a:schemeClr>
                    </a:solidFill>
                  </a:tcPr>
                </a:tc>
                <a:tc>
                  <a:txBody>
                    <a:bodyPr/>
                    <a:lstStyle/>
                    <a:p>
                      <a:pPr algn="ctr"/>
                      <a:r>
                        <a:rPr lang="en-US" b="1" dirty="0" smtClean="0"/>
                        <a:t>TOTAL YIELD EXPECTED (TONS)</a:t>
                      </a:r>
                      <a:endParaRPr lang="en-US" b="1" dirty="0"/>
                    </a:p>
                  </a:txBody>
                  <a:tcPr>
                    <a:solidFill>
                      <a:schemeClr val="bg1">
                        <a:lumMod val="65000"/>
                      </a:schemeClr>
                    </a:solidFill>
                  </a:tcPr>
                </a:tc>
                <a:extLst>
                  <a:ext uri="{0D108BD9-81ED-4DB2-BD59-A6C34878D82A}">
                    <a16:rowId xmlns:a16="http://schemas.microsoft.com/office/drawing/2014/main" val="812766151"/>
                  </a:ext>
                </a:extLst>
              </a:tr>
              <a:tr h="222191">
                <a:tc>
                  <a:txBody>
                    <a:bodyPr/>
                    <a:lstStyle/>
                    <a:p>
                      <a:r>
                        <a:rPr lang="en-US" dirty="0" smtClean="0"/>
                        <a:t>White Maize</a:t>
                      </a:r>
                      <a:endParaRPr lang="en-US" dirty="0"/>
                    </a:p>
                  </a:txBody>
                  <a:tcPr/>
                </a:tc>
                <a:tc>
                  <a:txBody>
                    <a:bodyPr/>
                    <a:lstStyle/>
                    <a:p>
                      <a:pPr algn="ctr" fontAlgn="ctr"/>
                      <a:r>
                        <a:rPr lang="en-ZA" sz="1800" b="0" i="0" u="none" strike="noStrike" dirty="0">
                          <a:solidFill>
                            <a:srgbClr val="000000"/>
                          </a:solidFill>
                          <a:effectLst/>
                          <a:latin typeface="Calibri" panose="020F0502020204030204" pitchFamily="34" charset="0"/>
                        </a:rPr>
                        <a:t>8 </a:t>
                      </a:r>
                      <a:r>
                        <a:rPr lang="en-ZA" sz="1800" b="0" i="0" u="none" strike="noStrike" dirty="0" smtClean="0">
                          <a:solidFill>
                            <a:srgbClr val="000000"/>
                          </a:solidFill>
                          <a:effectLst/>
                          <a:latin typeface="Calibri" panose="020F0502020204030204" pitchFamily="34" charset="0"/>
                        </a:rPr>
                        <a:t>026 </a:t>
                      </a:r>
                      <a:endParaRPr lang="en-ZA" sz="1800" b="0" i="0" u="none" strike="noStrike" dirty="0">
                        <a:solidFill>
                          <a:srgbClr val="000000"/>
                        </a:solidFill>
                        <a:effectLst/>
                        <a:latin typeface="Calibri" panose="020F0502020204030204" pitchFamily="34" charset="0"/>
                      </a:endParaRPr>
                    </a:p>
                  </a:txBody>
                  <a:tcPr marL="7620" marR="7620" marT="7620" marB="0" anchor="ctr"/>
                </a:tc>
                <a:tc>
                  <a:txBody>
                    <a:bodyPr/>
                    <a:lstStyle/>
                    <a:p>
                      <a:pPr algn="ctr" fontAlgn="ctr"/>
                      <a:r>
                        <a:rPr lang="en-ZA" sz="1800" b="0" i="0" u="none" strike="noStrike" dirty="0" smtClean="0">
                          <a:solidFill>
                            <a:srgbClr val="000000"/>
                          </a:solidFill>
                          <a:effectLst/>
                          <a:latin typeface="Calibri" panose="020F0502020204030204" pitchFamily="34" charset="0"/>
                        </a:rPr>
                        <a:t>5</a:t>
                      </a:r>
                      <a:endParaRPr lang="en-ZA" sz="1800" b="0" i="0" u="none" strike="noStrike" dirty="0">
                        <a:solidFill>
                          <a:srgbClr val="000000"/>
                        </a:solidFill>
                        <a:effectLst/>
                        <a:latin typeface="Calibri" panose="020F0502020204030204" pitchFamily="34" charset="0"/>
                      </a:endParaRPr>
                    </a:p>
                  </a:txBody>
                  <a:tcPr marL="7620" marR="7620" marT="7620" marB="0" anchor="ctr"/>
                </a:tc>
                <a:tc>
                  <a:txBody>
                    <a:bodyPr/>
                    <a:lstStyle/>
                    <a:p>
                      <a:pPr algn="ctr" fontAlgn="ctr"/>
                      <a:r>
                        <a:rPr lang="en-ZA" sz="1800" b="0" i="0" u="none" strike="noStrike" dirty="0" smtClean="0">
                          <a:solidFill>
                            <a:srgbClr val="000000"/>
                          </a:solidFill>
                          <a:effectLst/>
                          <a:latin typeface="Calibri" panose="020F0502020204030204" pitchFamily="34" charset="0"/>
                        </a:rPr>
                        <a:t>40131</a:t>
                      </a:r>
                      <a:endParaRPr lang="en-ZA" sz="1800" b="0" i="0" u="none" strike="noStrike" dirty="0">
                        <a:solidFill>
                          <a:srgbClr val="000000"/>
                        </a:solidFill>
                        <a:effectLst/>
                        <a:latin typeface="Calibri" panose="020F0502020204030204" pitchFamily="34" charset="0"/>
                      </a:endParaRPr>
                    </a:p>
                  </a:txBody>
                  <a:tcPr marL="7620" marR="7620" marT="7620" marB="0" anchor="ctr"/>
                </a:tc>
                <a:extLst>
                  <a:ext uri="{0D108BD9-81ED-4DB2-BD59-A6C34878D82A}">
                    <a16:rowId xmlns:a16="http://schemas.microsoft.com/office/drawing/2014/main" val="2676764263"/>
                  </a:ext>
                </a:extLst>
              </a:tr>
              <a:tr h="222191">
                <a:tc>
                  <a:txBody>
                    <a:bodyPr/>
                    <a:lstStyle/>
                    <a:p>
                      <a:r>
                        <a:rPr lang="en-US" dirty="0" smtClean="0"/>
                        <a:t>Dry Beans</a:t>
                      </a:r>
                      <a:endParaRPr lang="en-US" dirty="0"/>
                    </a:p>
                  </a:txBody>
                  <a:tcPr/>
                </a:tc>
                <a:tc>
                  <a:txBody>
                    <a:bodyPr/>
                    <a:lstStyle/>
                    <a:p>
                      <a:pPr algn="ctr" fontAlgn="ctr"/>
                      <a:r>
                        <a:rPr lang="en-ZA" sz="1800" b="0" i="0" u="none" strike="noStrike" dirty="0">
                          <a:solidFill>
                            <a:srgbClr val="000000"/>
                          </a:solidFill>
                          <a:effectLst/>
                          <a:latin typeface="Calibri" panose="020F0502020204030204" pitchFamily="34" charset="0"/>
                        </a:rPr>
                        <a:t>6 </a:t>
                      </a:r>
                      <a:r>
                        <a:rPr lang="en-ZA" sz="1800" b="0" i="0" u="none" strike="noStrike" dirty="0" smtClean="0">
                          <a:solidFill>
                            <a:srgbClr val="000000"/>
                          </a:solidFill>
                          <a:effectLst/>
                          <a:latin typeface="Calibri" panose="020F0502020204030204" pitchFamily="34" charset="0"/>
                        </a:rPr>
                        <a:t>590 </a:t>
                      </a:r>
                      <a:endParaRPr lang="en-ZA" sz="1800" b="0" i="0" u="none" strike="noStrike" dirty="0">
                        <a:solidFill>
                          <a:srgbClr val="000000"/>
                        </a:solidFill>
                        <a:effectLst/>
                        <a:latin typeface="Calibri" panose="020F0502020204030204" pitchFamily="34" charset="0"/>
                      </a:endParaRPr>
                    </a:p>
                  </a:txBody>
                  <a:tcPr marL="7620" marR="7620" marT="7620" marB="0" anchor="ctr"/>
                </a:tc>
                <a:tc>
                  <a:txBody>
                    <a:bodyPr/>
                    <a:lstStyle/>
                    <a:p>
                      <a:pPr algn="ctr" fontAlgn="ctr"/>
                      <a:r>
                        <a:rPr lang="en-ZA" sz="1800" b="0" i="0" u="none" strike="noStrike" dirty="0" smtClean="0">
                          <a:solidFill>
                            <a:srgbClr val="000000"/>
                          </a:solidFill>
                          <a:effectLst/>
                          <a:latin typeface="Calibri" panose="020F0502020204030204" pitchFamily="34" charset="0"/>
                        </a:rPr>
                        <a:t>1.5</a:t>
                      </a:r>
                      <a:endParaRPr lang="en-ZA" sz="1800" b="0" i="0" u="none" strike="noStrike" dirty="0">
                        <a:solidFill>
                          <a:srgbClr val="000000"/>
                        </a:solidFill>
                        <a:effectLst/>
                        <a:latin typeface="Calibri" panose="020F0502020204030204" pitchFamily="34" charset="0"/>
                      </a:endParaRPr>
                    </a:p>
                  </a:txBody>
                  <a:tcPr marL="7620" marR="7620" marT="7620" marB="0" anchor="ctr"/>
                </a:tc>
                <a:tc>
                  <a:txBody>
                    <a:bodyPr/>
                    <a:lstStyle/>
                    <a:p>
                      <a:pPr algn="ctr" fontAlgn="ctr"/>
                      <a:r>
                        <a:rPr lang="en-ZA" sz="1800" b="0" i="0" u="none" strike="noStrike" dirty="0" smtClean="0">
                          <a:solidFill>
                            <a:srgbClr val="000000"/>
                          </a:solidFill>
                          <a:effectLst/>
                          <a:latin typeface="Calibri" panose="020F0502020204030204" pitchFamily="34" charset="0"/>
                        </a:rPr>
                        <a:t>9885</a:t>
                      </a:r>
                      <a:endParaRPr lang="en-ZA" sz="1800" b="0" i="0" u="none" strike="noStrike" dirty="0">
                        <a:solidFill>
                          <a:srgbClr val="000000"/>
                        </a:solidFill>
                        <a:effectLst/>
                        <a:latin typeface="Calibri" panose="020F0502020204030204" pitchFamily="34" charset="0"/>
                      </a:endParaRPr>
                    </a:p>
                  </a:txBody>
                  <a:tcPr marL="7620" marR="7620" marT="7620" marB="0" anchor="ctr"/>
                </a:tc>
                <a:extLst>
                  <a:ext uri="{0D108BD9-81ED-4DB2-BD59-A6C34878D82A}">
                    <a16:rowId xmlns:a16="http://schemas.microsoft.com/office/drawing/2014/main" val="1458227574"/>
                  </a:ext>
                </a:extLst>
              </a:tr>
            </a:tbl>
          </a:graphicData>
        </a:graphic>
      </p:graphicFrame>
    </p:spTree>
    <p:extLst>
      <p:ext uri="{BB962C8B-B14F-4D97-AF65-F5344CB8AC3E}">
        <p14:creationId xmlns:p14="http://schemas.microsoft.com/office/powerpoint/2010/main" val="32429137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97310" y="1290483"/>
            <a:ext cx="8089490" cy="785343"/>
          </a:xfrm>
          <a:prstGeom prst="rect">
            <a:avLst/>
          </a:prstGeom>
        </p:spPr>
        <p:txBody>
          <a:bodyPr wrap="square">
            <a:spAutoFit/>
          </a:bodyPr>
          <a:lstStyle/>
          <a:p>
            <a:pPr marL="285750" indent="-285750" algn="just">
              <a:lnSpc>
                <a:spcPct val="150000"/>
              </a:lnSpc>
              <a:buFont typeface="Arial" panose="020B0604020202020204" pitchFamily="34" charset="0"/>
              <a:buChar char="•"/>
            </a:pPr>
            <a:r>
              <a:rPr lang="en-US" sz="1600" dirty="0"/>
              <a:t>I</a:t>
            </a:r>
            <a:r>
              <a:rPr lang="en-US" sz="1600" dirty="0" smtClean="0"/>
              <a:t>n support of food security, the </a:t>
            </a:r>
            <a:r>
              <a:rPr lang="en-US" sz="1600" dirty="0"/>
              <a:t>department has planned to plant in quarter 1 of </a:t>
            </a:r>
            <a:r>
              <a:rPr lang="en-US" sz="1600" dirty="0" smtClean="0"/>
              <a:t>2020/21 vegetables depicted in the </a:t>
            </a:r>
            <a:r>
              <a:rPr lang="en-US" sz="1600" dirty="0"/>
              <a:t>table </a:t>
            </a:r>
            <a:r>
              <a:rPr lang="en-US" sz="1600" dirty="0" smtClean="0"/>
              <a:t>below: </a:t>
            </a:r>
            <a:endParaRPr lang="en-US" sz="1600" dirty="0"/>
          </a:p>
        </p:txBody>
      </p:sp>
      <p:sp>
        <p:nvSpPr>
          <p:cNvPr id="11" name="Rectangle 10">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4" name="Slide Number Placeholder 3"/>
          <p:cNvSpPr>
            <a:spLocks noGrp="1"/>
          </p:cNvSpPr>
          <p:nvPr>
            <p:ph type="sldNum" sz="quarter" idx="12"/>
          </p:nvPr>
        </p:nvSpPr>
        <p:spPr/>
        <p:txBody>
          <a:bodyPr/>
          <a:lstStyle/>
          <a:p>
            <a:pPr>
              <a:defRPr/>
            </a:pPr>
            <a:fld id="{4A1D250C-6849-490A-84C4-5527ECB713BA}" type="slidenum">
              <a:rPr lang="en-US" altLang="en-US" smtClean="0"/>
              <a:pPr>
                <a:defRPr/>
              </a:pPr>
              <a:t>9</a:t>
            </a:fld>
            <a:endParaRPr lang="en-US" altLang="en-US"/>
          </a:p>
        </p:txBody>
      </p:sp>
      <p:sp>
        <p:nvSpPr>
          <p:cNvPr id="9" name="Title 1"/>
          <p:cNvSpPr txBox="1">
            <a:spLocks/>
          </p:cNvSpPr>
          <p:nvPr/>
        </p:nvSpPr>
        <p:spPr bwMode="auto">
          <a:xfrm>
            <a:off x="3124200" y="152400"/>
            <a:ext cx="5715000" cy="914400"/>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lgn="ctr">
              <a:lnSpc>
                <a:spcPct val="120000"/>
              </a:lnSpc>
              <a:spcAft>
                <a:spcPts val="600"/>
              </a:spcAft>
              <a:defRPr/>
            </a:pPr>
            <a:r>
              <a:rPr lang="en-ZA" sz="2800" b="1" dirty="0">
                <a:solidFill>
                  <a:srgbClr val="00B050"/>
                </a:solidFill>
                <a:latin typeface="Arial" panose="020B0604020202020204" pitchFamily="34" charset="0"/>
                <a:cs typeface="Arial" panose="020B0604020202020204" pitchFamily="34" charset="0"/>
              </a:rPr>
              <a:t>CROP </a:t>
            </a:r>
            <a:r>
              <a:rPr lang="en-ZA" sz="2800" b="1" dirty="0" smtClean="0">
                <a:solidFill>
                  <a:srgbClr val="00B050"/>
                </a:solidFill>
                <a:latin typeface="Arial" panose="020B0604020202020204" pitchFamily="34" charset="0"/>
                <a:cs typeface="Arial" panose="020B0604020202020204" pitchFamily="34" charset="0"/>
              </a:rPr>
              <a:t>PRODUCTION: PLANNED VEGETABLE PRODUCTION</a:t>
            </a:r>
            <a:endParaRPr lang="en-ZA" sz="2800" dirty="0">
              <a:solidFill>
                <a:prstClr val="black"/>
              </a:solidFill>
              <a:latin typeface="Arial" panose="020B0604020202020204" pitchFamily="34" charset="0"/>
              <a:cs typeface="Arial" panose="020B0604020202020204" pitchFamily="34" charset="0"/>
            </a:endParaRPr>
          </a:p>
        </p:txBody>
      </p:sp>
      <p:pic>
        <p:nvPicPr>
          <p:cNvPr id="13" name="image2.png"/>
          <p:cNvPicPr/>
          <p:nvPr/>
        </p:nvPicPr>
        <p:blipFill>
          <a:blip r:embed="rId2"/>
          <a:srcRect/>
          <a:stretch>
            <a:fillRect/>
          </a:stretch>
        </p:blipFill>
        <p:spPr>
          <a:xfrm>
            <a:off x="347662" y="228600"/>
            <a:ext cx="2776538" cy="1066801"/>
          </a:xfrm>
          <a:prstGeom prst="rect">
            <a:avLst/>
          </a:prstGeom>
          <a:ln/>
        </p:spPr>
      </p:pic>
      <p:graphicFrame>
        <p:nvGraphicFramePr>
          <p:cNvPr id="3" name="Table 2"/>
          <p:cNvGraphicFramePr>
            <a:graphicFrameLocks noGrp="1"/>
          </p:cNvGraphicFramePr>
          <p:nvPr>
            <p:extLst>
              <p:ext uri="{D42A27DB-BD31-4B8C-83A1-F6EECF244321}">
                <p14:modId xmlns:p14="http://schemas.microsoft.com/office/powerpoint/2010/main" val="3649195611"/>
              </p:ext>
            </p:extLst>
          </p:nvPr>
        </p:nvGraphicFramePr>
        <p:xfrm>
          <a:off x="597311" y="2357288"/>
          <a:ext cx="8241888" cy="3891109"/>
        </p:xfrm>
        <a:graphic>
          <a:graphicData uri="http://schemas.openxmlformats.org/drawingml/2006/table">
            <a:tbl>
              <a:tblPr/>
              <a:tblGrid>
                <a:gridCol w="2323003">
                  <a:extLst>
                    <a:ext uri="{9D8B030D-6E8A-4147-A177-3AD203B41FA5}">
                      <a16:colId xmlns:a16="http://schemas.microsoft.com/office/drawing/2014/main" val="593895252"/>
                    </a:ext>
                  </a:extLst>
                </a:gridCol>
                <a:gridCol w="1925229">
                  <a:extLst>
                    <a:ext uri="{9D8B030D-6E8A-4147-A177-3AD203B41FA5}">
                      <a16:colId xmlns:a16="http://schemas.microsoft.com/office/drawing/2014/main" val="2694649727"/>
                    </a:ext>
                  </a:extLst>
                </a:gridCol>
                <a:gridCol w="2211626">
                  <a:extLst>
                    <a:ext uri="{9D8B030D-6E8A-4147-A177-3AD203B41FA5}">
                      <a16:colId xmlns:a16="http://schemas.microsoft.com/office/drawing/2014/main" val="17801712"/>
                    </a:ext>
                  </a:extLst>
                </a:gridCol>
                <a:gridCol w="1782030">
                  <a:extLst>
                    <a:ext uri="{9D8B030D-6E8A-4147-A177-3AD203B41FA5}">
                      <a16:colId xmlns:a16="http://schemas.microsoft.com/office/drawing/2014/main" val="98581910"/>
                    </a:ext>
                  </a:extLst>
                </a:gridCol>
              </a:tblGrid>
              <a:tr h="598633">
                <a:tc>
                  <a:txBody>
                    <a:bodyPr/>
                    <a:lstStyle/>
                    <a:p>
                      <a:pPr algn="l" fontAlgn="ctr"/>
                      <a:r>
                        <a:rPr lang="en-ZA" sz="1600" b="1" i="0" u="none" strike="noStrike">
                          <a:solidFill>
                            <a:srgbClr val="000000"/>
                          </a:solidFill>
                          <a:effectLst/>
                          <a:latin typeface="Calibri" panose="020F0502020204030204" pitchFamily="34" charset="0"/>
                        </a:rPr>
                        <a:t>Commodity</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1600" b="1" i="0" u="none" strike="noStrike">
                          <a:solidFill>
                            <a:srgbClr val="000000"/>
                          </a:solidFill>
                          <a:effectLst/>
                          <a:latin typeface="Calibri" panose="020F0502020204030204" pitchFamily="34" charset="0"/>
                        </a:rPr>
                        <a:t>Hectares To Be Planted in Q1 (Ha)</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ZA" sz="1600" b="1" i="0" u="none" strike="noStrike">
                          <a:solidFill>
                            <a:srgbClr val="000000"/>
                          </a:solidFill>
                          <a:effectLst/>
                          <a:latin typeface="Calibri" panose="020F0502020204030204" pitchFamily="34" charset="0"/>
                        </a:rPr>
                        <a:t>Expected Yield Per Ha</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ZA" sz="1600" b="1" i="0" u="none" strike="noStrike">
                          <a:solidFill>
                            <a:srgbClr val="000000"/>
                          </a:solidFill>
                          <a:effectLst/>
                          <a:latin typeface="Calibri" panose="020F0502020204030204" pitchFamily="34" charset="0"/>
                        </a:rPr>
                        <a:t>Estimated Yield (Tons)</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2280363483"/>
                  </a:ext>
                </a:extLst>
              </a:tr>
              <a:tr h="299316">
                <a:tc>
                  <a:txBody>
                    <a:bodyPr/>
                    <a:lstStyle/>
                    <a:p>
                      <a:pPr algn="l" fontAlgn="ctr"/>
                      <a:r>
                        <a:rPr lang="en-ZA" sz="1600" b="0" i="0" u="none" strike="noStrike">
                          <a:solidFill>
                            <a:srgbClr val="000000"/>
                          </a:solidFill>
                          <a:effectLst/>
                          <a:latin typeface="Calibri" panose="020F0502020204030204" pitchFamily="34" charset="0"/>
                        </a:rPr>
                        <a:t>Amajuba</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ZA" sz="1600" b="0" i="0" u="none" strike="noStrike" dirty="0">
                          <a:solidFill>
                            <a:srgbClr val="000000"/>
                          </a:solidFill>
                          <a:effectLst/>
                          <a:latin typeface="Calibri" panose="020F0502020204030204" pitchFamily="34" charset="0"/>
                        </a:rPr>
                        <a:t>70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ZA" sz="1600" b="0" i="0" u="none" strike="noStrike">
                          <a:solidFill>
                            <a:srgbClr val="000000"/>
                          </a:solidFill>
                          <a:effectLst/>
                          <a:latin typeface="Calibri" panose="020F0502020204030204" pitchFamily="34" charset="0"/>
                        </a:rPr>
                        <a:t>40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ZA" sz="1600" b="0" i="0" u="none" strike="noStrike">
                          <a:solidFill>
                            <a:srgbClr val="000000"/>
                          </a:solidFill>
                          <a:effectLst/>
                          <a:latin typeface="Calibri" panose="020F0502020204030204" pitchFamily="34" charset="0"/>
                        </a:rPr>
                        <a:t>2 800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46115907"/>
                  </a:ext>
                </a:extLst>
              </a:tr>
              <a:tr h="299316">
                <a:tc>
                  <a:txBody>
                    <a:bodyPr/>
                    <a:lstStyle/>
                    <a:p>
                      <a:pPr algn="l" fontAlgn="ctr"/>
                      <a:r>
                        <a:rPr lang="en-ZA" sz="1600" b="0" i="0" u="none" strike="noStrike">
                          <a:solidFill>
                            <a:srgbClr val="000000"/>
                          </a:solidFill>
                          <a:effectLst/>
                          <a:latin typeface="Calibri" panose="020F0502020204030204" pitchFamily="34" charset="0"/>
                        </a:rPr>
                        <a:t>Ilembe</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ZA" sz="1600" b="0" i="0" u="none" strike="noStrike" dirty="0">
                          <a:solidFill>
                            <a:srgbClr val="000000"/>
                          </a:solidFill>
                          <a:effectLst/>
                          <a:latin typeface="Calibri" panose="020F0502020204030204" pitchFamily="34" charset="0"/>
                        </a:rPr>
                        <a:t>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ZA" sz="1600" b="0" i="0" u="none" strike="noStrike">
                          <a:solidFill>
                            <a:srgbClr val="000000"/>
                          </a:solidFill>
                          <a:effectLst/>
                          <a:latin typeface="Calibri" panose="020F0502020204030204" pitchFamily="34" charset="0"/>
                        </a:rPr>
                        <a:t>21,35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ZA" sz="1600" b="0" i="0" u="none" strike="noStrike">
                          <a:solidFill>
                            <a:srgbClr val="000000"/>
                          </a:solidFill>
                          <a:effectLst/>
                          <a:latin typeface="Calibri" panose="020F0502020204030204" pitchFamily="34" charset="0"/>
                        </a:rPr>
                        <a:t>427</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71494792"/>
                  </a:ext>
                </a:extLst>
              </a:tr>
              <a:tr h="299316">
                <a:tc>
                  <a:txBody>
                    <a:bodyPr/>
                    <a:lstStyle/>
                    <a:p>
                      <a:pPr algn="l" fontAlgn="ctr"/>
                      <a:r>
                        <a:rPr lang="en-ZA" sz="1600" b="0" i="0" u="none" strike="noStrike">
                          <a:solidFill>
                            <a:srgbClr val="000000"/>
                          </a:solidFill>
                          <a:effectLst/>
                          <a:latin typeface="Calibri" panose="020F0502020204030204" pitchFamily="34" charset="0"/>
                        </a:rPr>
                        <a:t>eThekwini</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ZA" sz="1600" b="0" i="0" u="none" strike="noStrike" dirty="0">
                          <a:solidFill>
                            <a:srgbClr val="000000"/>
                          </a:solidFill>
                          <a:effectLst/>
                          <a:latin typeface="Calibri" panose="020F0502020204030204" pitchFamily="34" charset="0"/>
                        </a:rPr>
                        <a:t>32</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ZA" sz="1600" b="0" i="0" u="none" strike="noStrike">
                          <a:solidFill>
                            <a:srgbClr val="000000"/>
                          </a:solidFill>
                          <a:effectLst/>
                          <a:latin typeface="Calibri" panose="020F0502020204030204" pitchFamily="34" charset="0"/>
                        </a:rPr>
                        <a:t>26</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ZA" sz="1600" b="0" i="0" u="none" strike="noStrike">
                          <a:solidFill>
                            <a:srgbClr val="000000"/>
                          </a:solidFill>
                          <a:effectLst/>
                          <a:latin typeface="Calibri" panose="020F0502020204030204" pitchFamily="34" charset="0"/>
                        </a:rPr>
                        <a:t>832</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77659609"/>
                  </a:ext>
                </a:extLst>
              </a:tr>
              <a:tr h="299316">
                <a:tc>
                  <a:txBody>
                    <a:bodyPr/>
                    <a:lstStyle/>
                    <a:p>
                      <a:pPr algn="l" fontAlgn="ctr"/>
                      <a:r>
                        <a:rPr lang="en-ZA" sz="1600" b="0" i="0" u="none" strike="noStrike">
                          <a:solidFill>
                            <a:srgbClr val="000000"/>
                          </a:solidFill>
                          <a:effectLst/>
                          <a:latin typeface="Calibri" panose="020F0502020204030204" pitchFamily="34" charset="0"/>
                        </a:rPr>
                        <a:t>Harry Gwala</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ZA" sz="1600" b="0" i="0" u="none" strike="noStrike" dirty="0">
                          <a:solidFill>
                            <a:srgbClr val="000000"/>
                          </a:solidFill>
                          <a:effectLst/>
                          <a:latin typeface="Calibri" panose="020F0502020204030204" pitchFamily="34" charset="0"/>
                        </a:rPr>
                        <a:t>22</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ZA" sz="1600" b="0" i="0" u="none" strike="noStrike" dirty="0">
                          <a:solidFill>
                            <a:srgbClr val="000000"/>
                          </a:solidFill>
                          <a:effectLst/>
                          <a:latin typeface="Calibri" panose="020F0502020204030204" pitchFamily="34" charset="0"/>
                        </a:rPr>
                        <a:t>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ZA" sz="1600" b="0" i="0" u="none" strike="noStrike">
                          <a:solidFill>
                            <a:srgbClr val="000000"/>
                          </a:solidFill>
                          <a:effectLst/>
                          <a:latin typeface="Calibri" panose="020F0502020204030204" pitchFamily="34" charset="0"/>
                        </a:rPr>
                        <a:t>1 320,00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7764421"/>
                  </a:ext>
                </a:extLst>
              </a:tr>
              <a:tr h="299316">
                <a:tc>
                  <a:txBody>
                    <a:bodyPr/>
                    <a:lstStyle/>
                    <a:p>
                      <a:pPr algn="l" fontAlgn="ctr"/>
                      <a:r>
                        <a:rPr lang="en-ZA" sz="1600" b="0" i="0" u="none" strike="noStrike">
                          <a:solidFill>
                            <a:srgbClr val="000000"/>
                          </a:solidFill>
                          <a:effectLst/>
                          <a:latin typeface="Calibri" panose="020F0502020204030204" pitchFamily="34" charset="0"/>
                        </a:rPr>
                        <a:t>King Cetshwayo</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ZA" sz="1600" b="0" i="0" u="none" strike="noStrike" dirty="0">
                          <a:solidFill>
                            <a:srgbClr val="000000"/>
                          </a:solidFill>
                          <a:effectLst/>
                          <a:latin typeface="Calibri" panose="020F0502020204030204" pitchFamily="34" charset="0"/>
                        </a:rPr>
                        <a:t>55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ZA" sz="1600" b="0" i="0" u="none" strike="noStrike">
                          <a:solidFill>
                            <a:srgbClr val="000000"/>
                          </a:solidFill>
                          <a:effectLst/>
                          <a:latin typeface="Calibri" panose="020F0502020204030204" pitchFamily="34" charset="0"/>
                        </a:rPr>
                        <a:t>18,47</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ZA" sz="1600" b="0" i="0" u="none" strike="noStrike">
                          <a:solidFill>
                            <a:srgbClr val="000000"/>
                          </a:solidFill>
                          <a:effectLst/>
                          <a:latin typeface="Calibri" panose="020F0502020204030204" pitchFamily="34" charset="0"/>
                        </a:rPr>
                        <a:t>1 015,92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10829148"/>
                  </a:ext>
                </a:extLst>
              </a:tr>
              <a:tr h="299316">
                <a:tc>
                  <a:txBody>
                    <a:bodyPr/>
                    <a:lstStyle/>
                    <a:p>
                      <a:pPr algn="l" fontAlgn="ctr"/>
                      <a:r>
                        <a:rPr lang="en-ZA" sz="1600" b="0" i="0" u="none" strike="noStrike">
                          <a:solidFill>
                            <a:srgbClr val="000000"/>
                          </a:solidFill>
                          <a:effectLst/>
                          <a:latin typeface="Calibri" panose="020F0502020204030204" pitchFamily="34" charset="0"/>
                        </a:rPr>
                        <a:t>Ugu</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ZA" sz="1600" b="0" i="0" u="none" strike="noStrike" dirty="0">
                          <a:solidFill>
                            <a:srgbClr val="000000"/>
                          </a:solidFill>
                          <a:effectLst/>
                          <a:latin typeface="Calibri" panose="020F0502020204030204" pitchFamily="34" charset="0"/>
                        </a:rPr>
                        <a:t>220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ZA" sz="1600" b="0" i="0" u="none" strike="noStrike">
                          <a:solidFill>
                            <a:srgbClr val="000000"/>
                          </a:solidFill>
                          <a:effectLst/>
                          <a:latin typeface="Calibri" panose="020F0502020204030204" pitchFamily="34" charset="0"/>
                        </a:rPr>
                        <a:t>12</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ZA" sz="1600" b="0" i="0" u="none" strike="noStrike">
                          <a:solidFill>
                            <a:srgbClr val="000000"/>
                          </a:solidFill>
                          <a:effectLst/>
                          <a:latin typeface="Calibri" panose="020F0502020204030204" pitchFamily="34" charset="0"/>
                        </a:rPr>
                        <a:t>2 640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026707"/>
                  </a:ext>
                </a:extLst>
              </a:tr>
              <a:tr h="299316">
                <a:tc>
                  <a:txBody>
                    <a:bodyPr/>
                    <a:lstStyle/>
                    <a:p>
                      <a:pPr algn="l" fontAlgn="ctr"/>
                      <a:r>
                        <a:rPr lang="en-ZA" sz="1600" b="0" i="0" u="none" strike="noStrike">
                          <a:solidFill>
                            <a:srgbClr val="000000"/>
                          </a:solidFill>
                          <a:effectLst/>
                          <a:latin typeface="Calibri" panose="020F0502020204030204" pitchFamily="34" charset="0"/>
                        </a:rPr>
                        <a:t>Umgungundlovu</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ZA" sz="1600" b="0" i="0" u="none" strike="noStrike" dirty="0">
                          <a:solidFill>
                            <a:srgbClr val="000000"/>
                          </a:solidFill>
                          <a:effectLst/>
                          <a:latin typeface="Calibri" panose="020F0502020204030204" pitchFamily="34" charset="0"/>
                        </a:rPr>
                        <a:t>90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ZA" sz="1600" b="0" i="0" u="none" strike="noStrike">
                          <a:solidFill>
                            <a:srgbClr val="000000"/>
                          </a:solidFill>
                          <a:effectLst/>
                          <a:latin typeface="Calibri" panose="020F0502020204030204" pitchFamily="34" charset="0"/>
                        </a:rPr>
                        <a:t>13</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ZA" sz="1600" b="0" i="0" u="none" strike="noStrike">
                          <a:solidFill>
                            <a:srgbClr val="000000"/>
                          </a:solidFill>
                          <a:effectLst/>
                          <a:latin typeface="Calibri" panose="020F0502020204030204" pitchFamily="34" charset="0"/>
                        </a:rPr>
                        <a:t>1 170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23697688"/>
                  </a:ext>
                </a:extLst>
              </a:tr>
              <a:tr h="299316">
                <a:tc>
                  <a:txBody>
                    <a:bodyPr/>
                    <a:lstStyle/>
                    <a:p>
                      <a:pPr algn="l" fontAlgn="ctr"/>
                      <a:r>
                        <a:rPr lang="en-ZA" sz="1600" b="0" i="0" u="none" strike="noStrike">
                          <a:solidFill>
                            <a:srgbClr val="000000"/>
                          </a:solidFill>
                          <a:effectLst/>
                          <a:latin typeface="Calibri" panose="020F0502020204030204" pitchFamily="34" charset="0"/>
                        </a:rPr>
                        <a:t>uThukela</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ZA" sz="1600" b="0" i="0" u="none" strike="noStrike" dirty="0">
                          <a:solidFill>
                            <a:srgbClr val="000000"/>
                          </a:solidFill>
                          <a:effectLst/>
                          <a:latin typeface="Calibri" panose="020F0502020204030204" pitchFamily="34" charset="0"/>
                        </a:rPr>
                        <a:t>25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ZA" sz="1600" b="0" i="0" u="none" strike="noStrike">
                          <a:solidFill>
                            <a:srgbClr val="000000"/>
                          </a:solidFill>
                          <a:effectLst/>
                          <a:latin typeface="Calibri" panose="020F0502020204030204" pitchFamily="34" charset="0"/>
                        </a:rPr>
                        <a:t>3</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ZA" sz="1600" b="0" i="0" u="none" strike="noStrike">
                          <a:solidFill>
                            <a:srgbClr val="000000"/>
                          </a:solidFill>
                          <a:effectLst/>
                          <a:latin typeface="Calibri" panose="020F0502020204030204" pitchFamily="34" charset="0"/>
                        </a:rPr>
                        <a:t>75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3985501"/>
                  </a:ext>
                </a:extLst>
              </a:tr>
              <a:tr h="299316">
                <a:tc>
                  <a:txBody>
                    <a:bodyPr/>
                    <a:lstStyle/>
                    <a:p>
                      <a:pPr algn="l" fontAlgn="ctr"/>
                      <a:r>
                        <a:rPr lang="en-ZA" sz="1600" b="0" i="0" u="none" strike="noStrike">
                          <a:solidFill>
                            <a:srgbClr val="000000"/>
                          </a:solidFill>
                          <a:effectLst/>
                          <a:latin typeface="Calibri" panose="020F0502020204030204" pitchFamily="34" charset="0"/>
                        </a:rPr>
                        <a:t>uMzinyathi</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ZA" sz="1600" b="0" i="0" u="none" strike="noStrike" dirty="0">
                          <a:solidFill>
                            <a:srgbClr val="000000"/>
                          </a:solidFill>
                          <a:effectLst/>
                          <a:latin typeface="Calibri" panose="020F0502020204030204" pitchFamily="34" charset="0"/>
                        </a:rPr>
                        <a:t>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ZA" sz="1600" b="0" i="0" u="none" strike="noStrike">
                          <a:solidFill>
                            <a:srgbClr val="000000"/>
                          </a:solidFill>
                          <a:effectLst/>
                          <a:latin typeface="Calibri" panose="020F0502020204030204" pitchFamily="34" charset="0"/>
                        </a:rPr>
                        <a:t>25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ZA" sz="1600" b="0" i="0" u="none" strike="noStrike">
                          <a:solidFill>
                            <a:srgbClr val="000000"/>
                          </a:solidFill>
                          <a:effectLst/>
                          <a:latin typeface="Calibri" panose="020F0502020204030204" pitchFamily="34" charset="0"/>
                        </a:rPr>
                        <a:t>1 500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40418812"/>
                  </a:ext>
                </a:extLst>
              </a:tr>
              <a:tr h="299316">
                <a:tc>
                  <a:txBody>
                    <a:bodyPr/>
                    <a:lstStyle/>
                    <a:p>
                      <a:pPr algn="l" fontAlgn="ctr"/>
                      <a:r>
                        <a:rPr lang="en-ZA" sz="1600" b="0" i="0" u="none" strike="noStrike">
                          <a:solidFill>
                            <a:srgbClr val="000000"/>
                          </a:solidFill>
                          <a:effectLst/>
                          <a:latin typeface="Calibri" panose="020F0502020204030204" pitchFamily="34" charset="0"/>
                        </a:rPr>
                        <a:t>uMkhanyakude</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ZA" sz="1600" b="0" i="0" u="none" strike="noStrike" dirty="0">
                          <a:solidFill>
                            <a:srgbClr val="000000"/>
                          </a:solidFill>
                          <a:effectLst/>
                          <a:latin typeface="Calibri" panose="020F0502020204030204" pitchFamily="34" charset="0"/>
                        </a:rPr>
                        <a:t>123</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ZA" sz="1600" b="0" i="0" u="none" strike="noStrike">
                          <a:solidFill>
                            <a:srgbClr val="000000"/>
                          </a:solidFill>
                          <a:effectLst/>
                          <a:latin typeface="Calibri" panose="020F0502020204030204" pitchFamily="34" charset="0"/>
                        </a:rPr>
                        <a:t>45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ZA" sz="1600" b="0" i="0" u="none" strike="noStrike">
                          <a:solidFill>
                            <a:srgbClr val="000000"/>
                          </a:solidFill>
                          <a:effectLst/>
                          <a:latin typeface="Calibri" panose="020F0502020204030204" pitchFamily="34" charset="0"/>
                        </a:rPr>
                        <a:t>5 500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0294629"/>
                  </a:ext>
                </a:extLst>
              </a:tr>
              <a:tr h="299316">
                <a:tc>
                  <a:txBody>
                    <a:bodyPr/>
                    <a:lstStyle/>
                    <a:p>
                      <a:pPr algn="l" fontAlgn="ctr"/>
                      <a:r>
                        <a:rPr lang="en-ZA" sz="1600" b="0" i="0" u="none" strike="noStrike">
                          <a:solidFill>
                            <a:srgbClr val="000000"/>
                          </a:solidFill>
                          <a:effectLst/>
                          <a:latin typeface="Calibri" panose="020F0502020204030204" pitchFamily="34" charset="0"/>
                        </a:rPr>
                        <a:t>Zululand</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ZA" sz="1600" b="0" i="0" u="none" strike="noStrike" dirty="0">
                          <a:solidFill>
                            <a:srgbClr val="000000"/>
                          </a:solidFill>
                          <a:effectLst/>
                          <a:latin typeface="Calibri" panose="020F0502020204030204" pitchFamily="34" charset="0"/>
                        </a:rPr>
                        <a:t>32</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ZA" sz="1600" b="0" i="0" u="none" strike="noStrike">
                          <a:solidFill>
                            <a:srgbClr val="000000"/>
                          </a:solidFill>
                          <a:effectLst/>
                          <a:latin typeface="Calibri" panose="020F0502020204030204" pitchFamily="34" charset="0"/>
                        </a:rPr>
                        <a:t>24</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ZA" sz="1600" b="0" i="0" u="none" strike="noStrike" dirty="0">
                          <a:solidFill>
                            <a:srgbClr val="000000"/>
                          </a:solidFill>
                          <a:effectLst/>
                          <a:latin typeface="Calibri" panose="020F0502020204030204" pitchFamily="34" charset="0"/>
                        </a:rPr>
                        <a:t>771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13656996"/>
                  </a:ext>
                </a:extLst>
              </a:tr>
            </a:tbl>
          </a:graphicData>
        </a:graphic>
      </p:graphicFrame>
    </p:spTree>
    <p:extLst>
      <p:ext uri="{BB962C8B-B14F-4D97-AF65-F5344CB8AC3E}">
        <p14:creationId xmlns:p14="http://schemas.microsoft.com/office/powerpoint/2010/main" val="19197950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11163</TotalTime>
  <Words>2422</Words>
  <Application>Microsoft Office PowerPoint</Application>
  <PresentationFormat>On-screen Show (4:3)</PresentationFormat>
  <Paragraphs>608</Paragraphs>
  <Slides>25</Slides>
  <Notes>1</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25</vt:i4>
      </vt:variant>
    </vt:vector>
  </HeadingPairs>
  <TitlesOfParts>
    <vt:vector size="36" baseType="lpstr">
      <vt:lpstr>Arial</vt:lpstr>
      <vt:lpstr>Arial Unicode MS</vt:lpstr>
      <vt:lpstr>Calibri</vt:lpstr>
      <vt:lpstr>Cambria</vt:lpstr>
      <vt:lpstr>Symbol</vt:lpstr>
      <vt:lpstr>Times New Roman</vt:lpstr>
      <vt:lpstr>Verdana</vt:lpstr>
      <vt:lpstr>Wingdings</vt:lpstr>
      <vt:lpstr>Office Theme</vt:lpstr>
      <vt:lpstr>1_Office Theme</vt:lpstr>
      <vt:lpstr>2_Office Theme</vt:lpstr>
      <vt:lpstr>MAY 2020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LIVESTOCK MARKETING </vt:lpstr>
      <vt:lpstr> </vt:lpstr>
      <vt:lpstr>PowerPoint Presentation</vt:lpstr>
      <vt:lpstr>PowerPoint Presentation</vt:lpstr>
      <vt:lpstr> </vt:lpstr>
      <vt:lpstr> </vt:lpstr>
      <vt:lpstr>KZN Applications Received by Districts</vt:lpstr>
      <vt:lpstr>REPORT ON CDASF APPLICATIONS IN KZN</vt:lpstr>
      <vt:lpstr>REPORT ON CDASF APPLICATIONS IN KZN</vt:lpstr>
      <vt:lpstr>REPORT ON CDASF APPLICATIONS IN KZN</vt:lpstr>
      <vt:lpstr>Comparison using Score: 5 vs 6+</vt:lpstr>
      <vt:lpstr>PowerPoint Presentation</vt:lpstr>
      <vt:lpstr>OTHER RESPONSE INTERVENTIONS</vt:lpstr>
      <vt:lpstr>SECTOR PROPOSAL ON THE FOOD VALUE CHAIN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the Programme</dc:title>
  <dc:creator>User</dc:creator>
  <cp:lastModifiedBy>Zibusiso Dlamini</cp:lastModifiedBy>
  <cp:revision>772</cp:revision>
  <cp:lastPrinted>2018-06-02T17:04:32Z</cp:lastPrinted>
  <dcterms:created xsi:type="dcterms:W3CDTF">2012-03-12T12:08:38Z</dcterms:created>
  <dcterms:modified xsi:type="dcterms:W3CDTF">2020-05-15T09:09:08Z</dcterms:modified>
</cp:coreProperties>
</file>