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458" r:id="rId2"/>
    <p:sldId id="459" r:id="rId3"/>
    <p:sldId id="460" r:id="rId4"/>
    <p:sldId id="457" r:id="rId5"/>
    <p:sldId id="462" r:id="rId6"/>
    <p:sldId id="464" r:id="rId7"/>
    <p:sldId id="465" r:id="rId8"/>
    <p:sldId id="466" r:id="rId9"/>
    <p:sldId id="4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99"/>
    <a:srgbClr val="99FF66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45" autoAdjust="0"/>
    <p:restoredTop sz="94651" autoAdjust="0"/>
  </p:normalViewPr>
  <p:slideViewPr>
    <p:cSldViewPr>
      <p:cViewPr varScale="1">
        <p:scale>
          <a:sx n="83" d="100"/>
          <a:sy n="83" d="100"/>
        </p:scale>
        <p:origin x="1248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E2A6E8-F078-4940-B117-5BB9BA550089}" type="datetimeFigureOut">
              <a:rPr lang="en-US" smtClean="0"/>
              <a:pPr/>
              <a:t>5/11/2020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D166AE-F840-4FD2-B09B-21CC4BB7B9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948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>
            <a:extLst>
              <a:ext uri="{FF2B5EF4-FFF2-40B4-BE49-F238E27FC236}">
                <a16:creationId xmlns:a16="http://schemas.microsoft.com/office/drawing/2014/main" id="{277DCA9A-9CB1-4181-9EC7-626AAF19794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>
            <a:extLst>
              <a:ext uri="{FF2B5EF4-FFF2-40B4-BE49-F238E27FC236}">
                <a16:creationId xmlns:a16="http://schemas.microsoft.com/office/drawing/2014/main" id="{1A035D8A-0EE0-4759-8C71-655F84B1759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ZA" altLang="en-US"/>
          </a:p>
        </p:txBody>
      </p:sp>
      <p:sp>
        <p:nvSpPr>
          <p:cNvPr id="4100" name="Slide Number Placeholder 3">
            <a:extLst>
              <a:ext uri="{FF2B5EF4-FFF2-40B4-BE49-F238E27FC236}">
                <a16:creationId xmlns:a16="http://schemas.microsoft.com/office/drawing/2014/main" id="{9B862E17-0060-4B4A-AD4D-0729EE2C09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09" indent="-285734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937" indent="-228587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112" indent="-228587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87" indent="-228587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810" indent="-2285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0D9B08A-6131-4D76-8FF2-07D3C1FB0B9D}" type="slidenum">
              <a:rPr lang="en-ZA" altLang="en-US" smtClean="0"/>
              <a:pPr/>
              <a:t>1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459256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1B137-3DC7-4CD6-9DA1-0103DF0A44C5}" type="datetime1">
              <a:rPr lang="en-US" smtClean="0"/>
              <a:pPr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BDDD-B2FE-46DC-8918-F092022903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5101-C867-45EE-859D-2C18A41B817A}" type="datetime1">
              <a:rPr lang="en-US" smtClean="0"/>
              <a:pPr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BDDD-B2FE-46DC-8918-F092022903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768C6-F3F7-445A-A1FE-859AE6C82E61}" type="datetime1">
              <a:rPr lang="en-US" smtClean="0"/>
              <a:pPr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BDDD-B2FE-46DC-8918-F092022903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47DB5-93CA-4933-8900-C27F0391C558}" type="datetime1">
              <a:rPr lang="en-US" smtClean="0"/>
              <a:pPr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BDDD-B2FE-46DC-8918-F092022903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0100C-634C-4644-83EB-DE47C532690A}" type="datetime1">
              <a:rPr lang="en-US" smtClean="0"/>
              <a:pPr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BDDD-B2FE-46DC-8918-F092022903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25B0F-CF3F-4052-9A96-FBA26A02046B}" type="datetime1">
              <a:rPr lang="en-US" smtClean="0"/>
              <a:pPr/>
              <a:t>5/11/2020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BDDD-B2FE-46DC-8918-F092022903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D828F-DF29-4A4A-BAD1-8145C6C2C63F}" type="datetime1">
              <a:rPr lang="en-US" smtClean="0"/>
              <a:pPr/>
              <a:t>5/11/2020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BDDD-B2FE-46DC-8918-F092022903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039A9-8356-4D8E-BDC5-5CD3FC81CCA3}" type="datetime1">
              <a:rPr lang="en-US" smtClean="0"/>
              <a:pPr/>
              <a:t>5/11/2020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BDDD-B2FE-46DC-8918-F092022903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3BE24-2383-4F74-8A8C-FF82EB82D107}" type="datetime1">
              <a:rPr lang="en-US" smtClean="0"/>
              <a:pPr/>
              <a:t>5/11/2020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BDDD-B2FE-46DC-8918-F092022903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79F6C-FF55-425F-A59A-84AD6D60F1DF}" type="datetime1">
              <a:rPr lang="en-US" smtClean="0"/>
              <a:pPr/>
              <a:t>5/11/2020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BDDD-B2FE-46DC-8918-F092022903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3FC8E-0404-412C-A665-55C1A288EAD8}" type="datetime1">
              <a:rPr lang="en-US" smtClean="0"/>
              <a:pPr/>
              <a:t>5/11/2020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BDDD-B2FE-46DC-8918-F092022903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407036-468B-4E89-90DB-C02530B7C3C2}" type="datetime1">
              <a:rPr lang="en-US" smtClean="0"/>
              <a:pPr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BCBDDD-B2FE-46DC-8918-F0920229038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>
            <a:extLst>
              <a:ext uri="{FF2B5EF4-FFF2-40B4-BE49-F238E27FC236}">
                <a16:creationId xmlns:a16="http://schemas.microsoft.com/office/drawing/2014/main" id="{39DB969A-E482-4A69-90D5-405B952ACD6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>
            <a:extLst>
              <a:ext uri="{FF2B5EF4-FFF2-40B4-BE49-F238E27FC236}">
                <a16:creationId xmlns:a16="http://schemas.microsoft.com/office/drawing/2014/main" id="{F77124AA-2A75-4E03-BC2D-15071944DC7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590800"/>
            <a:ext cx="9144000" cy="20574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ZA" sz="28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REPORT ON DROUGHT (2019-2020) </a:t>
            </a:r>
          </a:p>
          <a:p>
            <a:pPr>
              <a:defRPr/>
            </a:pPr>
            <a:r>
              <a:rPr lang="en-ZA" sz="28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INTERVENTION EXPENDITURE</a:t>
            </a:r>
          </a:p>
          <a:p>
            <a:pPr>
              <a:defRPr/>
            </a:pPr>
            <a:r>
              <a:rPr lang="en-ZA" sz="28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2019-2020</a:t>
            </a:r>
            <a:endParaRPr lang="en-US" sz="2800" b="1" dirty="0">
              <a:solidFill>
                <a:srgbClr val="FFFF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E01B49-3278-4DE8-BFA6-422949A02573}"/>
              </a:ext>
            </a:extLst>
          </p:cNvPr>
          <p:cNvSpPr/>
          <p:nvPr/>
        </p:nvSpPr>
        <p:spPr>
          <a:xfrm>
            <a:off x="0" y="685800"/>
            <a:ext cx="152400" cy="152400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1566735-94B2-4011-9A3F-86EB7606EEAE}"/>
              </a:ext>
            </a:extLst>
          </p:cNvPr>
          <p:cNvSpPr/>
          <p:nvPr/>
        </p:nvSpPr>
        <p:spPr>
          <a:xfrm>
            <a:off x="0" y="4648200"/>
            <a:ext cx="9144000" cy="1219200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90B89B8F-B9F8-4CC6-9A36-4CB40DB2419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33400" y="4114800"/>
            <a:ext cx="8153400" cy="2209800"/>
          </a:xfrm>
        </p:spPr>
        <p:txBody>
          <a:bodyPr rtlCol="0">
            <a:norm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75000"/>
              <a:defRPr/>
            </a:pPr>
            <a:r>
              <a:rPr lang="en-ZA" sz="28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6 MAY2020</a:t>
            </a:r>
            <a:endParaRPr lang="en-US" sz="2800" b="1" dirty="0">
              <a:solidFill>
                <a:srgbClr val="FFFF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Wave 3">
            <a:extLst>
              <a:ext uri="{FF2B5EF4-FFF2-40B4-BE49-F238E27FC236}">
                <a16:creationId xmlns:a16="http://schemas.microsoft.com/office/drawing/2014/main" id="{3662293B-69F2-4ED6-81F7-B6BE8AF99C74}"/>
              </a:ext>
            </a:extLst>
          </p:cNvPr>
          <p:cNvSpPr/>
          <p:nvPr/>
        </p:nvSpPr>
        <p:spPr>
          <a:xfrm>
            <a:off x="0" y="5867400"/>
            <a:ext cx="9144000" cy="457200"/>
          </a:xfrm>
          <a:prstGeom prst="wav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en-ZA" dirty="0">
                <a:solidFill>
                  <a:prstClr val="black"/>
                </a:solidFill>
              </a:rPr>
              <a:t>LETS MAKE AGRICULTURE OUR CULTURE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BDDD-B2FE-46DC-8918-F0920229038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41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>
            <a:extLst>
              <a:ext uri="{FF2B5EF4-FFF2-40B4-BE49-F238E27FC236}">
                <a16:creationId xmlns:a16="http://schemas.microsoft.com/office/drawing/2014/main" id="{1E50C9EF-81F8-46A1-96F8-E03CB285C2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0"/>
            <a:ext cx="92964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03DA742-E284-4A5A-B231-1F1ECA42B012}"/>
              </a:ext>
            </a:extLst>
          </p:cNvPr>
          <p:cNvSpPr/>
          <p:nvPr/>
        </p:nvSpPr>
        <p:spPr bwMode="auto">
          <a:xfrm>
            <a:off x="-38100" y="6477000"/>
            <a:ext cx="9182100" cy="381000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LETS MAKE AGRICULTURE OUR CULTURE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702FF19-E51D-4981-B2EC-73854F4FC20A}"/>
              </a:ext>
            </a:extLst>
          </p:cNvPr>
          <p:cNvSpPr txBox="1">
            <a:spLocks/>
          </p:cNvSpPr>
          <p:nvPr/>
        </p:nvSpPr>
        <p:spPr bwMode="auto">
          <a:xfrm>
            <a:off x="4419600" y="304800"/>
            <a:ext cx="4343400" cy="7334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lvl="1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lang="en-ZA" b="1" dirty="0"/>
              <a:t>DROUGHT </a:t>
            </a:r>
            <a:r>
              <a:rPr lang="en-ZA" b="1" dirty="0" smtClean="0"/>
              <a:t>EMERGENCY INTERVENTION</a:t>
            </a:r>
            <a:endParaRPr lang="en-ZA" sz="20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ZA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The outcomes 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of a quick assessment conducted, especially in relation to significant numbers of livestock mortalities reported, </a:t>
            </a:r>
            <a:r>
              <a:rPr lang="en-ZA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indicated a need for urgent 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intervention </a:t>
            </a:r>
            <a:r>
              <a:rPr lang="en-ZA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curb further livestock </a:t>
            </a:r>
            <a:r>
              <a:rPr lang="en-ZA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losses</a:t>
            </a:r>
          </a:p>
          <a:p>
            <a:pPr algn="just"/>
            <a:r>
              <a:rPr lang="en-ZA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DARD therefore made 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available R20 million to provide </a:t>
            </a:r>
            <a:r>
              <a:rPr lang="en-ZA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emergency drought relief 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to livestock farmers affected by the heat waves and late spring rain exacerbated by the early burning of </a:t>
            </a:r>
            <a:r>
              <a:rPr lang="en-ZA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veld</a:t>
            </a:r>
          </a:p>
          <a:p>
            <a:pPr marL="0" indent="0" algn="just">
              <a:buNone/>
            </a:pPr>
            <a:endParaRPr lang="en-ZA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indent="0" algn="just">
              <a:spcBef>
                <a:spcPts val="750"/>
              </a:spcBef>
              <a:buNone/>
            </a:pPr>
            <a:r>
              <a:rPr lang="en-ZA" sz="1800" b="1" dirty="0">
                <a:latin typeface="Arial" panose="020B0604020202020204" pitchFamily="34" charset="0"/>
                <a:cs typeface="Arial" panose="020B0604020202020204" pitchFamily="34" charset="0"/>
              </a:rPr>
              <a:t>TARGETED BENEFICIARIES </a:t>
            </a:r>
            <a:endParaRPr lang="en-ZA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 The focus </a:t>
            </a:r>
            <a:r>
              <a:rPr lang="en-ZA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would be on 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the struggling farmers from the following categories;</a:t>
            </a:r>
          </a:p>
          <a:p>
            <a:pPr lvl="1" algn="just"/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Land reform farmers.</a:t>
            </a:r>
          </a:p>
          <a:p>
            <a:pPr lvl="1" algn="just"/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Communal livestock owners and farmers.</a:t>
            </a:r>
          </a:p>
          <a:p>
            <a:pPr lvl="1" algn="just"/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Livestock projects supported by DARD.</a:t>
            </a:r>
          </a:p>
          <a:p>
            <a:pPr marL="0" indent="0">
              <a:buNone/>
            </a:pPr>
            <a:endParaRPr lang="en-ZA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842A8B-B5FD-4DA9-A6AD-4768DA4CB554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1928590"/>
            <a:ext cx="8839200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200"/>
              </a:spcBef>
            </a:pPr>
            <a:endParaRPr lang="en-ZA" dirty="0" smtClean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ts val="1200"/>
              </a:spcBef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1449868"/>
            <a:ext cx="82105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ZA" dirty="0" smtClean="0"/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7236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>
            <a:extLst>
              <a:ext uri="{FF2B5EF4-FFF2-40B4-BE49-F238E27FC236}">
                <a16:creationId xmlns:a16="http://schemas.microsoft.com/office/drawing/2014/main" id="{1E50C9EF-81F8-46A1-96F8-E03CB285C2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0"/>
            <a:ext cx="92964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03DA742-E284-4A5A-B231-1F1ECA42B012}"/>
              </a:ext>
            </a:extLst>
          </p:cNvPr>
          <p:cNvSpPr/>
          <p:nvPr/>
        </p:nvSpPr>
        <p:spPr bwMode="auto">
          <a:xfrm>
            <a:off x="-38100" y="6546012"/>
            <a:ext cx="9182100" cy="381000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LETS MAKE AGRICULTURE OUR CULTURE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702FF19-E51D-4981-B2EC-73854F4FC20A}"/>
              </a:ext>
            </a:extLst>
          </p:cNvPr>
          <p:cNvSpPr txBox="1">
            <a:spLocks/>
          </p:cNvSpPr>
          <p:nvPr/>
        </p:nvSpPr>
        <p:spPr bwMode="auto">
          <a:xfrm>
            <a:off x="4410075" y="289406"/>
            <a:ext cx="4343400" cy="7334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lvl="1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lang="en-ZA" b="1" dirty="0"/>
              <a:t>DROUGHT </a:t>
            </a:r>
            <a:r>
              <a:rPr lang="en-ZA" b="1" dirty="0" smtClean="0"/>
              <a:t>EMERGENCY RELIEF PLAN</a:t>
            </a:r>
            <a:endParaRPr lang="en-ZA" sz="20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28650" y="1600200"/>
            <a:ext cx="7886700" cy="4576763"/>
          </a:xfrm>
        </p:spPr>
        <p:txBody>
          <a:bodyPr>
            <a:normAutofit/>
          </a:bodyPr>
          <a:lstStyle/>
          <a:p>
            <a:pPr algn="just"/>
            <a:r>
              <a:rPr lang="en-ZA" sz="2000" dirty="0">
                <a:latin typeface="Arial" panose="020B0604020202020204" pitchFamily="34" charset="0"/>
                <a:cs typeface="Arial" panose="020B0604020202020204" pitchFamily="34" charset="0"/>
              </a:rPr>
              <a:t>Of the proposed R20 million </a:t>
            </a:r>
            <a:r>
              <a:rPr lang="en-Z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for an emergency </a:t>
            </a:r>
            <a:r>
              <a:rPr lang="en-ZA" sz="2000" dirty="0">
                <a:latin typeface="Arial" panose="020B0604020202020204" pitchFamily="34" charset="0"/>
                <a:cs typeface="Arial" panose="020B0604020202020204" pitchFamily="34" charset="0"/>
              </a:rPr>
              <a:t>intervention, </a:t>
            </a:r>
            <a:r>
              <a:rPr lang="en-Z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plan was to utilise </a:t>
            </a:r>
            <a:r>
              <a:rPr lang="en-ZA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 17 million for procurement of livestock </a:t>
            </a:r>
            <a:r>
              <a:rPr lang="en-ZA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feed and,</a:t>
            </a:r>
            <a:r>
              <a:rPr lang="en-Z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/>
            <a:r>
              <a:rPr lang="en-ZA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 </a:t>
            </a:r>
            <a:r>
              <a:rPr lang="en-ZA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million for medicine and vaccines</a:t>
            </a:r>
            <a:r>
              <a:rPr lang="en-ZA" sz="2000" dirty="0">
                <a:latin typeface="Arial" panose="020B0604020202020204" pitchFamily="34" charset="0"/>
                <a:cs typeface="Arial" panose="020B0604020202020204" pitchFamily="34" charset="0"/>
              </a:rPr>
              <a:t>, to be distributed to the affected </a:t>
            </a:r>
            <a:r>
              <a:rPr lang="en-Z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farmers</a:t>
            </a:r>
          </a:p>
          <a:p>
            <a:pPr algn="just"/>
            <a:r>
              <a:rPr lang="en-Z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proposed feed intervention was divided into drought pellets </a:t>
            </a:r>
            <a:r>
              <a:rPr lang="en-ZA" sz="2000" dirty="0">
                <a:latin typeface="Arial" panose="020B0604020202020204" pitchFamily="34" charset="0"/>
                <a:cs typeface="Arial" panose="020B0604020202020204" pitchFamily="34" charset="0"/>
              </a:rPr>
              <a:t>and fibre (hay) products. </a:t>
            </a:r>
            <a:endParaRPr lang="en-ZA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ZA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 </a:t>
            </a:r>
            <a:r>
              <a:rPr lang="en-ZA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million rand would be utilized to purchase </a:t>
            </a:r>
            <a:r>
              <a:rPr lang="en-ZA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approximately 38 775 bags </a:t>
            </a:r>
            <a:r>
              <a:rPr lang="en-ZA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drought </a:t>
            </a:r>
            <a:r>
              <a:rPr lang="en-ZA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pellets, and </a:t>
            </a:r>
          </a:p>
          <a:p>
            <a:pPr algn="just"/>
            <a:r>
              <a:rPr lang="en-Z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 </a:t>
            </a:r>
            <a:r>
              <a:rPr lang="en-ZA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</a:t>
            </a:r>
            <a:r>
              <a:rPr lang="en-ZA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million would be utilized to buy </a:t>
            </a:r>
            <a:r>
              <a:rPr lang="en-ZA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approximately 6 640 </a:t>
            </a:r>
            <a:r>
              <a:rPr lang="en-ZA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bales </a:t>
            </a:r>
            <a:r>
              <a:rPr lang="en-ZA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hay</a:t>
            </a:r>
            <a:endParaRPr lang="en-ZA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ZA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842A8B-B5FD-4DA9-A6AD-4768DA4CB554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1928590"/>
            <a:ext cx="8839200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200"/>
              </a:spcBef>
            </a:pPr>
            <a:endParaRPr lang="en-ZA" dirty="0" smtClean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ts val="1200"/>
              </a:spcBef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1449868"/>
            <a:ext cx="82105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ZA" dirty="0" smtClean="0"/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6143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Title 1"/>
          <p:cNvSpPr txBox="1">
            <a:spLocks/>
          </p:cNvSpPr>
          <p:nvPr/>
        </p:nvSpPr>
        <p:spPr bwMode="auto">
          <a:xfrm>
            <a:off x="3810000" y="228600"/>
            <a:ext cx="5235575" cy="68580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black"/>
              </a:buClr>
              <a:buSzPct val="75000"/>
              <a:buFontTx/>
              <a:buNone/>
              <a:tabLst/>
              <a:defRPr/>
            </a:pPr>
            <a:r>
              <a:rPr kumimoji="0" lang="en-ZA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DROUGHT RELIEF INTERVENTIONS DELIVERIES AND BUDGET EXPENDITURE</a:t>
            </a:r>
            <a:endParaRPr kumimoji="0" lang="en-ZA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0117545"/>
              </p:ext>
            </p:extLst>
          </p:nvPr>
        </p:nvGraphicFramePr>
        <p:xfrm>
          <a:off x="0" y="1447795"/>
          <a:ext cx="9144000" cy="541020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2294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68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2349">
                  <a:extLst>
                    <a:ext uri="{9D8B030D-6E8A-4147-A177-3AD203B41FA5}">
                      <a16:colId xmlns:a16="http://schemas.microsoft.com/office/drawing/2014/main" val="2822991974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5984744"/>
                    </a:ext>
                  </a:extLst>
                </a:gridCol>
                <a:gridCol w="10232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274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83127">
                  <a:extLst>
                    <a:ext uri="{9D8B030D-6E8A-4147-A177-3AD203B41FA5}">
                      <a16:colId xmlns:a16="http://schemas.microsoft.com/office/drawing/2014/main" val="281373196"/>
                    </a:ext>
                  </a:extLst>
                </a:gridCol>
              </a:tblGrid>
              <a:tr h="1406191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Research Station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Drought Pellets (50kg bags)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Drought Pellets Delivered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Budget</a:t>
                      </a:r>
                      <a:r>
                        <a:rPr lang="en-US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(R) Expenditure for Drought Pellets</a:t>
                      </a:r>
                      <a:endParaRPr lang="en-US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Bales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Bales Delivered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Budget</a:t>
                      </a:r>
                      <a:r>
                        <a:rPr lang="en-US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(R) Expenditure for Bales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984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Dundee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9 137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1950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2,348,209.00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593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1593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1,643,386.00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984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OSCA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4 816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850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836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878,985.00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1996505854"/>
                  </a:ext>
                </a:extLst>
              </a:tr>
              <a:tr h="504984"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Makhathini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en-US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140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750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740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929,726.00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2986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Cedara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6 137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1 465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1,571,072.00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1 088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1088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1,098,912.00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3195499756"/>
                  </a:ext>
                </a:extLst>
              </a:tr>
              <a:tr h="588692"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Kokstad</a:t>
                      </a:r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r>
                        <a:rPr lang="en-US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398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459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266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1,510,065.00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8692"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Bartlow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en-US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147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900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900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929,726.00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3043289643"/>
                  </a:ext>
                </a:extLst>
              </a:tr>
              <a:tr h="588692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775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415 (9%)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3,919,281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6 640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6 423 (97%)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6,990,800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551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>
            <a:extLst>
              <a:ext uri="{FF2B5EF4-FFF2-40B4-BE49-F238E27FC236}">
                <a16:creationId xmlns:a16="http://schemas.microsoft.com/office/drawing/2014/main" id="{1E50C9EF-81F8-46A1-96F8-E03CB285C2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0"/>
            <a:ext cx="92964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03DA742-E284-4A5A-B231-1F1ECA42B012}"/>
              </a:ext>
            </a:extLst>
          </p:cNvPr>
          <p:cNvSpPr/>
          <p:nvPr/>
        </p:nvSpPr>
        <p:spPr bwMode="auto">
          <a:xfrm>
            <a:off x="-38100" y="6546012"/>
            <a:ext cx="9182100" cy="381000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LETS MAKE AGRICULTURE OUR CULTURE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842A8B-B5FD-4DA9-A6AD-4768DA4CB554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1928590"/>
            <a:ext cx="8839200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200"/>
              </a:spcBef>
            </a:pPr>
            <a:endParaRPr lang="en-ZA" dirty="0" smtClean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ts val="1200"/>
              </a:spcBef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1449868"/>
            <a:ext cx="82105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ZA" dirty="0" smtClean="0"/>
          </a:p>
          <a:p>
            <a:endParaRPr lang="en-ZA" dirty="0"/>
          </a:p>
        </p:txBody>
      </p:sp>
      <p:sp>
        <p:nvSpPr>
          <p:cNvPr id="10" name="Google Shape;97;p14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SzPts val="3200"/>
              <a:buFont typeface="Arial"/>
              <a:buChar char="•"/>
            </a:pPr>
            <a:endParaRPr lang="en-ZA" sz="2400" dirty="0">
              <a:solidFill>
                <a:schemeClr val="dk1"/>
              </a:solidFill>
              <a:sym typeface="Calibri"/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SzPts val="3200"/>
              <a:buFont typeface="Arial"/>
              <a:buChar char="•"/>
            </a:pPr>
            <a:r>
              <a:rPr lang="en-ZA" sz="2400" dirty="0" smtClean="0">
                <a:solidFill>
                  <a:schemeClr val="dk1"/>
                </a:solidFill>
                <a:sym typeface="Calibri"/>
              </a:rPr>
              <a:t>As </a:t>
            </a:r>
            <a:r>
              <a:rPr lang="en-ZA" sz="2400" dirty="0">
                <a:solidFill>
                  <a:schemeClr val="dk1"/>
                </a:solidFill>
                <a:sym typeface="Calibri"/>
              </a:rPr>
              <a:t>an intervention, </a:t>
            </a:r>
            <a:r>
              <a:rPr lang="en-ZA" sz="2400" dirty="0" err="1">
                <a:solidFill>
                  <a:schemeClr val="dk1"/>
                </a:solidFill>
                <a:sym typeface="Calibri"/>
              </a:rPr>
              <a:t>maximus</a:t>
            </a:r>
            <a:r>
              <a:rPr lang="en-ZA" sz="2400" dirty="0">
                <a:solidFill>
                  <a:schemeClr val="dk1"/>
                </a:solidFill>
                <a:sym typeface="Calibri"/>
              </a:rPr>
              <a:t> a pour-on for internal and external parasites was procured for R3 million.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ts val="3200"/>
              <a:buFont typeface="Arial"/>
              <a:buChar char="•"/>
            </a:pPr>
            <a:r>
              <a:rPr lang="en-ZA" sz="2400" dirty="0">
                <a:solidFill>
                  <a:schemeClr val="dk1"/>
                </a:solidFill>
                <a:sym typeface="Calibri"/>
              </a:rPr>
              <a:t>A total of 5100 X </a:t>
            </a:r>
            <a:r>
              <a:rPr lang="en-ZA" sz="2400" dirty="0" err="1">
                <a:solidFill>
                  <a:schemeClr val="dk1"/>
                </a:solidFill>
                <a:sym typeface="Calibri"/>
              </a:rPr>
              <a:t>liters</a:t>
            </a:r>
            <a:r>
              <a:rPr lang="en-ZA" sz="2400" dirty="0">
                <a:solidFill>
                  <a:schemeClr val="dk1"/>
                </a:solidFill>
                <a:sym typeface="Calibri"/>
              </a:rPr>
              <a:t> of </a:t>
            </a:r>
            <a:r>
              <a:rPr lang="en-ZA" sz="2400" dirty="0" err="1">
                <a:solidFill>
                  <a:schemeClr val="dk1"/>
                </a:solidFill>
                <a:sym typeface="Calibri"/>
              </a:rPr>
              <a:t>maximus</a:t>
            </a:r>
            <a:r>
              <a:rPr lang="en-ZA" sz="2400" dirty="0">
                <a:solidFill>
                  <a:schemeClr val="dk1"/>
                </a:solidFill>
                <a:sym typeface="Calibri"/>
              </a:rPr>
              <a:t> was delivered at Ladysmith Vet offices on the 13</a:t>
            </a:r>
            <a:r>
              <a:rPr lang="en-ZA" sz="2400" baseline="30000" dirty="0">
                <a:solidFill>
                  <a:schemeClr val="dk1"/>
                </a:solidFill>
                <a:sym typeface="Calibri"/>
              </a:rPr>
              <a:t>th</a:t>
            </a:r>
            <a:r>
              <a:rPr lang="en-ZA" sz="2400" dirty="0">
                <a:solidFill>
                  <a:schemeClr val="dk1"/>
                </a:solidFill>
                <a:sym typeface="Calibri"/>
              </a:rPr>
              <a:t> and 14</a:t>
            </a:r>
            <a:r>
              <a:rPr lang="en-ZA" sz="2400" baseline="30000" dirty="0">
                <a:solidFill>
                  <a:schemeClr val="dk1"/>
                </a:solidFill>
                <a:sym typeface="Calibri"/>
              </a:rPr>
              <a:t>th</a:t>
            </a:r>
            <a:r>
              <a:rPr lang="en-ZA" sz="2400" dirty="0">
                <a:solidFill>
                  <a:schemeClr val="dk1"/>
                </a:solidFill>
                <a:sym typeface="Calibri"/>
              </a:rPr>
              <a:t> of March 2020  </a:t>
            </a:r>
            <a:endParaRPr lang="en-ZA" sz="2400" dirty="0"/>
          </a:p>
          <a:p>
            <a:pPr lvl="0">
              <a:spcBef>
                <a:spcPts val="640"/>
              </a:spcBef>
              <a:buClr>
                <a:schemeClr val="dk1"/>
              </a:buClr>
              <a:buSzPts val="3200"/>
              <a:buFont typeface="Arial"/>
              <a:buChar char="•"/>
            </a:pPr>
            <a:r>
              <a:rPr lang="en-ZA" sz="2400" dirty="0">
                <a:solidFill>
                  <a:schemeClr val="dk1"/>
                </a:solidFill>
                <a:sym typeface="Calibri"/>
              </a:rPr>
              <a:t>Remedies will be distributed to all district/state vet offices.</a:t>
            </a:r>
          </a:p>
          <a:p>
            <a:pPr lvl="0">
              <a:spcBef>
                <a:spcPts val="640"/>
              </a:spcBef>
              <a:buClr>
                <a:schemeClr val="dk1"/>
              </a:buClr>
              <a:buSzPts val="3200"/>
              <a:buFont typeface="Arial"/>
              <a:buChar char="•"/>
            </a:pPr>
            <a:r>
              <a:rPr lang="en-ZA" sz="2400" dirty="0"/>
              <a:t>Allocation </a:t>
            </a:r>
            <a:r>
              <a:rPr lang="en-ZA" sz="2400" dirty="0" smtClean="0"/>
              <a:t>per office is </a:t>
            </a:r>
            <a:r>
              <a:rPr lang="en-ZA" sz="2400" dirty="0"/>
              <a:t>described in the following </a:t>
            </a:r>
            <a:r>
              <a:rPr lang="en-ZA" sz="2400" dirty="0" smtClean="0"/>
              <a:t>slides</a:t>
            </a:r>
            <a:endParaRPr lang="en-ZA" sz="24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99;p14"/>
          <p:cNvSpPr txBox="1">
            <a:spLocks noGrp="1"/>
          </p:cNvSpPr>
          <p:nvPr>
            <p:ph type="title"/>
          </p:nvPr>
        </p:nvSpPr>
        <p:spPr>
          <a:xfrm>
            <a:off x="457200" y="1381148"/>
            <a:ext cx="4343401" cy="823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3200" b="1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MAXIMUS-RECEIVED</a:t>
            </a:r>
            <a:endParaRPr sz="3200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D702FF19-E51D-4981-B2EC-73854F4FC20A}"/>
              </a:ext>
            </a:extLst>
          </p:cNvPr>
          <p:cNvSpPr txBox="1">
            <a:spLocks/>
          </p:cNvSpPr>
          <p:nvPr/>
        </p:nvSpPr>
        <p:spPr bwMode="auto">
          <a:xfrm>
            <a:off x="3124200" y="289406"/>
            <a:ext cx="5629275" cy="7334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lvl="1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lang="en-ZA" b="1" dirty="0"/>
              <a:t>DROUGHT </a:t>
            </a:r>
            <a:r>
              <a:rPr lang="en-ZA" b="1" dirty="0" smtClean="0"/>
              <a:t>EMERGENCY RELIEF </a:t>
            </a:r>
            <a:r>
              <a:rPr lang="en-ZA" b="1" dirty="0" smtClean="0"/>
              <a:t>PLAN- VET MEDICINES</a:t>
            </a:r>
            <a:endParaRPr lang="en-ZA" sz="2000" dirty="0"/>
          </a:p>
        </p:txBody>
      </p:sp>
    </p:spTree>
    <p:extLst>
      <p:ext uri="{BB962C8B-B14F-4D97-AF65-F5344CB8AC3E}">
        <p14:creationId xmlns:p14="http://schemas.microsoft.com/office/powerpoint/2010/main" val="231071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>
            <a:extLst>
              <a:ext uri="{FF2B5EF4-FFF2-40B4-BE49-F238E27FC236}">
                <a16:creationId xmlns:a16="http://schemas.microsoft.com/office/drawing/2014/main" id="{1E50C9EF-81F8-46A1-96F8-E03CB285C2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0"/>
            <a:ext cx="92964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03DA742-E284-4A5A-B231-1F1ECA42B012}"/>
              </a:ext>
            </a:extLst>
          </p:cNvPr>
          <p:cNvSpPr/>
          <p:nvPr/>
        </p:nvSpPr>
        <p:spPr bwMode="auto">
          <a:xfrm>
            <a:off x="-38100" y="6546012"/>
            <a:ext cx="9182100" cy="381000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LETS MAKE AGRICULTURE OUR CULTURE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702FF19-E51D-4981-B2EC-73854F4FC20A}"/>
              </a:ext>
            </a:extLst>
          </p:cNvPr>
          <p:cNvSpPr txBox="1">
            <a:spLocks/>
          </p:cNvSpPr>
          <p:nvPr/>
        </p:nvSpPr>
        <p:spPr bwMode="auto">
          <a:xfrm>
            <a:off x="3124200" y="289406"/>
            <a:ext cx="5629275" cy="7334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lvl="1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lang="en-ZA" b="1" dirty="0"/>
              <a:t>DROUGHT </a:t>
            </a:r>
            <a:r>
              <a:rPr lang="en-ZA" b="1" dirty="0" smtClean="0"/>
              <a:t>EMERGENCY RELIEF </a:t>
            </a:r>
            <a:r>
              <a:rPr lang="en-ZA" b="1" dirty="0" smtClean="0"/>
              <a:t>PLAN- VET MEDICINES</a:t>
            </a:r>
            <a:endParaRPr lang="en-ZA" sz="20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28650" y="1600200"/>
            <a:ext cx="7886700" cy="4576763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Clr>
                <a:schemeClr val="dk1"/>
              </a:buClr>
              <a:buSzPts val="3200"/>
              <a:buNone/>
            </a:pPr>
            <a:r>
              <a:rPr lang="en-US" sz="24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Allocation </a:t>
            </a:r>
            <a:r>
              <a:rPr lang="en-US" sz="2400" b="1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of veterinary medicines per </a:t>
            </a:r>
            <a:r>
              <a:rPr lang="en-US" sz="24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office</a:t>
            </a:r>
            <a:endParaRPr lang="en-US" sz="2400" dirty="0" smtClean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SzPts val="3200"/>
              <a:buFont typeface="Arial"/>
              <a:buChar char="•"/>
            </a:pPr>
            <a:endParaRPr lang="en-US" sz="20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lvl="1">
              <a:spcBef>
                <a:spcPts val="0"/>
              </a:spcBef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2400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Durban - </a:t>
            </a:r>
            <a:r>
              <a:rPr lang="en-US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100 x 1L</a:t>
            </a:r>
            <a:endParaRPr lang="en-US" sz="2400" dirty="0"/>
          </a:p>
          <a:p>
            <a:pPr lvl="1">
              <a:spcBef>
                <a:spcPts val="640"/>
              </a:spcBef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2400" dirty="0" err="1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Ugu</a:t>
            </a:r>
            <a:r>
              <a:rPr lang="en-US" sz="2400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- 340 </a:t>
            </a:r>
            <a:r>
              <a:rPr lang="en-US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x 1L</a:t>
            </a:r>
            <a:endParaRPr lang="en-US" sz="2400" dirty="0"/>
          </a:p>
          <a:p>
            <a:pPr lvl="1">
              <a:spcBef>
                <a:spcPts val="640"/>
              </a:spcBef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2400" dirty="0" err="1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Ilembe</a:t>
            </a:r>
            <a:r>
              <a:rPr lang="en-US" sz="2400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- 300 </a:t>
            </a:r>
            <a:r>
              <a:rPr lang="en-US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x 1L</a:t>
            </a:r>
            <a:endParaRPr lang="en-US" sz="2400" dirty="0"/>
          </a:p>
          <a:p>
            <a:pPr lvl="1">
              <a:spcBef>
                <a:spcPts val="640"/>
              </a:spcBef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Harry </a:t>
            </a:r>
            <a:r>
              <a:rPr lang="en-US" sz="2400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Gwala - </a:t>
            </a:r>
            <a:r>
              <a:rPr lang="en-US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500 x 1L</a:t>
            </a:r>
            <a:endParaRPr lang="en-US" sz="2400" dirty="0"/>
          </a:p>
          <a:p>
            <a:pPr lvl="1">
              <a:spcBef>
                <a:spcPts val="640"/>
              </a:spcBef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2400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Pietermaritzburg - </a:t>
            </a:r>
            <a:r>
              <a:rPr lang="en-US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260 x 1L</a:t>
            </a:r>
            <a:endParaRPr lang="en-US" sz="2400" dirty="0"/>
          </a:p>
          <a:p>
            <a:pPr lvl="1">
              <a:spcBef>
                <a:spcPts val="640"/>
              </a:spcBef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2400" dirty="0" err="1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Estcourt</a:t>
            </a:r>
            <a:r>
              <a:rPr lang="en-US" sz="2400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- </a:t>
            </a:r>
            <a:r>
              <a:rPr lang="en-US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300 x 1L</a:t>
            </a:r>
            <a:endParaRPr lang="en-US" sz="2400" dirty="0"/>
          </a:p>
          <a:p>
            <a:pPr lvl="1">
              <a:spcBef>
                <a:spcPts val="640"/>
              </a:spcBef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2400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Ladysmith - 700 </a:t>
            </a:r>
            <a:r>
              <a:rPr lang="en-US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x 1L</a:t>
            </a:r>
            <a:endParaRPr lang="en-US" sz="2400" dirty="0"/>
          </a:p>
          <a:p>
            <a:pPr lvl="1">
              <a:spcBef>
                <a:spcPts val="640"/>
              </a:spcBef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2400" dirty="0" err="1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Okhahlamba</a:t>
            </a:r>
            <a:r>
              <a:rPr lang="en-US" sz="2400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- 150 </a:t>
            </a:r>
            <a:r>
              <a:rPr lang="en-US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x </a:t>
            </a:r>
            <a:r>
              <a:rPr lang="en-US" sz="2400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1L</a:t>
            </a:r>
            <a:endParaRPr 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842A8B-B5FD-4DA9-A6AD-4768DA4CB554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1928590"/>
            <a:ext cx="8839200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200"/>
              </a:spcBef>
            </a:pPr>
            <a:endParaRPr lang="en-ZA" dirty="0" smtClean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ts val="1200"/>
              </a:spcBef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1449868"/>
            <a:ext cx="82105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ZA" dirty="0" smtClean="0"/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4359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>
            <a:extLst>
              <a:ext uri="{FF2B5EF4-FFF2-40B4-BE49-F238E27FC236}">
                <a16:creationId xmlns:a16="http://schemas.microsoft.com/office/drawing/2014/main" id="{1E50C9EF-81F8-46A1-96F8-E03CB285C2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0"/>
            <a:ext cx="92964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03DA742-E284-4A5A-B231-1F1ECA42B012}"/>
              </a:ext>
            </a:extLst>
          </p:cNvPr>
          <p:cNvSpPr/>
          <p:nvPr/>
        </p:nvSpPr>
        <p:spPr bwMode="auto">
          <a:xfrm>
            <a:off x="-38100" y="6546012"/>
            <a:ext cx="9182100" cy="381000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LETS MAKE AGRICULTURE OUR CULTURE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702FF19-E51D-4981-B2EC-73854F4FC20A}"/>
              </a:ext>
            </a:extLst>
          </p:cNvPr>
          <p:cNvSpPr txBox="1">
            <a:spLocks/>
          </p:cNvSpPr>
          <p:nvPr/>
        </p:nvSpPr>
        <p:spPr bwMode="auto">
          <a:xfrm>
            <a:off x="3124200" y="289406"/>
            <a:ext cx="5629275" cy="7334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lvl="1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lang="en-ZA" b="1" dirty="0"/>
              <a:t>DROUGHT </a:t>
            </a:r>
            <a:r>
              <a:rPr lang="en-ZA" b="1" dirty="0" smtClean="0"/>
              <a:t>EMERGENCY RELIEF </a:t>
            </a:r>
            <a:r>
              <a:rPr lang="en-ZA" b="1" dirty="0" smtClean="0"/>
              <a:t>PLAN- VET MEDICINES</a:t>
            </a:r>
            <a:endParaRPr lang="en-ZA" sz="20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28650" y="1600200"/>
            <a:ext cx="7886700" cy="4576763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Clr>
                <a:schemeClr val="dk1"/>
              </a:buClr>
              <a:buSzPts val="3200"/>
              <a:buNone/>
            </a:pPr>
            <a:r>
              <a:rPr lang="en-US" sz="24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Allocation </a:t>
            </a:r>
            <a:r>
              <a:rPr lang="en-US" sz="2400" b="1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of veterinary medicines per </a:t>
            </a:r>
            <a:r>
              <a:rPr lang="en-US" sz="24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office</a:t>
            </a:r>
            <a:endParaRPr lang="en-US" sz="2400" dirty="0" smtClean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SzPts val="3200"/>
              <a:buFont typeface="Arial"/>
              <a:buChar char="•"/>
            </a:pPr>
            <a:endParaRPr lang="en-US" sz="20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lvl="1">
              <a:spcBef>
                <a:spcPts val="0"/>
              </a:spcBef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2400" dirty="0" err="1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Mzinyathi</a:t>
            </a:r>
            <a:r>
              <a:rPr lang="en-US" sz="2400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- </a:t>
            </a:r>
            <a:r>
              <a:rPr lang="en-US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300 x </a:t>
            </a:r>
            <a:r>
              <a:rPr lang="en-US" sz="2400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1L</a:t>
            </a:r>
          </a:p>
          <a:p>
            <a:pPr lvl="1">
              <a:spcBef>
                <a:spcPts val="0"/>
              </a:spcBef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2400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Amajuba - </a:t>
            </a:r>
            <a:r>
              <a:rPr lang="en-US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300 </a:t>
            </a:r>
            <a:r>
              <a:rPr lang="en-US" sz="2400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X1l</a:t>
            </a:r>
          </a:p>
          <a:p>
            <a:pPr lvl="1">
              <a:spcBef>
                <a:spcPts val="0"/>
              </a:spcBef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2400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Vryheid - </a:t>
            </a:r>
            <a:r>
              <a:rPr lang="en-US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300 x </a:t>
            </a:r>
            <a:r>
              <a:rPr lang="en-US" sz="2400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1L</a:t>
            </a:r>
          </a:p>
          <a:p>
            <a:pPr lvl="1">
              <a:spcBef>
                <a:spcPts val="0"/>
              </a:spcBef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2400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Nongoma - 400 x1L</a:t>
            </a:r>
          </a:p>
          <a:p>
            <a:pPr lvl="1">
              <a:spcBef>
                <a:spcPts val="0"/>
              </a:spcBef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2400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King </a:t>
            </a:r>
            <a:r>
              <a:rPr lang="en-US" sz="2400" dirty="0" err="1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Cetshwayo</a:t>
            </a:r>
            <a:r>
              <a:rPr lang="en-US" sz="2400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- </a:t>
            </a:r>
            <a:r>
              <a:rPr lang="en-US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350 x </a:t>
            </a:r>
            <a:r>
              <a:rPr lang="en-US" sz="2400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1L</a:t>
            </a:r>
          </a:p>
          <a:p>
            <a:pPr lvl="1">
              <a:spcBef>
                <a:spcPts val="0"/>
              </a:spcBef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2400" dirty="0" err="1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Jozini</a:t>
            </a:r>
            <a:r>
              <a:rPr lang="en-US" sz="2400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- </a:t>
            </a:r>
            <a:r>
              <a:rPr lang="en-US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500 x </a:t>
            </a:r>
            <a:r>
              <a:rPr lang="en-US" sz="2400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1L</a:t>
            </a:r>
          </a:p>
          <a:p>
            <a:pPr lvl="1">
              <a:spcBef>
                <a:spcPts val="0"/>
              </a:spcBef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2400" dirty="0" err="1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Hluhluwe</a:t>
            </a:r>
            <a:r>
              <a:rPr lang="en-US" sz="2400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- </a:t>
            </a:r>
            <a:r>
              <a:rPr lang="en-US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300 x 1L</a:t>
            </a:r>
            <a:endParaRPr lang="en-US" sz="2400" dirty="0"/>
          </a:p>
          <a:p>
            <a:pPr lvl="1">
              <a:spcBef>
                <a:spcPts val="0"/>
              </a:spcBef>
              <a:buClr>
                <a:schemeClr val="dk1"/>
              </a:buClr>
              <a:buSzPts val="3200"/>
              <a:buFont typeface="Arial"/>
              <a:buChar char="•"/>
            </a:pPr>
            <a:endParaRPr 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842A8B-B5FD-4DA9-A6AD-4768DA4CB554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1928590"/>
            <a:ext cx="8839200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200"/>
              </a:spcBef>
            </a:pPr>
            <a:endParaRPr lang="en-ZA" dirty="0" smtClean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ts val="1200"/>
              </a:spcBef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1449868"/>
            <a:ext cx="82105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ZA" dirty="0" smtClean="0"/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9350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>
            <a:extLst>
              <a:ext uri="{FF2B5EF4-FFF2-40B4-BE49-F238E27FC236}">
                <a16:creationId xmlns:a16="http://schemas.microsoft.com/office/drawing/2014/main" id="{1E50C9EF-81F8-46A1-96F8-E03CB285C2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0"/>
            <a:ext cx="92964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03DA742-E284-4A5A-B231-1F1ECA42B012}"/>
              </a:ext>
            </a:extLst>
          </p:cNvPr>
          <p:cNvSpPr/>
          <p:nvPr/>
        </p:nvSpPr>
        <p:spPr bwMode="auto">
          <a:xfrm>
            <a:off x="-38100" y="6546012"/>
            <a:ext cx="9182100" cy="381000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LETS MAKE AGRICULTURE OUR CULTURE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702FF19-E51D-4981-B2EC-73854F4FC20A}"/>
              </a:ext>
            </a:extLst>
          </p:cNvPr>
          <p:cNvSpPr txBox="1">
            <a:spLocks/>
          </p:cNvSpPr>
          <p:nvPr/>
        </p:nvSpPr>
        <p:spPr bwMode="auto">
          <a:xfrm>
            <a:off x="3124200" y="289406"/>
            <a:ext cx="5629275" cy="7334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lvl="1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lang="en-ZA" b="1" dirty="0"/>
              <a:t>DROUGHT </a:t>
            </a:r>
            <a:r>
              <a:rPr lang="en-ZA" b="1" dirty="0" smtClean="0"/>
              <a:t>EMERGENCY RELIEF </a:t>
            </a:r>
            <a:r>
              <a:rPr lang="en-ZA" b="1" dirty="0" smtClean="0"/>
              <a:t>PLAN- VET MEDICINES</a:t>
            </a:r>
            <a:endParaRPr lang="en-ZA" sz="20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28650" y="1600200"/>
            <a:ext cx="7886700" cy="4576763"/>
          </a:xfrm>
        </p:spPr>
        <p:txBody>
          <a:bodyPr>
            <a:normAutofit/>
          </a:bodyPr>
          <a:lstStyle/>
          <a:p>
            <a:pPr marL="0" lvl="0" indent="0" algn="ctr">
              <a:spcBef>
                <a:spcPts val="0"/>
              </a:spcBef>
              <a:buClr>
                <a:schemeClr val="dk1"/>
              </a:buClr>
              <a:buSzPts val="2400"/>
              <a:buNone/>
            </a:pPr>
            <a:endParaRPr lang="en-ZA" sz="2400" b="1" dirty="0" smtClean="0">
              <a:solidFill>
                <a:schemeClr val="dk1"/>
              </a:solidFill>
              <a:latin typeface="Corsiva"/>
              <a:ea typeface="Corsiva"/>
              <a:cs typeface="Corsiva"/>
              <a:sym typeface="Corsiva"/>
            </a:endParaRPr>
          </a:p>
          <a:p>
            <a:pPr marL="0" lvl="0" indent="0" algn="ctr">
              <a:spcBef>
                <a:spcPts val="0"/>
              </a:spcBef>
              <a:buClr>
                <a:schemeClr val="dk1"/>
              </a:buClr>
              <a:buSzPts val="2400"/>
              <a:buNone/>
            </a:pPr>
            <a:endParaRPr lang="en-ZA" sz="2400" b="1" dirty="0">
              <a:solidFill>
                <a:schemeClr val="dk1"/>
              </a:solidFill>
              <a:latin typeface="Corsiva"/>
              <a:ea typeface="Corsiva"/>
              <a:cs typeface="Corsiva"/>
              <a:sym typeface="Corsiva"/>
            </a:endParaRPr>
          </a:p>
          <a:p>
            <a:pPr marL="0" lvl="0" indent="0" algn="ctr">
              <a:spcBef>
                <a:spcPts val="0"/>
              </a:spcBef>
              <a:buClr>
                <a:schemeClr val="dk1"/>
              </a:buClr>
              <a:buSzPts val="2400"/>
              <a:buNone/>
            </a:pPr>
            <a:endParaRPr lang="en-ZA" sz="2400" b="1" dirty="0" smtClean="0">
              <a:solidFill>
                <a:schemeClr val="dk1"/>
              </a:solidFill>
              <a:latin typeface="Corsiva"/>
              <a:ea typeface="Corsiva"/>
              <a:cs typeface="Corsiva"/>
              <a:sym typeface="Corsiva"/>
            </a:endParaRPr>
          </a:p>
          <a:p>
            <a:pPr marL="0" lvl="0" indent="0" algn="ctr">
              <a:spcBef>
                <a:spcPts val="0"/>
              </a:spcBef>
              <a:buClr>
                <a:schemeClr val="dk1"/>
              </a:buClr>
              <a:buSzPts val="2400"/>
              <a:buNone/>
            </a:pPr>
            <a:endParaRPr lang="en-ZA" sz="2400" b="1" dirty="0">
              <a:solidFill>
                <a:schemeClr val="dk1"/>
              </a:solidFill>
              <a:latin typeface="Corsiva"/>
              <a:ea typeface="Corsiva"/>
              <a:cs typeface="Corsiva"/>
              <a:sym typeface="Corsiva"/>
            </a:endParaRPr>
          </a:p>
          <a:p>
            <a:pPr marL="0" lvl="0" indent="0" algn="ctr">
              <a:spcBef>
                <a:spcPts val="0"/>
              </a:spcBef>
              <a:buClr>
                <a:schemeClr val="dk1"/>
              </a:buClr>
              <a:buSzPts val="2400"/>
              <a:buNone/>
            </a:pPr>
            <a:endParaRPr lang="en-ZA" sz="2400" b="1" dirty="0" smtClean="0">
              <a:solidFill>
                <a:schemeClr val="dk1"/>
              </a:solidFill>
              <a:latin typeface="Corsiva"/>
              <a:ea typeface="Corsiva"/>
              <a:cs typeface="Corsiva"/>
              <a:sym typeface="Corsiva"/>
            </a:endParaRPr>
          </a:p>
          <a:p>
            <a:pPr marL="0" lvl="0" indent="0" algn="ctr">
              <a:spcBef>
                <a:spcPts val="0"/>
              </a:spcBef>
              <a:buClr>
                <a:schemeClr val="dk1"/>
              </a:buClr>
              <a:buSzPts val="2400"/>
              <a:buNone/>
            </a:pPr>
            <a:endParaRPr lang="en-ZA" sz="2400" b="1" dirty="0">
              <a:solidFill>
                <a:schemeClr val="dk1"/>
              </a:solidFill>
              <a:latin typeface="Corsiva"/>
              <a:ea typeface="Corsiva"/>
              <a:cs typeface="Corsiva"/>
              <a:sym typeface="Corsiva"/>
            </a:endParaRPr>
          </a:p>
          <a:p>
            <a:pPr marL="0" lvl="0" indent="0" algn="ctr">
              <a:spcBef>
                <a:spcPts val="0"/>
              </a:spcBef>
              <a:buClr>
                <a:schemeClr val="dk1"/>
              </a:buClr>
              <a:buSzPts val="2400"/>
              <a:buNone/>
            </a:pPr>
            <a:endParaRPr lang="en-ZA" sz="2400" b="1" dirty="0" smtClean="0">
              <a:solidFill>
                <a:schemeClr val="dk1"/>
              </a:solidFill>
              <a:latin typeface="Corsiva"/>
              <a:ea typeface="Corsiva"/>
              <a:cs typeface="Corsiva"/>
              <a:sym typeface="Corsiva"/>
            </a:endParaRPr>
          </a:p>
          <a:p>
            <a:pPr marL="0" lvl="0" indent="0" algn="ctr">
              <a:spcBef>
                <a:spcPts val="0"/>
              </a:spcBef>
              <a:buClr>
                <a:schemeClr val="dk1"/>
              </a:buClr>
              <a:buSzPts val="2400"/>
              <a:buNone/>
            </a:pPr>
            <a:endParaRPr lang="en-ZA" sz="2400" b="1" dirty="0">
              <a:solidFill>
                <a:schemeClr val="dk1"/>
              </a:solidFill>
              <a:latin typeface="Corsiva"/>
              <a:ea typeface="Corsiva"/>
              <a:cs typeface="Corsiva"/>
              <a:sym typeface="Corsiva"/>
            </a:endParaRPr>
          </a:p>
          <a:p>
            <a:pPr marL="0" lvl="0" indent="0" algn="ctr">
              <a:spcBef>
                <a:spcPts val="0"/>
              </a:spcBef>
              <a:buClr>
                <a:schemeClr val="dk1"/>
              </a:buClr>
              <a:buSzPts val="2400"/>
              <a:buNone/>
            </a:pPr>
            <a:r>
              <a:rPr lang="en-ZA" sz="2400" b="1" dirty="0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“</a:t>
            </a:r>
            <a:r>
              <a:rPr lang="en-ZA" sz="2400" b="1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The greatness of a nation and its moral progress  can be judged by the way its</a:t>
            </a:r>
            <a:endParaRPr lang="en-ZA" dirty="0"/>
          </a:p>
          <a:p>
            <a:pPr marL="0" lvl="0" indent="0" algn="ctr">
              <a:spcBef>
                <a:spcPts val="0"/>
              </a:spcBef>
              <a:buClr>
                <a:schemeClr val="dk1"/>
              </a:buClr>
              <a:buSzPts val="2400"/>
              <a:buNone/>
            </a:pPr>
            <a:r>
              <a:rPr lang="en-ZA" sz="2400" b="1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animals are treated</a:t>
            </a:r>
            <a:r>
              <a:rPr lang="en-ZA" sz="2400" b="1" dirty="0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.”</a:t>
            </a:r>
          </a:p>
          <a:p>
            <a:pPr marL="0" lvl="0" indent="0" algn="ctr">
              <a:spcBef>
                <a:spcPts val="0"/>
              </a:spcBef>
              <a:buClr>
                <a:schemeClr val="dk1"/>
              </a:buClr>
              <a:buSzPts val="2400"/>
              <a:buNone/>
            </a:pPr>
            <a:endParaRPr lang="en-ZA" sz="2400" b="1" dirty="0">
              <a:solidFill>
                <a:schemeClr val="dk1"/>
              </a:solidFill>
              <a:latin typeface="Corsiva"/>
              <a:sym typeface="Corsiva"/>
            </a:endParaRPr>
          </a:p>
          <a:p>
            <a:pPr marL="0" lvl="0" indent="0" algn="ctr">
              <a:spcBef>
                <a:spcPts val="0"/>
              </a:spcBef>
              <a:buClr>
                <a:schemeClr val="dk1"/>
              </a:buClr>
              <a:buSzPts val="2400"/>
              <a:buNone/>
            </a:pPr>
            <a:endParaRPr lang="en-ZA" sz="2400" b="1" dirty="0" smtClean="0">
              <a:solidFill>
                <a:schemeClr val="dk1"/>
              </a:solidFill>
              <a:latin typeface="Corsiva"/>
              <a:sym typeface="Corsiva"/>
            </a:endParaRPr>
          </a:p>
          <a:p>
            <a:pPr marL="0" lvl="0" indent="0" algn="ctr">
              <a:spcBef>
                <a:spcPts val="0"/>
              </a:spcBef>
              <a:buClr>
                <a:schemeClr val="dk1"/>
              </a:buClr>
              <a:buSzPts val="2400"/>
              <a:buNone/>
            </a:pPr>
            <a:endParaRPr lang="en-ZA" dirty="0"/>
          </a:p>
          <a:p>
            <a:pPr lvl="1">
              <a:spcBef>
                <a:spcPts val="0"/>
              </a:spcBef>
              <a:buClr>
                <a:schemeClr val="dk1"/>
              </a:buClr>
              <a:buSzPts val="3200"/>
              <a:buFont typeface="Arial"/>
              <a:buChar char="•"/>
            </a:pPr>
            <a:endParaRPr 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842A8B-B5FD-4DA9-A6AD-4768DA4CB554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1928590"/>
            <a:ext cx="8839200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200"/>
              </a:spcBef>
            </a:pPr>
            <a:endParaRPr lang="en-ZA" dirty="0" smtClean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ts val="1200"/>
              </a:spcBef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1449868"/>
            <a:ext cx="82105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ZA" dirty="0" smtClean="0"/>
          </a:p>
          <a:p>
            <a:endParaRPr lang="en-ZA" dirty="0"/>
          </a:p>
        </p:txBody>
      </p:sp>
      <p:pic>
        <p:nvPicPr>
          <p:cNvPr id="9" name="Google Shape;101;p14" descr="vetemblem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20593" y="1242184"/>
            <a:ext cx="5107688" cy="3434914"/>
          </a:xfrm>
          <a:prstGeom prst="ellipse">
            <a:avLst/>
          </a:prstGeom>
          <a:noFill/>
          <a:ln>
            <a:noFill/>
          </a:ln>
          <a:effectLst>
            <a:outerShdw blurRad="1270000" dist="50800" dir="5400000" algn="ctr" rotWithShape="0">
              <a:srgbClr val="76923C"/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1722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66800" y="4572000"/>
            <a:ext cx="7010400" cy="230832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Thank </a:t>
            </a: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you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246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327475-69B0-4C30-85FD-6BCDF3704FD6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172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3698</TotalTime>
  <Words>538</Words>
  <Application>Microsoft Office PowerPoint</Application>
  <PresentationFormat>On-screen Show (4:3)</PresentationFormat>
  <Paragraphs>131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Corsiva</vt:lpstr>
      <vt:lpstr>Times New Roman</vt:lpstr>
      <vt:lpstr>Office Theme</vt:lpstr>
      <vt:lpstr>6 MAY2020</vt:lpstr>
      <vt:lpstr>PowerPoint Presentation</vt:lpstr>
      <vt:lpstr>PowerPoint Presentation</vt:lpstr>
      <vt:lpstr>PowerPoint Presentation</vt:lpstr>
      <vt:lpstr>MAXIMUS-RECEIVED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mpilo</dc:creator>
  <cp:lastModifiedBy>Nomfuzo Mkhize</cp:lastModifiedBy>
  <cp:revision>399</cp:revision>
  <dcterms:created xsi:type="dcterms:W3CDTF">2018-06-10T04:28:48Z</dcterms:created>
  <dcterms:modified xsi:type="dcterms:W3CDTF">2020-05-11T11:14:59Z</dcterms:modified>
</cp:coreProperties>
</file>