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0"/>
  </p:notesMasterIdLst>
  <p:sldIdLst>
    <p:sldId id="312" r:id="rId3"/>
    <p:sldId id="529" r:id="rId4"/>
    <p:sldId id="533" r:id="rId5"/>
    <p:sldId id="525" r:id="rId6"/>
    <p:sldId id="618" r:id="rId7"/>
    <p:sldId id="619" r:id="rId8"/>
    <p:sldId id="620" r:id="rId9"/>
    <p:sldId id="621" r:id="rId10"/>
    <p:sldId id="584" r:id="rId11"/>
    <p:sldId id="599" r:id="rId12"/>
    <p:sldId id="600" r:id="rId13"/>
    <p:sldId id="601" r:id="rId14"/>
    <p:sldId id="582" r:id="rId15"/>
    <p:sldId id="530" r:id="rId16"/>
    <p:sldId id="545" r:id="rId17"/>
    <p:sldId id="576" r:id="rId18"/>
    <p:sldId id="589" r:id="rId19"/>
    <p:sldId id="587" r:id="rId20"/>
    <p:sldId id="603" r:id="rId21"/>
    <p:sldId id="547" r:id="rId22"/>
    <p:sldId id="585" r:id="rId23"/>
    <p:sldId id="531" r:id="rId24"/>
    <p:sldId id="590" r:id="rId25"/>
    <p:sldId id="591" r:id="rId26"/>
    <p:sldId id="604" r:id="rId27"/>
    <p:sldId id="605" r:id="rId28"/>
    <p:sldId id="606" r:id="rId29"/>
    <p:sldId id="555" r:id="rId30"/>
    <p:sldId id="557" r:id="rId31"/>
    <p:sldId id="561" r:id="rId32"/>
    <p:sldId id="562" r:id="rId33"/>
    <p:sldId id="615" r:id="rId34"/>
    <p:sldId id="616" r:id="rId35"/>
    <p:sldId id="617" r:id="rId36"/>
    <p:sldId id="608" r:id="rId37"/>
    <p:sldId id="607" r:id="rId38"/>
    <p:sldId id="496" r:id="rId39"/>
  </p:sldIdLst>
  <p:sldSz cx="9144000" cy="6858000" type="screen4x3"/>
  <p:notesSz cx="7010400" cy="92964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704" autoAdjust="0"/>
    <p:restoredTop sz="84984" autoAdjust="0"/>
  </p:normalViewPr>
  <p:slideViewPr>
    <p:cSldViewPr>
      <p:cViewPr varScale="1">
        <p:scale>
          <a:sx n="84" d="100"/>
          <a:sy n="84" d="100"/>
        </p:scale>
        <p:origin x="1517" y="53"/>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4A9B9F2-9E17-49E9-912E-ABB9F111D270}"/>
              </a:ext>
            </a:extLst>
          </p:cNvPr>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pPr>
              <a:defRPr/>
            </a:pPr>
            <a:endParaRPr lang="en-ZA"/>
          </a:p>
        </p:txBody>
      </p:sp>
      <p:sp>
        <p:nvSpPr>
          <p:cNvPr id="3" name="Date Placeholder 2">
            <a:extLst>
              <a:ext uri="{FF2B5EF4-FFF2-40B4-BE49-F238E27FC236}">
                <a16:creationId xmlns:a16="http://schemas.microsoft.com/office/drawing/2014/main" id="{0D19CF87-E1CB-486F-A5E6-B62DE08A6759}"/>
              </a:ext>
            </a:extLst>
          </p:cNvPr>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pPr>
              <a:defRPr/>
            </a:pPr>
            <a:fld id="{48D0AFAE-4E8E-4837-97E3-C638CBB0FC87}" type="datetimeFigureOut">
              <a:rPr lang="en-ZA"/>
              <a:pPr>
                <a:defRPr/>
              </a:pPr>
              <a:t>2020/05/11</a:t>
            </a:fld>
            <a:endParaRPr lang="en-ZA"/>
          </a:p>
        </p:txBody>
      </p:sp>
      <p:sp>
        <p:nvSpPr>
          <p:cNvPr id="4" name="Slide Image Placeholder 3">
            <a:extLst>
              <a:ext uri="{FF2B5EF4-FFF2-40B4-BE49-F238E27FC236}">
                <a16:creationId xmlns:a16="http://schemas.microsoft.com/office/drawing/2014/main" id="{369D5D59-2D50-4021-A605-E85A67737FD0}"/>
              </a:ext>
            </a:extLst>
          </p:cNvPr>
          <p:cNvSpPr>
            <a:spLocks noGrp="1" noRot="1" noChangeAspect="1"/>
          </p:cNvSpPr>
          <p:nvPr>
            <p:ph type="sldImg" idx="2"/>
          </p:nvPr>
        </p:nvSpPr>
        <p:spPr>
          <a:xfrm>
            <a:off x="1414463" y="1162050"/>
            <a:ext cx="4181475" cy="3136900"/>
          </a:xfrm>
          <a:prstGeom prst="rect">
            <a:avLst/>
          </a:prstGeom>
          <a:noFill/>
          <a:ln w="12700">
            <a:solidFill>
              <a:prstClr val="black"/>
            </a:solidFill>
          </a:ln>
        </p:spPr>
        <p:txBody>
          <a:bodyPr vert="horz" lIns="93177" tIns="46589" rIns="93177" bIns="46589" rtlCol="0" anchor="ctr"/>
          <a:lstStyle/>
          <a:p>
            <a:pPr lvl="0"/>
            <a:endParaRPr lang="en-ZA" noProof="0"/>
          </a:p>
        </p:txBody>
      </p:sp>
      <p:sp>
        <p:nvSpPr>
          <p:cNvPr id="5" name="Notes Placeholder 4">
            <a:extLst>
              <a:ext uri="{FF2B5EF4-FFF2-40B4-BE49-F238E27FC236}">
                <a16:creationId xmlns:a16="http://schemas.microsoft.com/office/drawing/2014/main" id="{1F760042-4BF1-425E-A2E8-F2569469EA10}"/>
              </a:ext>
            </a:extLst>
          </p:cNvPr>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ZA" noProof="0"/>
          </a:p>
        </p:txBody>
      </p:sp>
      <p:sp>
        <p:nvSpPr>
          <p:cNvPr id="6" name="Footer Placeholder 5">
            <a:extLst>
              <a:ext uri="{FF2B5EF4-FFF2-40B4-BE49-F238E27FC236}">
                <a16:creationId xmlns:a16="http://schemas.microsoft.com/office/drawing/2014/main" id="{516C1203-CA76-4382-8F07-46D12321A9AD}"/>
              </a:ext>
            </a:extLst>
          </p:cNvPr>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pPr>
              <a:defRPr/>
            </a:pPr>
            <a:endParaRPr lang="en-ZA"/>
          </a:p>
        </p:txBody>
      </p:sp>
      <p:sp>
        <p:nvSpPr>
          <p:cNvPr id="7" name="Slide Number Placeholder 6">
            <a:extLst>
              <a:ext uri="{FF2B5EF4-FFF2-40B4-BE49-F238E27FC236}">
                <a16:creationId xmlns:a16="http://schemas.microsoft.com/office/drawing/2014/main" id="{8C752D43-E205-4C16-A8E4-D6A01914FE03}"/>
              </a:ext>
            </a:extLst>
          </p:cNvPr>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pPr>
              <a:defRPr/>
            </a:pPr>
            <a:fld id="{16BF7E49-615A-4DD5-9B78-30A4A2437C03}" type="slidenum">
              <a:rPr lang="en-ZA"/>
              <a:pPr>
                <a:defRPr/>
              </a:pPr>
              <a:t>‹#›</a:t>
            </a:fld>
            <a:endParaRPr lang="en-ZA"/>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277DCA9A-9CB1-4181-9EC7-626AAF19794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1A035D8A-0EE0-4759-8C71-655F84B1759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ZA" altLang="en-US"/>
          </a:p>
        </p:txBody>
      </p:sp>
      <p:sp>
        <p:nvSpPr>
          <p:cNvPr id="4100" name="Slide Number Placeholder 3">
            <a:extLst>
              <a:ext uri="{FF2B5EF4-FFF2-40B4-BE49-F238E27FC236}">
                <a16:creationId xmlns:a16="http://schemas.microsoft.com/office/drawing/2014/main" id="{9B862E17-0060-4B4A-AD4D-0729EE2C09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57066" indent="-291179">
              <a:defRPr>
                <a:solidFill>
                  <a:schemeClr val="tx1"/>
                </a:solidFill>
                <a:latin typeface="Arial" panose="020B0604020202020204" pitchFamily="34" charset="0"/>
                <a:cs typeface="Arial" panose="020B0604020202020204" pitchFamily="34" charset="0"/>
              </a:defRPr>
            </a:lvl2pPr>
            <a:lvl3pPr marL="1164717" indent="-232943">
              <a:defRPr>
                <a:solidFill>
                  <a:schemeClr val="tx1"/>
                </a:solidFill>
                <a:latin typeface="Arial" panose="020B0604020202020204" pitchFamily="34" charset="0"/>
                <a:cs typeface="Arial" panose="020B0604020202020204" pitchFamily="34" charset="0"/>
              </a:defRPr>
            </a:lvl3pPr>
            <a:lvl4pPr marL="1630604" indent="-232943">
              <a:defRPr>
                <a:solidFill>
                  <a:schemeClr val="tx1"/>
                </a:solidFill>
                <a:latin typeface="Arial" panose="020B0604020202020204" pitchFamily="34" charset="0"/>
                <a:cs typeface="Arial" panose="020B0604020202020204" pitchFamily="34" charset="0"/>
              </a:defRPr>
            </a:lvl4pPr>
            <a:lvl5pPr marL="2096491" indent="-232943">
              <a:defRPr>
                <a:solidFill>
                  <a:schemeClr val="tx1"/>
                </a:solidFill>
                <a:latin typeface="Arial" panose="020B0604020202020204" pitchFamily="34" charset="0"/>
                <a:cs typeface="Arial" panose="020B0604020202020204" pitchFamily="34" charset="0"/>
              </a:defRPr>
            </a:lvl5pPr>
            <a:lvl6pPr marL="2562377"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28264"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94151"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960038"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0D9B08A-6131-4D76-8FF2-07D3C1FB0B9D}" type="slidenum">
              <a:rPr lang="en-ZA" altLang="en-US" smtClean="0"/>
              <a:pPr/>
              <a:t>1</a:t>
            </a:fld>
            <a:endParaRPr lang="en-ZA"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6BF7E49-615A-4DD5-9B78-30A4A2437C03}" type="slidenum">
              <a:rPr kumimoji="0" lang="en-ZA"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19</a:t>
            </a:fld>
            <a:endParaRPr kumimoji="0" lang="en-ZA"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368579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E294F27A-1F16-40C5-BAA5-B42CAA2575A6}"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24</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smtClean="0">
              <a:latin typeface="Arial" panose="020B0604020202020204" pitchFamily="34" charset="0"/>
            </a:endParaRPr>
          </a:p>
        </p:txBody>
      </p:sp>
    </p:spTree>
    <p:extLst>
      <p:ext uri="{BB962C8B-B14F-4D97-AF65-F5344CB8AC3E}">
        <p14:creationId xmlns:p14="http://schemas.microsoft.com/office/powerpoint/2010/main" val="25010638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E294F27A-1F16-40C5-BAA5-B42CAA2575A6}"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25</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smtClean="0">
              <a:latin typeface="Arial" panose="020B0604020202020204" pitchFamily="34" charset="0"/>
            </a:endParaRPr>
          </a:p>
        </p:txBody>
      </p:sp>
    </p:spTree>
    <p:extLst>
      <p:ext uri="{BB962C8B-B14F-4D97-AF65-F5344CB8AC3E}">
        <p14:creationId xmlns:p14="http://schemas.microsoft.com/office/powerpoint/2010/main" val="7844758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E294F27A-1F16-40C5-BAA5-B42CAA2575A6}"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26</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smtClean="0">
              <a:latin typeface="Arial" panose="020B0604020202020204" pitchFamily="34" charset="0"/>
            </a:endParaRPr>
          </a:p>
        </p:txBody>
      </p:sp>
    </p:spTree>
    <p:extLst>
      <p:ext uri="{BB962C8B-B14F-4D97-AF65-F5344CB8AC3E}">
        <p14:creationId xmlns:p14="http://schemas.microsoft.com/office/powerpoint/2010/main" val="9383545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E294F27A-1F16-40C5-BAA5-B42CAA2575A6}"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27</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smtClean="0">
              <a:latin typeface="Arial" panose="020B0604020202020204" pitchFamily="34" charset="0"/>
            </a:endParaRPr>
          </a:p>
        </p:txBody>
      </p:sp>
    </p:spTree>
    <p:extLst>
      <p:ext uri="{BB962C8B-B14F-4D97-AF65-F5344CB8AC3E}">
        <p14:creationId xmlns:p14="http://schemas.microsoft.com/office/powerpoint/2010/main" val="21831476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pPr>
              <a:defRPr/>
            </a:pPr>
            <a:fld id="{16BF7E49-615A-4DD5-9B78-30A4A2437C03}" type="slidenum">
              <a:rPr lang="en-ZA" smtClean="0"/>
              <a:pPr>
                <a:defRPr/>
              </a:pPr>
              <a:t>2</a:t>
            </a:fld>
            <a:endParaRPr lang="en-ZA"/>
          </a:p>
        </p:txBody>
      </p:sp>
    </p:spTree>
    <p:extLst>
      <p:ext uri="{BB962C8B-B14F-4D97-AF65-F5344CB8AC3E}">
        <p14:creationId xmlns:p14="http://schemas.microsoft.com/office/powerpoint/2010/main" val="9500335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pPr>
              <a:defRPr/>
            </a:pPr>
            <a:fld id="{16BF7E49-615A-4DD5-9B78-30A4A2437C03}" type="slidenum">
              <a:rPr lang="en-ZA" smtClean="0"/>
              <a:pPr>
                <a:defRPr/>
              </a:pPr>
              <a:t>3</a:t>
            </a:fld>
            <a:endParaRPr lang="en-ZA"/>
          </a:p>
        </p:txBody>
      </p:sp>
    </p:spTree>
    <p:extLst>
      <p:ext uri="{BB962C8B-B14F-4D97-AF65-F5344CB8AC3E}">
        <p14:creationId xmlns:p14="http://schemas.microsoft.com/office/powerpoint/2010/main" val="28672162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pPr>
              <a:defRPr/>
            </a:pPr>
            <a:fld id="{16BF7E49-615A-4DD5-9B78-30A4A2437C03}" type="slidenum">
              <a:rPr lang="en-ZA" smtClean="0"/>
              <a:pPr>
                <a:defRPr/>
              </a:pPr>
              <a:t>5</a:t>
            </a:fld>
            <a:endParaRPr lang="en-ZA"/>
          </a:p>
        </p:txBody>
      </p:sp>
    </p:spTree>
    <p:extLst>
      <p:ext uri="{BB962C8B-B14F-4D97-AF65-F5344CB8AC3E}">
        <p14:creationId xmlns:p14="http://schemas.microsoft.com/office/powerpoint/2010/main" val="21132928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pPr>
              <a:defRPr/>
            </a:pPr>
            <a:fld id="{16BF7E49-615A-4DD5-9B78-30A4A2437C03}" type="slidenum">
              <a:rPr lang="en-ZA" smtClean="0"/>
              <a:pPr>
                <a:defRPr/>
              </a:pPr>
              <a:t>6</a:t>
            </a:fld>
            <a:endParaRPr lang="en-ZA"/>
          </a:p>
        </p:txBody>
      </p:sp>
    </p:spTree>
    <p:extLst>
      <p:ext uri="{BB962C8B-B14F-4D97-AF65-F5344CB8AC3E}">
        <p14:creationId xmlns:p14="http://schemas.microsoft.com/office/powerpoint/2010/main" val="42146869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pPr>
              <a:defRPr/>
            </a:pPr>
            <a:fld id="{16BF7E49-615A-4DD5-9B78-30A4A2437C03}" type="slidenum">
              <a:rPr lang="en-ZA" smtClean="0"/>
              <a:pPr>
                <a:defRPr/>
              </a:pPr>
              <a:t>7</a:t>
            </a:fld>
            <a:endParaRPr lang="en-ZA"/>
          </a:p>
        </p:txBody>
      </p:sp>
    </p:spTree>
    <p:extLst>
      <p:ext uri="{BB962C8B-B14F-4D97-AF65-F5344CB8AC3E}">
        <p14:creationId xmlns:p14="http://schemas.microsoft.com/office/powerpoint/2010/main" val="32858396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6BF7E49-615A-4DD5-9B78-30A4A2437C03}" type="slidenum">
              <a:rPr kumimoji="0" lang="en-ZA"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8</a:t>
            </a:fld>
            <a:endParaRPr kumimoji="0" lang="en-ZA"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4973956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pPr>
              <a:defRPr/>
            </a:pPr>
            <a:fld id="{16BF7E49-615A-4DD5-9B78-30A4A2437C03}" type="slidenum">
              <a:rPr lang="en-ZA" smtClean="0"/>
              <a:pPr>
                <a:defRPr/>
              </a:pPr>
              <a:t>9</a:t>
            </a:fld>
            <a:endParaRPr lang="en-ZA"/>
          </a:p>
        </p:txBody>
      </p:sp>
    </p:spTree>
    <p:extLst>
      <p:ext uri="{BB962C8B-B14F-4D97-AF65-F5344CB8AC3E}">
        <p14:creationId xmlns:p14="http://schemas.microsoft.com/office/powerpoint/2010/main" val="20064399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pPr>
              <a:defRPr/>
            </a:pPr>
            <a:fld id="{16BF7E49-615A-4DD5-9B78-30A4A2437C03}" type="slidenum">
              <a:rPr lang="en-ZA" smtClean="0"/>
              <a:pPr>
                <a:defRPr/>
              </a:pPr>
              <a:t>18</a:t>
            </a:fld>
            <a:endParaRPr lang="en-ZA"/>
          </a:p>
        </p:txBody>
      </p:sp>
    </p:spTree>
    <p:extLst>
      <p:ext uri="{BB962C8B-B14F-4D97-AF65-F5344CB8AC3E}">
        <p14:creationId xmlns:p14="http://schemas.microsoft.com/office/powerpoint/2010/main" val="15245915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22884D2A-EB8C-4A9B-BD94-41937AC0659C}"/>
              </a:ext>
            </a:extLst>
          </p:cNvPr>
          <p:cNvSpPr>
            <a:spLocks noGrp="1"/>
          </p:cNvSpPr>
          <p:nvPr>
            <p:ph type="dt" sz="half" idx="10"/>
          </p:nvPr>
        </p:nvSpPr>
        <p:spPr/>
        <p:txBody>
          <a:bodyPr/>
          <a:lstStyle>
            <a:lvl1pPr>
              <a:defRPr/>
            </a:lvl1pPr>
          </a:lstStyle>
          <a:p>
            <a:pPr>
              <a:defRPr/>
            </a:pPr>
            <a:fld id="{C82A8F99-9D89-44EC-A675-7CE1FE07F0B1}" type="datetime1">
              <a:rPr lang="en-US" smtClean="0"/>
              <a:t>5/11/2020</a:t>
            </a:fld>
            <a:endParaRPr lang="en-US"/>
          </a:p>
        </p:txBody>
      </p:sp>
      <p:sp>
        <p:nvSpPr>
          <p:cNvPr id="5" name="Footer Placeholder 4">
            <a:extLst>
              <a:ext uri="{FF2B5EF4-FFF2-40B4-BE49-F238E27FC236}">
                <a16:creationId xmlns:a16="http://schemas.microsoft.com/office/drawing/2014/main" id="{1929020D-E1CA-41E7-8BC1-8028D052BEF8}"/>
              </a:ext>
            </a:extLst>
          </p:cNvPr>
          <p:cNvSpPr>
            <a:spLocks noGrp="1"/>
          </p:cNvSpPr>
          <p:nvPr>
            <p:ph type="ftr" sz="quarter" idx="11"/>
          </p:nvPr>
        </p:nvSpPr>
        <p:spPr/>
        <p:txBody>
          <a:bodyPr/>
          <a:lstStyle>
            <a:lvl1pPr>
              <a:defRPr/>
            </a:lvl1pPr>
          </a:lstStyle>
          <a:p>
            <a:pPr>
              <a:defRPr/>
            </a:pPr>
            <a:r>
              <a:rPr lang="en-ZA"/>
              <a:t>PROVINICAL AGRICULTURAL AND RURAL DEVELOPMENT ADVISORY COUNCIL -First draft</a:t>
            </a:r>
            <a:endParaRPr lang="en-US"/>
          </a:p>
        </p:txBody>
      </p:sp>
      <p:sp>
        <p:nvSpPr>
          <p:cNvPr id="6" name="Slide Number Placeholder 5">
            <a:extLst>
              <a:ext uri="{FF2B5EF4-FFF2-40B4-BE49-F238E27FC236}">
                <a16:creationId xmlns:a16="http://schemas.microsoft.com/office/drawing/2014/main" id="{54D0C4D3-DE9E-43DF-AA38-DCA8F467D616}"/>
              </a:ext>
            </a:extLst>
          </p:cNvPr>
          <p:cNvSpPr>
            <a:spLocks noGrp="1"/>
          </p:cNvSpPr>
          <p:nvPr>
            <p:ph type="sldNum" sz="quarter" idx="12"/>
          </p:nvPr>
        </p:nvSpPr>
        <p:spPr/>
        <p:txBody>
          <a:bodyPr/>
          <a:lstStyle>
            <a:lvl1pPr>
              <a:defRPr/>
            </a:lvl1pPr>
          </a:lstStyle>
          <a:p>
            <a:pPr>
              <a:defRPr/>
            </a:pPr>
            <a:fld id="{56842A8B-B5FD-4DA9-A6AD-4768DA4CB554}" type="slidenum">
              <a:rPr lang="en-US" altLang="en-US"/>
              <a:pPr>
                <a:defRPr/>
              </a:pPr>
              <a:t>‹#›</a:t>
            </a:fld>
            <a:endParaRPr lang="en-US" altLang="en-US"/>
          </a:p>
        </p:txBody>
      </p:sp>
    </p:spTree>
    <p:extLst>
      <p:ext uri="{BB962C8B-B14F-4D97-AF65-F5344CB8AC3E}">
        <p14:creationId xmlns:p14="http://schemas.microsoft.com/office/powerpoint/2010/main" val="23561364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0AD0F71-6BF9-4074-BFC9-98EEFA7AEFD3}"/>
              </a:ext>
            </a:extLst>
          </p:cNvPr>
          <p:cNvSpPr>
            <a:spLocks noGrp="1"/>
          </p:cNvSpPr>
          <p:nvPr>
            <p:ph type="dt" sz="half" idx="10"/>
          </p:nvPr>
        </p:nvSpPr>
        <p:spPr/>
        <p:txBody>
          <a:bodyPr/>
          <a:lstStyle>
            <a:lvl1pPr>
              <a:defRPr/>
            </a:lvl1pPr>
          </a:lstStyle>
          <a:p>
            <a:pPr>
              <a:defRPr/>
            </a:pPr>
            <a:fld id="{E45E8976-E7BF-4BE9-9810-6917EF8E96C0}" type="datetime1">
              <a:rPr lang="en-US" smtClean="0"/>
              <a:t>5/11/2020</a:t>
            </a:fld>
            <a:endParaRPr lang="en-US"/>
          </a:p>
        </p:txBody>
      </p:sp>
      <p:sp>
        <p:nvSpPr>
          <p:cNvPr id="5" name="Footer Placeholder 4">
            <a:extLst>
              <a:ext uri="{FF2B5EF4-FFF2-40B4-BE49-F238E27FC236}">
                <a16:creationId xmlns:a16="http://schemas.microsoft.com/office/drawing/2014/main" id="{03A8F165-30C6-4153-92B8-CAAF045FB2F1}"/>
              </a:ext>
            </a:extLst>
          </p:cNvPr>
          <p:cNvSpPr>
            <a:spLocks noGrp="1"/>
          </p:cNvSpPr>
          <p:nvPr>
            <p:ph type="ftr" sz="quarter" idx="11"/>
          </p:nvPr>
        </p:nvSpPr>
        <p:spPr/>
        <p:txBody>
          <a:bodyPr/>
          <a:lstStyle>
            <a:lvl1pPr>
              <a:defRPr/>
            </a:lvl1pPr>
          </a:lstStyle>
          <a:p>
            <a:pPr>
              <a:defRPr/>
            </a:pPr>
            <a:r>
              <a:rPr lang="en-ZA"/>
              <a:t>PROVINICAL AGRICULTURAL AND RURAL DEVELOPMENT ADVISORY COUNCIL -First draft</a:t>
            </a:r>
            <a:endParaRPr lang="en-US"/>
          </a:p>
        </p:txBody>
      </p:sp>
      <p:sp>
        <p:nvSpPr>
          <p:cNvPr id="6" name="Slide Number Placeholder 5">
            <a:extLst>
              <a:ext uri="{FF2B5EF4-FFF2-40B4-BE49-F238E27FC236}">
                <a16:creationId xmlns:a16="http://schemas.microsoft.com/office/drawing/2014/main" id="{E11F68D8-A977-4D89-B840-9B219502124E}"/>
              </a:ext>
            </a:extLst>
          </p:cNvPr>
          <p:cNvSpPr>
            <a:spLocks noGrp="1"/>
          </p:cNvSpPr>
          <p:nvPr>
            <p:ph type="sldNum" sz="quarter" idx="12"/>
          </p:nvPr>
        </p:nvSpPr>
        <p:spPr/>
        <p:txBody>
          <a:bodyPr/>
          <a:lstStyle>
            <a:lvl1pPr>
              <a:defRPr/>
            </a:lvl1pPr>
          </a:lstStyle>
          <a:p>
            <a:pPr>
              <a:defRPr/>
            </a:pPr>
            <a:fld id="{AF58D29E-D101-4CBE-8769-E28A3155C2E7}" type="slidenum">
              <a:rPr lang="en-US" altLang="en-US"/>
              <a:pPr>
                <a:defRPr/>
              </a:pPr>
              <a:t>‹#›</a:t>
            </a:fld>
            <a:endParaRPr lang="en-US" altLang="en-US"/>
          </a:p>
        </p:txBody>
      </p:sp>
    </p:spTree>
    <p:extLst>
      <p:ext uri="{BB962C8B-B14F-4D97-AF65-F5344CB8AC3E}">
        <p14:creationId xmlns:p14="http://schemas.microsoft.com/office/powerpoint/2010/main" val="3189184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B206E57-54FD-4467-A2FD-70E8A095253B}"/>
              </a:ext>
            </a:extLst>
          </p:cNvPr>
          <p:cNvSpPr>
            <a:spLocks noGrp="1"/>
          </p:cNvSpPr>
          <p:nvPr>
            <p:ph type="dt" sz="half" idx="10"/>
          </p:nvPr>
        </p:nvSpPr>
        <p:spPr/>
        <p:txBody>
          <a:bodyPr/>
          <a:lstStyle>
            <a:lvl1pPr>
              <a:defRPr/>
            </a:lvl1pPr>
          </a:lstStyle>
          <a:p>
            <a:pPr>
              <a:defRPr/>
            </a:pPr>
            <a:fld id="{3953A3C1-8662-4E5A-918A-9AEECCC6DD34}" type="datetime1">
              <a:rPr lang="en-US" smtClean="0"/>
              <a:t>5/11/2020</a:t>
            </a:fld>
            <a:endParaRPr lang="en-US"/>
          </a:p>
        </p:txBody>
      </p:sp>
      <p:sp>
        <p:nvSpPr>
          <p:cNvPr id="5" name="Footer Placeholder 4">
            <a:extLst>
              <a:ext uri="{FF2B5EF4-FFF2-40B4-BE49-F238E27FC236}">
                <a16:creationId xmlns:a16="http://schemas.microsoft.com/office/drawing/2014/main" id="{EC4EE490-7C09-41C6-9078-F404B76539C0}"/>
              </a:ext>
            </a:extLst>
          </p:cNvPr>
          <p:cNvSpPr>
            <a:spLocks noGrp="1"/>
          </p:cNvSpPr>
          <p:nvPr>
            <p:ph type="ftr" sz="quarter" idx="11"/>
          </p:nvPr>
        </p:nvSpPr>
        <p:spPr/>
        <p:txBody>
          <a:bodyPr/>
          <a:lstStyle>
            <a:lvl1pPr>
              <a:defRPr/>
            </a:lvl1pPr>
          </a:lstStyle>
          <a:p>
            <a:pPr>
              <a:defRPr/>
            </a:pPr>
            <a:r>
              <a:rPr lang="en-ZA"/>
              <a:t>PROVINICAL AGRICULTURAL AND RURAL DEVELOPMENT ADVISORY COUNCIL -First draft</a:t>
            </a:r>
            <a:endParaRPr lang="en-US"/>
          </a:p>
        </p:txBody>
      </p:sp>
      <p:sp>
        <p:nvSpPr>
          <p:cNvPr id="6" name="Slide Number Placeholder 5">
            <a:extLst>
              <a:ext uri="{FF2B5EF4-FFF2-40B4-BE49-F238E27FC236}">
                <a16:creationId xmlns:a16="http://schemas.microsoft.com/office/drawing/2014/main" id="{0F2842DD-D95B-40F0-9CE2-2CF94E547EA4}"/>
              </a:ext>
            </a:extLst>
          </p:cNvPr>
          <p:cNvSpPr>
            <a:spLocks noGrp="1"/>
          </p:cNvSpPr>
          <p:nvPr>
            <p:ph type="sldNum" sz="quarter" idx="12"/>
          </p:nvPr>
        </p:nvSpPr>
        <p:spPr/>
        <p:txBody>
          <a:bodyPr/>
          <a:lstStyle>
            <a:lvl1pPr>
              <a:defRPr/>
            </a:lvl1pPr>
          </a:lstStyle>
          <a:p>
            <a:pPr>
              <a:defRPr/>
            </a:pPr>
            <a:fld id="{BE2B5F25-CBE0-4D2B-9DE6-E12F3AE4570C}" type="slidenum">
              <a:rPr lang="en-US" altLang="en-US"/>
              <a:pPr>
                <a:defRPr/>
              </a:pPr>
              <a:t>‹#›</a:t>
            </a:fld>
            <a:endParaRPr lang="en-US" altLang="en-US"/>
          </a:p>
        </p:txBody>
      </p:sp>
    </p:spTree>
    <p:extLst>
      <p:ext uri="{BB962C8B-B14F-4D97-AF65-F5344CB8AC3E}">
        <p14:creationId xmlns:p14="http://schemas.microsoft.com/office/powerpoint/2010/main" val="37057639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C9D2DB2B-901A-4883-B122-46D040083B37}" type="datetime1">
              <a:rPr lang="en-US"/>
              <a:pPr>
                <a:defRPr/>
              </a:pPr>
              <a:t>5/11/2020</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E101B47-04FC-491B-AB96-CDCB2C39DE1A}" type="slidenum">
              <a:rPr lang="en-US" altLang="en-US"/>
              <a:pPr>
                <a:defRPr/>
              </a:pPr>
              <a:t>‹#›</a:t>
            </a:fld>
            <a:endParaRPr lang="en-US" altLang="en-US" dirty="0"/>
          </a:p>
        </p:txBody>
      </p:sp>
    </p:spTree>
    <p:extLst>
      <p:ext uri="{BB962C8B-B14F-4D97-AF65-F5344CB8AC3E}">
        <p14:creationId xmlns:p14="http://schemas.microsoft.com/office/powerpoint/2010/main" val="5554189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E7724C0E-6B6A-4D52-9F36-4432D68CCA39}" type="datetime1">
              <a:rPr lang="en-US"/>
              <a:pPr>
                <a:defRPr/>
              </a:pPr>
              <a:t>5/11/2020</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5A953A3-6923-4EC6-A350-A0488E511270}" type="slidenum">
              <a:rPr lang="en-US" altLang="en-US"/>
              <a:pPr>
                <a:defRPr/>
              </a:pPr>
              <a:t>‹#›</a:t>
            </a:fld>
            <a:endParaRPr lang="en-US" altLang="en-US" dirty="0"/>
          </a:p>
        </p:txBody>
      </p:sp>
    </p:spTree>
    <p:extLst>
      <p:ext uri="{BB962C8B-B14F-4D97-AF65-F5344CB8AC3E}">
        <p14:creationId xmlns:p14="http://schemas.microsoft.com/office/powerpoint/2010/main" val="17984317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90765D71-88D5-4F01-8F3A-85DA491DE8FA}" type="datetime1">
              <a:rPr lang="en-US"/>
              <a:pPr>
                <a:defRPr/>
              </a:pPr>
              <a:t>5/11/2020</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0BE24D8-7709-4170-836A-68FD14CF48A3}" type="slidenum">
              <a:rPr lang="en-US" altLang="en-US"/>
              <a:pPr>
                <a:defRPr/>
              </a:pPr>
              <a:t>‹#›</a:t>
            </a:fld>
            <a:endParaRPr lang="en-US" altLang="en-US" dirty="0"/>
          </a:p>
        </p:txBody>
      </p:sp>
    </p:spTree>
    <p:extLst>
      <p:ext uri="{BB962C8B-B14F-4D97-AF65-F5344CB8AC3E}">
        <p14:creationId xmlns:p14="http://schemas.microsoft.com/office/powerpoint/2010/main" val="34557297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90D6FCA2-95B1-42E1-B515-81A3BD93C8D5}" type="datetime1">
              <a:rPr lang="en-US"/>
              <a:pPr>
                <a:defRPr/>
              </a:pPr>
              <a:t>5/11/2020</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61AAEC53-B8B4-486D-8674-B578641CA2BC}" type="slidenum">
              <a:rPr lang="en-US" altLang="en-US"/>
              <a:pPr>
                <a:defRPr/>
              </a:pPr>
              <a:t>‹#›</a:t>
            </a:fld>
            <a:endParaRPr lang="en-US" altLang="en-US" dirty="0"/>
          </a:p>
        </p:txBody>
      </p:sp>
    </p:spTree>
    <p:extLst>
      <p:ext uri="{BB962C8B-B14F-4D97-AF65-F5344CB8AC3E}">
        <p14:creationId xmlns:p14="http://schemas.microsoft.com/office/powerpoint/2010/main" val="30256681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FDC7B235-5432-452E-870D-E92D3AE4D407}" type="datetime1">
              <a:rPr lang="en-US"/>
              <a:pPr>
                <a:defRPr/>
              </a:pPr>
              <a:t>5/11/2020</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26C95D55-3E73-4CBB-A364-CDACB43EBFF4}" type="slidenum">
              <a:rPr lang="en-US" altLang="en-US"/>
              <a:pPr>
                <a:defRPr/>
              </a:pPr>
              <a:t>‹#›</a:t>
            </a:fld>
            <a:endParaRPr lang="en-US" altLang="en-US" dirty="0"/>
          </a:p>
        </p:txBody>
      </p:sp>
    </p:spTree>
    <p:extLst>
      <p:ext uri="{BB962C8B-B14F-4D97-AF65-F5344CB8AC3E}">
        <p14:creationId xmlns:p14="http://schemas.microsoft.com/office/powerpoint/2010/main" val="42845749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B7083EE3-5252-4054-A75F-F8F846EBC178}" type="datetime1">
              <a:rPr lang="en-US"/>
              <a:pPr>
                <a:defRPr/>
              </a:pPr>
              <a:t>5/11/2020</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1EC91FD2-79EB-4200-BF8D-8BB313E447DC}" type="slidenum">
              <a:rPr lang="en-US" altLang="en-US"/>
              <a:pPr>
                <a:defRPr/>
              </a:pPr>
              <a:t>‹#›</a:t>
            </a:fld>
            <a:endParaRPr lang="en-US" altLang="en-US" dirty="0"/>
          </a:p>
        </p:txBody>
      </p:sp>
    </p:spTree>
    <p:extLst>
      <p:ext uri="{BB962C8B-B14F-4D97-AF65-F5344CB8AC3E}">
        <p14:creationId xmlns:p14="http://schemas.microsoft.com/office/powerpoint/2010/main" val="38653524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6E46E0BA-99B7-4889-A028-0251633CCB66}" type="datetime1">
              <a:rPr lang="en-US"/>
              <a:pPr>
                <a:defRPr/>
              </a:pPr>
              <a:t>5/11/2020</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ED33329C-D756-4ABD-BBE2-02F182397BA2}" type="slidenum">
              <a:rPr lang="en-US" altLang="en-US"/>
              <a:pPr>
                <a:defRPr/>
              </a:pPr>
              <a:t>‹#›</a:t>
            </a:fld>
            <a:endParaRPr lang="en-US" altLang="en-US" dirty="0"/>
          </a:p>
        </p:txBody>
      </p:sp>
    </p:spTree>
    <p:extLst>
      <p:ext uri="{BB962C8B-B14F-4D97-AF65-F5344CB8AC3E}">
        <p14:creationId xmlns:p14="http://schemas.microsoft.com/office/powerpoint/2010/main" val="12138636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F3F57A0E-5681-4B54-AF56-38F9D8BFE745}" type="datetime1">
              <a:rPr lang="en-US"/>
              <a:pPr>
                <a:defRPr/>
              </a:pPr>
              <a:t>5/11/2020</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92FC4A2-14FE-48AD-9124-AD0182410938}" type="slidenum">
              <a:rPr lang="en-US" altLang="en-US"/>
              <a:pPr>
                <a:defRPr/>
              </a:pPr>
              <a:t>‹#›</a:t>
            </a:fld>
            <a:endParaRPr lang="en-US" altLang="en-US" dirty="0"/>
          </a:p>
        </p:txBody>
      </p:sp>
    </p:spTree>
    <p:extLst>
      <p:ext uri="{BB962C8B-B14F-4D97-AF65-F5344CB8AC3E}">
        <p14:creationId xmlns:p14="http://schemas.microsoft.com/office/powerpoint/2010/main" val="19807763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F4CC6D9-9B5D-4E37-90D7-A3360DAF3B77}"/>
              </a:ext>
            </a:extLst>
          </p:cNvPr>
          <p:cNvSpPr>
            <a:spLocks noGrp="1"/>
          </p:cNvSpPr>
          <p:nvPr>
            <p:ph type="dt" sz="half" idx="10"/>
          </p:nvPr>
        </p:nvSpPr>
        <p:spPr/>
        <p:txBody>
          <a:bodyPr/>
          <a:lstStyle>
            <a:lvl1pPr>
              <a:defRPr/>
            </a:lvl1pPr>
          </a:lstStyle>
          <a:p>
            <a:pPr>
              <a:defRPr/>
            </a:pPr>
            <a:fld id="{F61E72B8-75D8-42CB-844A-62935A0F73A3}" type="datetime1">
              <a:rPr lang="en-US" smtClean="0"/>
              <a:t>5/11/2020</a:t>
            </a:fld>
            <a:endParaRPr lang="en-US"/>
          </a:p>
        </p:txBody>
      </p:sp>
      <p:sp>
        <p:nvSpPr>
          <p:cNvPr id="5" name="Footer Placeholder 4">
            <a:extLst>
              <a:ext uri="{FF2B5EF4-FFF2-40B4-BE49-F238E27FC236}">
                <a16:creationId xmlns:a16="http://schemas.microsoft.com/office/drawing/2014/main" id="{7A2AD0C7-6274-407E-A747-90E8B82C5C4E}"/>
              </a:ext>
            </a:extLst>
          </p:cNvPr>
          <p:cNvSpPr>
            <a:spLocks noGrp="1"/>
          </p:cNvSpPr>
          <p:nvPr>
            <p:ph type="ftr" sz="quarter" idx="11"/>
          </p:nvPr>
        </p:nvSpPr>
        <p:spPr/>
        <p:txBody>
          <a:bodyPr/>
          <a:lstStyle>
            <a:lvl1pPr>
              <a:defRPr/>
            </a:lvl1pPr>
          </a:lstStyle>
          <a:p>
            <a:pPr>
              <a:defRPr/>
            </a:pPr>
            <a:r>
              <a:rPr lang="en-ZA"/>
              <a:t>PROVINICAL AGRICULTURAL AND RURAL DEVELOPMENT ADVISORY COUNCIL -First draft</a:t>
            </a:r>
            <a:endParaRPr lang="en-US"/>
          </a:p>
        </p:txBody>
      </p:sp>
      <p:sp>
        <p:nvSpPr>
          <p:cNvPr id="6" name="Slide Number Placeholder 5">
            <a:extLst>
              <a:ext uri="{FF2B5EF4-FFF2-40B4-BE49-F238E27FC236}">
                <a16:creationId xmlns:a16="http://schemas.microsoft.com/office/drawing/2014/main" id="{79EC21D7-4945-47C0-9105-A0862CDD3394}"/>
              </a:ext>
            </a:extLst>
          </p:cNvPr>
          <p:cNvSpPr>
            <a:spLocks noGrp="1"/>
          </p:cNvSpPr>
          <p:nvPr>
            <p:ph type="sldNum" sz="quarter" idx="12"/>
          </p:nvPr>
        </p:nvSpPr>
        <p:spPr/>
        <p:txBody>
          <a:bodyPr/>
          <a:lstStyle>
            <a:lvl1pPr>
              <a:defRPr/>
            </a:lvl1pPr>
          </a:lstStyle>
          <a:p>
            <a:pPr>
              <a:defRPr/>
            </a:pPr>
            <a:fld id="{4A1D250C-6849-490A-84C4-5527ECB713BA}" type="slidenum">
              <a:rPr lang="en-US" altLang="en-US"/>
              <a:pPr>
                <a:defRPr/>
              </a:pPr>
              <a:t>‹#›</a:t>
            </a:fld>
            <a:endParaRPr lang="en-US" altLang="en-US"/>
          </a:p>
        </p:txBody>
      </p:sp>
    </p:spTree>
    <p:extLst>
      <p:ext uri="{BB962C8B-B14F-4D97-AF65-F5344CB8AC3E}">
        <p14:creationId xmlns:p14="http://schemas.microsoft.com/office/powerpoint/2010/main" val="36011713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2B4D7873-8F81-486E-9608-E6C79539FF45}" type="datetime1">
              <a:rPr lang="en-US"/>
              <a:pPr>
                <a:defRPr/>
              </a:pPr>
              <a:t>5/11/2020</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F571FF7-5AE6-4787-BEE9-9B5F3926C1DA}" type="slidenum">
              <a:rPr lang="en-US" altLang="en-US"/>
              <a:pPr>
                <a:defRPr/>
              </a:pPr>
              <a:t>‹#›</a:t>
            </a:fld>
            <a:endParaRPr lang="en-US" altLang="en-US" dirty="0"/>
          </a:p>
        </p:txBody>
      </p:sp>
    </p:spTree>
    <p:extLst>
      <p:ext uri="{BB962C8B-B14F-4D97-AF65-F5344CB8AC3E}">
        <p14:creationId xmlns:p14="http://schemas.microsoft.com/office/powerpoint/2010/main" val="2887806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0F17C018-4D27-4CA9-A438-4764F1E99B6E}" type="datetime1">
              <a:rPr lang="en-US"/>
              <a:pPr>
                <a:defRPr/>
              </a:pPr>
              <a:t>5/11/2020</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16C1D7E-B7DC-4575-B18D-A0442834F040}" type="slidenum">
              <a:rPr lang="en-US" altLang="en-US"/>
              <a:pPr>
                <a:defRPr/>
              </a:pPr>
              <a:t>‹#›</a:t>
            </a:fld>
            <a:endParaRPr lang="en-US" altLang="en-US" dirty="0"/>
          </a:p>
        </p:txBody>
      </p:sp>
    </p:spTree>
    <p:extLst>
      <p:ext uri="{BB962C8B-B14F-4D97-AF65-F5344CB8AC3E}">
        <p14:creationId xmlns:p14="http://schemas.microsoft.com/office/powerpoint/2010/main" val="9911502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D3003B9F-1860-4606-827D-71A007B0E65C}" type="datetime1">
              <a:rPr lang="en-US"/>
              <a:pPr>
                <a:defRPr/>
              </a:pPr>
              <a:t>5/11/2020</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4B8F896-A74A-4D39-ABC4-239A43D9C087}" type="slidenum">
              <a:rPr lang="en-US" altLang="en-US"/>
              <a:pPr>
                <a:defRPr/>
              </a:pPr>
              <a:t>‹#›</a:t>
            </a:fld>
            <a:endParaRPr lang="en-US" altLang="en-US" dirty="0"/>
          </a:p>
        </p:txBody>
      </p:sp>
    </p:spTree>
    <p:extLst>
      <p:ext uri="{BB962C8B-B14F-4D97-AF65-F5344CB8AC3E}">
        <p14:creationId xmlns:p14="http://schemas.microsoft.com/office/powerpoint/2010/main" val="311115849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2" name="Picture 7"/>
          <p:cNvSpPr>
            <a:spLocks noChangeAspect="1" noChangeArrowheads="1"/>
          </p:cNvSpPr>
          <p:nvPr userDrawn="1"/>
        </p:nvSpPr>
        <p:spPr bwMode="auto">
          <a:xfrm>
            <a:off x="36513" y="6308725"/>
            <a:ext cx="9036050"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endParaRPr lang="en-US" altLang="en-US" smtClean="0"/>
          </a:p>
        </p:txBody>
      </p:sp>
      <p:sp>
        <p:nvSpPr>
          <p:cNvPr id="3" name="Picture 2" descr="http://www.kznonline.gov.za/images/stories/downloads/Logos/Coat_of_Arms-zulu.jpg"/>
          <p:cNvSpPr>
            <a:spLocks noChangeAspect="1" noChangeArrowheads="1"/>
          </p:cNvSpPr>
          <p:nvPr userDrawn="1"/>
        </p:nvSpPr>
        <p:spPr bwMode="auto">
          <a:xfrm>
            <a:off x="36513" y="6415088"/>
            <a:ext cx="574675" cy="420687"/>
          </a:xfrm>
          <a:prstGeom prst="rect">
            <a:avLst/>
          </a:prstGeom>
          <a:blipFill dpi="0" rotWithShape="1">
            <a:blip>
              <a:alphaModFix amt="0"/>
            </a:blip>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endParaRPr lang="en-US" altLang="en-US" smtClean="0"/>
          </a:p>
        </p:txBody>
      </p:sp>
      <p:sp>
        <p:nvSpPr>
          <p:cNvPr id="4" name="Rectangle 6"/>
          <p:cNvSpPr>
            <a:spLocks noChangeArrowheads="1"/>
          </p:cNvSpPr>
          <p:nvPr userDrawn="1"/>
        </p:nvSpPr>
        <p:spPr bwMode="auto">
          <a:xfrm>
            <a:off x="0" y="6559550"/>
            <a:ext cx="9144000" cy="254000"/>
          </a:xfrm>
          <a:prstGeom prst="rect">
            <a:avLst/>
          </a:prstGeom>
          <a:noFill/>
          <a:ln>
            <a:noFill/>
          </a:ln>
          <a:extLst>
            <a:ext uri="{909E8E84-426E-40dd-AFC4-6F175D3DCCD1}"/>
            <a:ext uri="{91240B29-F687-4f45-9708-019B960494DF}"/>
          </a:extLst>
        </p:spPr>
        <p:txBody>
          <a:bodyPr>
            <a:spAutoFit/>
          </a:bodyPr>
          <a:lstStyle>
            <a:lvl1pPr eaLnBrk="0" hangingPunct="0">
              <a:defRPr sz="900">
                <a:solidFill>
                  <a:schemeClr val="tx1"/>
                </a:solidFill>
                <a:latin typeface="Verdana" panose="020B0604030504040204" pitchFamily="34" charset="0"/>
              </a:defRPr>
            </a:lvl1pPr>
            <a:lvl2pPr marL="742950" indent="-285750" eaLnBrk="0" hangingPunct="0">
              <a:defRPr sz="900">
                <a:solidFill>
                  <a:schemeClr val="tx1"/>
                </a:solidFill>
                <a:latin typeface="Verdana" panose="020B0604030504040204" pitchFamily="34" charset="0"/>
              </a:defRPr>
            </a:lvl2pPr>
            <a:lvl3pPr marL="1143000" indent="-228600" eaLnBrk="0" hangingPunct="0">
              <a:defRPr sz="900">
                <a:solidFill>
                  <a:schemeClr val="tx1"/>
                </a:solidFill>
                <a:latin typeface="Verdana" panose="020B0604030504040204" pitchFamily="34" charset="0"/>
              </a:defRPr>
            </a:lvl3pPr>
            <a:lvl4pPr marL="1600200" indent="-228600" eaLnBrk="0" hangingPunct="0">
              <a:defRPr sz="900">
                <a:solidFill>
                  <a:schemeClr val="tx1"/>
                </a:solidFill>
                <a:latin typeface="Verdana" panose="020B0604030504040204" pitchFamily="34" charset="0"/>
              </a:defRPr>
            </a:lvl4pPr>
            <a:lvl5pPr marL="2057400" indent="-228600" eaLnBrk="0" hangingPunct="0">
              <a:defRPr sz="900">
                <a:solidFill>
                  <a:schemeClr val="tx1"/>
                </a:solidFill>
                <a:latin typeface="Verdana" panose="020B0604030504040204" pitchFamily="34" charset="0"/>
              </a:defRPr>
            </a:lvl5pPr>
            <a:lvl6pPr marL="2514600" indent="-228600" eaLnBrk="0" fontAlgn="base" hangingPunct="0">
              <a:spcBef>
                <a:spcPct val="0"/>
              </a:spcBef>
              <a:spcAft>
                <a:spcPct val="0"/>
              </a:spcAft>
              <a:defRPr sz="900">
                <a:solidFill>
                  <a:schemeClr val="tx1"/>
                </a:solidFill>
                <a:latin typeface="Verdana" panose="020B0604030504040204" pitchFamily="34" charset="0"/>
              </a:defRPr>
            </a:lvl6pPr>
            <a:lvl7pPr marL="2971800" indent="-228600" eaLnBrk="0" fontAlgn="base" hangingPunct="0">
              <a:spcBef>
                <a:spcPct val="0"/>
              </a:spcBef>
              <a:spcAft>
                <a:spcPct val="0"/>
              </a:spcAft>
              <a:defRPr sz="900">
                <a:solidFill>
                  <a:schemeClr val="tx1"/>
                </a:solidFill>
                <a:latin typeface="Verdana" panose="020B0604030504040204" pitchFamily="34" charset="0"/>
              </a:defRPr>
            </a:lvl7pPr>
            <a:lvl8pPr marL="3429000" indent="-228600" eaLnBrk="0" fontAlgn="base" hangingPunct="0">
              <a:spcBef>
                <a:spcPct val="0"/>
              </a:spcBef>
              <a:spcAft>
                <a:spcPct val="0"/>
              </a:spcAft>
              <a:defRPr sz="900">
                <a:solidFill>
                  <a:schemeClr val="tx1"/>
                </a:solidFill>
                <a:latin typeface="Verdana" panose="020B0604030504040204" pitchFamily="34" charset="0"/>
              </a:defRPr>
            </a:lvl8pPr>
            <a:lvl9pPr marL="3886200" indent="-228600" eaLnBrk="0" fontAlgn="base" hangingPunct="0">
              <a:spcBef>
                <a:spcPct val="0"/>
              </a:spcBef>
              <a:spcAft>
                <a:spcPct val="0"/>
              </a:spcAft>
              <a:defRPr sz="900">
                <a:solidFill>
                  <a:schemeClr val="tx1"/>
                </a:solidFill>
                <a:latin typeface="Verdana" panose="020B0604030504040204" pitchFamily="34" charset="0"/>
              </a:defRPr>
            </a:lvl9pPr>
          </a:lstStyle>
          <a:p>
            <a:pPr algn="ctr" eaLnBrk="1" hangingPunct="1">
              <a:defRPr/>
            </a:pPr>
            <a:r>
              <a:rPr lang="en-ZA" sz="1050" b="1" i="1" baseline="30000" dirty="0">
                <a:solidFill>
                  <a:srgbClr val="009900"/>
                </a:solidFill>
                <a:cs typeface="+mn-cs"/>
              </a:rPr>
              <a:t>“KZN as a prosperous Province</a:t>
            </a:r>
            <a:r>
              <a:rPr lang="en-ZA" sz="1050" b="1" i="1" dirty="0">
                <a:solidFill>
                  <a:srgbClr val="009900"/>
                </a:solidFill>
                <a:cs typeface="+mn-cs"/>
              </a:rPr>
              <a:t> </a:t>
            </a:r>
            <a:r>
              <a:rPr lang="en-ZA" sz="1050" b="1" i="1" baseline="30000" dirty="0">
                <a:solidFill>
                  <a:srgbClr val="009900"/>
                </a:solidFill>
                <a:cs typeface="+mn-cs"/>
              </a:rPr>
              <a:t>with healthy, secure and skilled population, living in dignity and harmony, acting as a gateway between Africa and the World”</a:t>
            </a:r>
          </a:p>
        </p:txBody>
      </p:sp>
      <p:sp>
        <p:nvSpPr>
          <p:cNvPr id="5" name="Slide Number Placeholder 1"/>
          <p:cNvSpPr>
            <a:spLocks noGrp="1"/>
          </p:cNvSpPr>
          <p:nvPr>
            <p:ph type="sldNum" sz="quarter" idx="10"/>
          </p:nvPr>
        </p:nvSpPr>
        <p:spPr>
          <a:xfrm>
            <a:off x="8532813" y="6308725"/>
            <a:ext cx="539750" cy="484188"/>
          </a:xfrm>
          <a:solidFill>
            <a:schemeClr val="bg1"/>
          </a:solidFill>
          <a:ln w="38100">
            <a:solidFill>
              <a:srgbClr val="008000"/>
            </a:solidFill>
          </a:ln>
        </p:spPr>
        <p:txBody>
          <a:bodyPr/>
          <a:lstStyle>
            <a:lvl1pPr algn="ctr">
              <a:defRPr sz="1400" b="1">
                <a:solidFill>
                  <a:srgbClr val="008000"/>
                </a:solidFill>
                <a:latin typeface="Arial" panose="020B0604020202020204" pitchFamily="34" charset="0"/>
              </a:defRPr>
            </a:lvl1pPr>
          </a:lstStyle>
          <a:p>
            <a:pPr>
              <a:defRPr/>
            </a:pPr>
            <a:fld id="{6740B7C5-DE89-48B6-9A0E-79EFE41C8DAB}" type="slidenum">
              <a:rPr lang="en-US"/>
              <a:pPr>
                <a:defRPr/>
              </a:pPr>
              <a:t>‹#›</a:t>
            </a:fld>
            <a:endParaRPr lang="en-US" dirty="0"/>
          </a:p>
        </p:txBody>
      </p:sp>
    </p:spTree>
    <p:extLst>
      <p:ext uri="{BB962C8B-B14F-4D97-AF65-F5344CB8AC3E}">
        <p14:creationId xmlns:p14="http://schemas.microsoft.com/office/powerpoint/2010/main" val="2806173286"/>
      </p:ext>
    </p:extLst>
  </p:cSld>
  <p:clrMapOvr>
    <a:masterClrMapping/>
  </p:clrMapOvr>
  <p:transition>
    <p:cu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226400B-31E3-45B6-800C-22C46D55803C}"/>
              </a:ext>
            </a:extLst>
          </p:cNvPr>
          <p:cNvSpPr>
            <a:spLocks noGrp="1"/>
          </p:cNvSpPr>
          <p:nvPr>
            <p:ph type="dt" sz="half" idx="10"/>
          </p:nvPr>
        </p:nvSpPr>
        <p:spPr/>
        <p:txBody>
          <a:bodyPr/>
          <a:lstStyle>
            <a:lvl1pPr>
              <a:defRPr/>
            </a:lvl1pPr>
          </a:lstStyle>
          <a:p>
            <a:pPr>
              <a:defRPr/>
            </a:pPr>
            <a:fld id="{CF13EC2A-3BDB-4BC3-A25F-DC1C87A55ED7}" type="datetime1">
              <a:rPr lang="en-US" smtClean="0"/>
              <a:t>5/11/2020</a:t>
            </a:fld>
            <a:endParaRPr lang="en-US"/>
          </a:p>
        </p:txBody>
      </p:sp>
      <p:sp>
        <p:nvSpPr>
          <p:cNvPr id="5" name="Footer Placeholder 4">
            <a:extLst>
              <a:ext uri="{FF2B5EF4-FFF2-40B4-BE49-F238E27FC236}">
                <a16:creationId xmlns:a16="http://schemas.microsoft.com/office/drawing/2014/main" id="{93D27B04-1394-4BF3-92CD-E3F76D2C0505}"/>
              </a:ext>
            </a:extLst>
          </p:cNvPr>
          <p:cNvSpPr>
            <a:spLocks noGrp="1"/>
          </p:cNvSpPr>
          <p:nvPr>
            <p:ph type="ftr" sz="quarter" idx="11"/>
          </p:nvPr>
        </p:nvSpPr>
        <p:spPr/>
        <p:txBody>
          <a:bodyPr/>
          <a:lstStyle>
            <a:lvl1pPr>
              <a:defRPr/>
            </a:lvl1pPr>
          </a:lstStyle>
          <a:p>
            <a:pPr>
              <a:defRPr/>
            </a:pPr>
            <a:r>
              <a:rPr lang="en-ZA"/>
              <a:t>PROVINICAL AGRICULTURAL AND RURAL DEVELOPMENT ADVISORY COUNCIL -First draft</a:t>
            </a:r>
            <a:endParaRPr lang="en-US"/>
          </a:p>
        </p:txBody>
      </p:sp>
      <p:sp>
        <p:nvSpPr>
          <p:cNvPr id="6" name="Slide Number Placeholder 5">
            <a:extLst>
              <a:ext uri="{FF2B5EF4-FFF2-40B4-BE49-F238E27FC236}">
                <a16:creationId xmlns:a16="http://schemas.microsoft.com/office/drawing/2014/main" id="{2A8FD19C-3577-462C-B954-766B3E8525D0}"/>
              </a:ext>
            </a:extLst>
          </p:cNvPr>
          <p:cNvSpPr>
            <a:spLocks noGrp="1"/>
          </p:cNvSpPr>
          <p:nvPr>
            <p:ph type="sldNum" sz="quarter" idx="12"/>
          </p:nvPr>
        </p:nvSpPr>
        <p:spPr/>
        <p:txBody>
          <a:bodyPr/>
          <a:lstStyle>
            <a:lvl1pPr>
              <a:defRPr/>
            </a:lvl1pPr>
          </a:lstStyle>
          <a:p>
            <a:pPr>
              <a:defRPr/>
            </a:pPr>
            <a:fld id="{F4189E48-8E94-4460-87BE-C78F87C6B3A1}" type="slidenum">
              <a:rPr lang="en-US" altLang="en-US"/>
              <a:pPr>
                <a:defRPr/>
              </a:pPr>
              <a:t>‹#›</a:t>
            </a:fld>
            <a:endParaRPr lang="en-US" altLang="en-US"/>
          </a:p>
        </p:txBody>
      </p:sp>
    </p:spTree>
    <p:extLst>
      <p:ext uri="{BB962C8B-B14F-4D97-AF65-F5344CB8AC3E}">
        <p14:creationId xmlns:p14="http://schemas.microsoft.com/office/powerpoint/2010/main" val="17516964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37B2B4BC-5E48-4172-8661-7BC3027B835D}"/>
              </a:ext>
            </a:extLst>
          </p:cNvPr>
          <p:cNvSpPr>
            <a:spLocks noGrp="1"/>
          </p:cNvSpPr>
          <p:nvPr>
            <p:ph type="dt" sz="half" idx="10"/>
          </p:nvPr>
        </p:nvSpPr>
        <p:spPr/>
        <p:txBody>
          <a:bodyPr/>
          <a:lstStyle>
            <a:lvl1pPr>
              <a:defRPr/>
            </a:lvl1pPr>
          </a:lstStyle>
          <a:p>
            <a:pPr>
              <a:defRPr/>
            </a:pPr>
            <a:fld id="{3D5EF5E8-113F-47A8-AC6C-C2502B91578B}" type="datetime1">
              <a:rPr lang="en-US" smtClean="0"/>
              <a:t>5/11/2020</a:t>
            </a:fld>
            <a:endParaRPr lang="en-US"/>
          </a:p>
        </p:txBody>
      </p:sp>
      <p:sp>
        <p:nvSpPr>
          <p:cNvPr id="6" name="Footer Placeholder 4">
            <a:extLst>
              <a:ext uri="{FF2B5EF4-FFF2-40B4-BE49-F238E27FC236}">
                <a16:creationId xmlns:a16="http://schemas.microsoft.com/office/drawing/2014/main" id="{431973EE-268D-42C2-8A9A-4A312DF61BC0}"/>
              </a:ext>
            </a:extLst>
          </p:cNvPr>
          <p:cNvSpPr>
            <a:spLocks noGrp="1"/>
          </p:cNvSpPr>
          <p:nvPr>
            <p:ph type="ftr" sz="quarter" idx="11"/>
          </p:nvPr>
        </p:nvSpPr>
        <p:spPr/>
        <p:txBody>
          <a:bodyPr/>
          <a:lstStyle>
            <a:lvl1pPr>
              <a:defRPr/>
            </a:lvl1pPr>
          </a:lstStyle>
          <a:p>
            <a:pPr>
              <a:defRPr/>
            </a:pPr>
            <a:r>
              <a:rPr lang="en-ZA"/>
              <a:t>PROVINICAL AGRICULTURAL AND RURAL DEVELOPMENT ADVISORY COUNCIL -First draft</a:t>
            </a:r>
            <a:endParaRPr lang="en-US"/>
          </a:p>
        </p:txBody>
      </p:sp>
      <p:sp>
        <p:nvSpPr>
          <p:cNvPr id="7" name="Slide Number Placeholder 5">
            <a:extLst>
              <a:ext uri="{FF2B5EF4-FFF2-40B4-BE49-F238E27FC236}">
                <a16:creationId xmlns:a16="http://schemas.microsoft.com/office/drawing/2014/main" id="{7BFE5E99-622A-4D1C-A8EF-E6909307E4D2}"/>
              </a:ext>
            </a:extLst>
          </p:cNvPr>
          <p:cNvSpPr>
            <a:spLocks noGrp="1"/>
          </p:cNvSpPr>
          <p:nvPr>
            <p:ph type="sldNum" sz="quarter" idx="12"/>
          </p:nvPr>
        </p:nvSpPr>
        <p:spPr/>
        <p:txBody>
          <a:bodyPr/>
          <a:lstStyle>
            <a:lvl1pPr>
              <a:defRPr/>
            </a:lvl1pPr>
          </a:lstStyle>
          <a:p>
            <a:pPr>
              <a:defRPr/>
            </a:pPr>
            <a:fld id="{70BEE531-C55F-4DD6-A31D-2D5A1F4A8CA2}" type="slidenum">
              <a:rPr lang="en-US" altLang="en-US"/>
              <a:pPr>
                <a:defRPr/>
              </a:pPr>
              <a:t>‹#›</a:t>
            </a:fld>
            <a:endParaRPr lang="en-US" altLang="en-US"/>
          </a:p>
        </p:txBody>
      </p:sp>
    </p:spTree>
    <p:extLst>
      <p:ext uri="{BB962C8B-B14F-4D97-AF65-F5344CB8AC3E}">
        <p14:creationId xmlns:p14="http://schemas.microsoft.com/office/powerpoint/2010/main" val="31935535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2F62259B-3FF0-4AFC-AC52-C14EF702D8BC}"/>
              </a:ext>
            </a:extLst>
          </p:cNvPr>
          <p:cNvSpPr>
            <a:spLocks noGrp="1"/>
          </p:cNvSpPr>
          <p:nvPr>
            <p:ph type="dt" sz="half" idx="10"/>
          </p:nvPr>
        </p:nvSpPr>
        <p:spPr/>
        <p:txBody>
          <a:bodyPr/>
          <a:lstStyle>
            <a:lvl1pPr>
              <a:defRPr/>
            </a:lvl1pPr>
          </a:lstStyle>
          <a:p>
            <a:pPr>
              <a:defRPr/>
            </a:pPr>
            <a:fld id="{DEAD13DD-A534-4D7F-BDEE-64B225AFEB2B}" type="datetime1">
              <a:rPr lang="en-US" smtClean="0"/>
              <a:t>5/11/2020</a:t>
            </a:fld>
            <a:endParaRPr lang="en-US"/>
          </a:p>
        </p:txBody>
      </p:sp>
      <p:sp>
        <p:nvSpPr>
          <p:cNvPr id="8" name="Footer Placeholder 4">
            <a:extLst>
              <a:ext uri="{FF2B5EF4-FFF2-40B4-BE49-F238E27FC236}">
                <a16:creationId xmlns:a16="http://schemas.microsoft.com/office/drawing/2014/main" id="{222FEA29-38CD-48D0-8AFC-3E0D8F166C0E}"/>
              </a:ext>
            </a:extLst>
          </p:cNvPr>
          <p:cNvSpPr>
            <a:spLocks noGrp="1"/>
          </p:cNvSpPr>
          <p:nvPr>
            <p:ph type="ftr" sz="quarter" idx="11"/>
          </p:nvPr>
        </p:nvSpPr>
        <p:spPr/>
        <p:txBody>
          <a:bodyPr/>
          <a:lstStyle>
            <a:lvl1pPr>
              <a:defRPr/>
            </a:lvl1pPr>
          </a:lstStyle>
          <a:p>
            <a:pPr>
              <a:defRPr/>
            </a:pPr>
            <a:r>
              <a:rPr lang="en-ZA"/>
              <a:t>PROVINICAL AGRICULTURAL AND RURAL DEVELOPMENT ADVISORY COUNCIL -First draft</a:t>
            </a:r>
            <a:endParaRPr lang="en-US"/>
          </a:p>
        </p:txBody>
      </p:sp>
      <p:sp>
        <p:nvSpPr>
          <p:cNvPr id="9" name="Slide Number Placeholder 5">
            <a:extLst>
              <a:ext uri="{FF2B5EF4-FFF2-40B4-BE49-F238E27FC236}">
                <a16:creationId xmlns:a16="http://schemas.microsoft.com/office/drawing/2014/main" id="{A82C9A38-241E-414E-8884-B53E16FFECE5}"/>
              </a:ext>
            </a:extLst>
          </p:cNvPr>
          <p:cNvSpPr>
            <a:spLocks noGrp="1"/>
          </p:cNvSpPr>
          <p:nvPr>
            <p:ph type="sldNum" sz="quarter" idx="12"/>
          </p:nvPr>
        </p:nvSpPr>
        <p:spPr/>
        <p:txBody>
          <a:bodyPr/>
          <a:lstStyle>
            <a:lvl1pPr>
              <a:defRPr/>
            </a:lvl1pPr>
          </a:lstStyle>
          <a:p>
            <a:pPr>
              <a:defRPr/>
            </a:pPr>
            <a:fld id="{F68CDAC3-3041-4B8E-9983-EA30D3F7EED4}" type="slidenum">
              <a:rPr lang="en-US" altLang="en-US"/>
              <a:pPr>
                <a:defRPr/>
              </a:pPr>
              <a:t>‹#›</a:t>
            </a:fld>
            <a:endParaRPr lang="en-US" altLang="en-US"/>
          </a:p>
        </p:txBody>
      </p:sp>
    </p:spTree>
    <p:extLst>
      <p:ext uri="{BB962C8B-B14F-4D97-AF65-F5344CB8AC3E}">
        <p14:creationId xmlns:p14="http://schemas.microsoft.com/office/powerpoint/2010/main" val="15016608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5A527139-0AB3-4F84-93BD-AA6AA3159875}"/>
              </a:ext>
            </a:extLst>
          </p:cNvPr>
          <p:cNvSpPr>
            <a:spLocks noGrp="1"/>
          </p:cNvSpPr>
          <p:nvPr>
            <p:ph type="dt" sz="half" idx="10"/>
          </p:nvPr>
        </p:nvSpPr>
        <p:spPr/>
        <p:txBody>
          <a:bodyPr/>
          <a:lstStyle>
            <a:lvl1pPr>
              <a:defRPr/>
            </a:lvl1pPr>
          </a:lstStyle>
          <a:p>
            <a:pPr>
              <a:defRPr/>
            </a:pPr>
            <a:fld id="{C27FF5CE-C5DD-4B90-8B17-D5DCF309CFBD}" type="datetime1">
              <a:rPr lang="en-US" smtClean="0"/>
              <a:t>5/11/2020</a:t>
            </a:fld>
            <a:endParaRPr lang="en-US"/>
          </a:p>
        </p:txBody>
      </p:sp>
      <p:sp>
        <p:nvSpPr>
          <p:cNvPr id="4" name="Footer Placeholder 4">
            <a:extLst>
              <a:ext uri="{FF2B5EF4-FFF2-40B4-BE49-F238E27FC236}">
                <a16:creationId xmlns:a16="http://schemas.microsoft.com/office/drawing/2014/main" id="{218A1ACE-B215-4DC2-AED6-5151D4C2C5F0}"/>
              </a:ext>
            </a:extLst>
          </p:cNvPr>
          <p:cNvSpPr>
            <a:spLocks noGrp="1"/>
          </p:cNvSpPr>
          <p:nvPr>
            <p:ph type="ftr" sz="quarter" idx="11"/>
          </p:nvPr>
        </p:nvSpPr>
        <p:spPr/>
        <p:txBody>
          <a:bodyPr/>
          <a:lstStyle>
            <a:lvl1pPr>
              <a:defRPr/>
            </a:lvl1pPr>
          </a:lstStyle>
          <a:p>
            <a:pPr>
              <a:defRPr/>
            </a:pPr>
            <a:r>
              <a:rPr lang="en-ZA"/>
              <a:t>PROVINICAL AGRICULTURAL AND RURAL DEVELOPMENT ADVISORY COUNCIL -First draft</a:t>
            </a:r>
            <a:endParaRPr lang="en-US"/>
          </a:p>
        </p:txBody>
      </p:sp>
      <p:sp>
        <p:nvSpPr>
          <p:cNvPr id="5" name="Slide Number Placeholder 5">
            <a:extLst>
              <a:ext uri="{FF2B5EF4-FFF2-40B4-BE49-F238E27FC236}">
                <a16:creationId xmlns:a16="http://schemas.microsoft.com/office/drawing/2014/main" id="{4D579A75-9AC5-49DE-BB51-2567E47533ED}"/>
              </a:ext>
            </a:extLst>
          </p:cNvPr>
          <p:cNvSpPr>
            <a:spLocks noGrp="1"/>
          </p:cNvSpPr>
          <p:nvPr>
            <p:ph type="sldNum" sz="quarter" idx="12"/>
          </p:nvPr>
        </p:nvSpPr>
        <p:spPr/>
        <p:txBody>
          <a:bodyPr/>
          <a:lstStyle>
            <a:lvl1pPr>
              <a:defRPr/>
            </a:lvl1pPr>
          </a:lstStyle>
          <a:p>
            <a:pPr>
              <a:defRPr/>
            </a:pPr>
            <a:fld id="{517D4317-8357-45FF-95A6-3E7973624C91}" type="slidenum">
              <a:rPr lang="en-US" altLang="en-US"/>
              <a:pPr>
                <a:defRPr/>
              </a:pPr>
              <a:t>‹#›</a:t>
            </a:fld>
            <a:endParaRPr lang="en-US" altLang="en-US"/>
          </a:p>
        </p:txBody>
      </p:sp>
    </p:spTree>
    <p:extLst>
      <p:ext uri="{BB962C8B-B14F-4D97-AF65-F5344CB8AC3E}">
        <p14:creationId xmlns:p14="http://schemas.microsoft.com/office/powerpoint/2010/main" val="23779325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75BEA75C-5026-42AE-89A0-9CC5DC77B5A3}"/>
              </a:ext>
            </a:extLst>
          </p:cNvPr>
          <p:cNvSpPr>
            <a:spLocks noGrp="1"/>
          </p:cNvSpPr>
          <p:nvPr>
            <p:ph type="dt" sz="half" idx="10"/>
          </p:nvPr>
        </p:nvSpPr>
        <p:spPr/>
        <p:txBody>
          <a:bodyPr/>
          <a:lstStyle>
            <a:lvl1pPr>
              <a:defRPr/>
            </a:lvl1pPr>
          </a:lstStyle>
          <a:p>
            <a:pPr>
              <a:defRPr/>
            </a:pPr>
            <a:fld id="{499980B3-AFEE-4495-89E8-265ECD107A68}" type="datetime1">
              <a:rPr lang="en-US" smtClean="0"/>
              <a:t>5/11/2020</a:t>
            </a:fld>
            <a:endParaRPr lang="en-US"/>
          </a:p>
        </p:txBody>
      </p:sp>
      <p:sp>
        <p:nvSpPr>
          <p:cNvPr id="3" name="Footer Placeholder 4">
            <a:extLst>
              <a:ext uri="{FF2B5EF4-FFF2-40B4-BE49-F238E27FC236}">
                <a16:creationId xmlns:a16="http://schemas.microsoft.com/office/drawing/2014/main" id="{95CB2F4E-4F11-433B-B4FA-EBF4B561784F}"/>
              </a:ext>
            </a:extLst>
          </p:cNvPr>
          <p:cNvSpPr>
            <a:spLocks noGrp="1"/>
          </p:cNvSpPr>
          <p:nvPr>
            <p:ph type="ftr" sz="quarter" idx="11"/>
          </p:nvPr>
        </p:nvSpPr>
        <p:spPr/>
        <p:txBody>
          <a:bodyPr/>
          <a:lstStyle>
            <a:lvl1pPr>
              <a:defRPr/>
            </a:lvl1pPr>
          </a:lstStyle>
          <a:p>
            <a:pPr>
              <a:defRPr/>
            </a:pPr>
            <a:r>
              <a:rPr lang="en-ZA"/>
              <a:t>PROVINICAL AGRICULTURAL AND RURAL DEVELOPMENT ADVISORY COUNCIL -First draft</a:t>
            </a:r>
            <a:endParaRPr lang="en-US"/>
          </a:p>
        </p:txBody>
      </p:sp>
      <p:sp>
        <p:nvSpPr>
          <p:cNvPr id="4" name="Slide Number Placeholder 5">
            <a:extLst>
              <a:ext uri="{FF2B5EF4-FFF2-40B4-BE49-F238E27FC236}">
                <a16:creationId xmlns:a16="http://schemas.microsoft.com/office/drawing/2014/main" id="{C912BC31-040A-4575-9A95-E4CD08D90B26}"/>
              </a:ext>
            </a:extLst>
          </p:cNvPr>
          <p:cNvSpPr>
            <a:spLocks noGrp="1"/>
          </p:cNvSpPr>
          <p:nvPr>
            <p:ph type="sldNum" sz="quarter" idx="12"/>
          </p:nvPr>
        </p:nvSpPr>
        <p:spPr/>
        <p:txBody>
          <a:bodyPr/>
          <a:lstStyle>
            <a:lvl1pPr>
              <a:defRPr/>
            </a:lvl1pPr>
          </a:lstStyle>
          <a:p>
            <a:pPr>
              <a:defRPr/>
            </a:pPr>
            <a:fld id="{366BA8A7-F7B2-46ED-B316-1D3D7DCAD8EB}" type="slidenum">
              <a:rPr lang="en-US" altLang="en-US"/>
              <a:pPr>
                <a:defRPr/>
              </a:pPr>
              <a:t>‹#›</a:t>
            </a:fld>
            <a:endParaRPr lang="en-US" altLang="en-US"/>
          </a:p>
        </p:txBody>
      </p:sp>
    </p:spTree>
    <p:extLst>
      <p:ext uri="{BB962C8B-B14F-4D97-AF65-F5344CB8AC3E}">
        <p14:creationId xmlns:p14="http://schemas.microsoft.com/office/powerpoint/2010/main" val="37163247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8E4D78E8-1A08-446F-91B1-67F645E6C37C}"/>
              </a:ext>
            </a:extLst>
          </p:cNvPr>
          <p:cNvSpPr>
            <a:spLocks noGrp="1"/>
          </p:cNvSpPr>
          <p:nvPr>
            <p:ph type="dt" sz="half" idx="10"/>
          </p:nvPr>
        </p:nvSpPr>
        <p:spPr/>
        <p:txBody>
          <a:bodyPr/>
          <a:lstStyle>
            <a:lvl1pPr>
              <a:defRPr/>
            </a:lvl1pPr>
          </a:lstStyle>
          <a:p>
            <a:pPr>
              <a:defRPr/>
            </a:pPr>
            <a:fld id="{9C48A961-371B-43BB-97D6-914546B7B645}" type="datetime1">
              <a:rPr lang="en-US" smtClean="0"/>
              <a:t>5/11/2020</a:t>
            </a:fld>
            <a:endParaRPr lang="en-US"/>
          </a:p>
        </p:txBody>
      </p:sp>
      <p:sp>
        <p:nvSpPr>
          <p:cNvPr id="6" name="Footer Placeholder 4">
            <a:extLst>
              <a:ext uri="{FF2B5EF4-FFF2-40B4-BE49-F238E27FC236}">
                <a16:creationId xmlns:a16="http://schemas.microsoft.com/office/drawing/2014/main" id="{F1EA5291-EF0F-4ACC-9672-53BA515832A2}"/>
              </a:ext>
            </a:extLst>
          </p:cNvPr>
          <p:cNvSpPr>
            <a:spLocks noGrp="1"/>
          </p:cNvSpPr>
          <p:nvPr>
            <p:ph type="ftr" sz="quarter" idx="11"/>
          </p:nvPr>
        </p:nvSpPr>
        <p:spPr/>
        <p:txBody>
          <a:bodyPr/>
          <a:lstStyle>
            <a:lvl1pPr>
              <a:defRPr/>
            </a:lvl1pPr>
          </a:lstStyle>
          <a:p>
            <a:pPr>
              <a:defRPr/>
            </a:pPr>
            <a:r>
              <a:rPr lang="en-ZA"/>
              <a:t>PROVINICAL AGRICULTURAL AND RURAL DEVELOPMENT ADVISORY COUNCIL -First draft</a:t>
            </a:r>
            <a:endParaRPr lang="en-US"/>
          </a:p>
        </p:txBody>
      </p:sp>
      <p:sp>
        <p:nvSpPr>
          <p:cNvPr id="7" name="Slide Number Placeholder 5">
            <a:extLst>
              <a:ext uri="{FF2B5EF4-FFF2-40B4-BE49-F238E27FC236}">
                <a16:creationId xmlns:a16="http://schemas.microsoft.com/office/drawing/2014/main" id="{814D0363-94F8-49EE-925E-29A025F05986}"/>
              </a:ext>
            </a:extLst>
          </p:cNvPr>
          <p:cNvSpPr>
            <a:spLocks noGrp="1"/>
          </p:cNvSpPr>
          <p:nvPr>
            <p:ph type="sldNum" sz="quarter" idx="12"/>
          </p:nvPr>
        </p:nvSpPr>
        <p:spPr/>
        <p:txBody>
          <a:bodyPr/>
          <a:lstStyle>
            <a:lvl1pPr>
              <a:defRPr/>
            </a:lvl1pPr>
          </a:lstStyle>
          <a:p>
            <a:pPr>
              <a:defRPr/>
            </a:pPr>
            <a:fld id="{B111381B-9ACC-4DB1-BD49-698A033D2A58}" type="slidenum">
              <a:rPr lang="en-US" altLang="en-US"/>
              <a:pPr>
                <a:defRPr/>
              </a:pPr>
              <a:t>‹#›</a:t>
            </a:fld>
            <a:endParaRPr lang="en-US" altLang="en-US"/>
          </a:p>
        </p:txBody>
      </p:sp>
    </p:spTree>
    <p:extLst>
      <p:ext uri="{BB962C8B-B14F-4D97-AF65-F5344CB8AC3E}">
        <p14:creationId xmlns:p14="http://schemas.microsoft.com/office/powerpoint/2010/main" val="11120841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0DE03134-49DB-4430-97AD-3576879899C3}"/>
              </a:ext>
            </a:extLst>
          </p:cNvPr>
          <p:cNvSpPr>
            <a:spLocks noGrp="1"/>
          </p:cNvSpPr>
          <p:nvPr>
            <p:ph type="dt" sz="half" idx="10"/>
          </p:nvPr>
        </p:nvSpPr>
        <p:spPr/>
        <p:txBody>
          <a:bodyPr/>
          <a:lstStyle>
            <a:lvl1pPr>
              <a:defRPr/>
            </a:lvl1pPr>
          </a:lstStyle>
          <a:p>
            <a:pPr>
              <a:defRPr/>
            </a:pPr>
            <a:fld id="{544631A4-84F8-4A2D-89EA-5A49D51CAC3E}" type="datetime1">
              <a:rPr lang="en-US" smtClean="0"/>
              <a:t>5/11/2020</a:t>
            </a:fld>
            <a:endParaRPr lang="en-US"/>
          </a:p>
        </p:txBody>
      </p:sp>
      <p:sp>
        <p:nvSpPr>
          <p:cNvPr id="6" name="Footer Placeholder 4">
            <a:extLst>
              <a:ext uri="{FF2B5EF4-FFF2-40B4-BE49-F238E27FC236}">
                <a16:creationId xmlns:a16="http://schemas.microsoft.com/office/drawing/2014/main" id="{5C1EDC36-C3E5-49E1-8B5A-1A45B09C2968}"/>
              </a:ext>
            </a:extLst>
          </p:cNvPr>
          <p:cNvSpPr>
            <a:spLocks noGrp="1"/>
          </p:cNvSpPr>
          <p:nvPr>
            <p:ph type="ftr" sz="quarter" idx="11"/>
          </p:nvPr>
        </p:nvSpPr>
        <p:spPr/>
        <p:txBody>
          <a:bodyPr/>
          <a:lstStyle>
            <a:lvl1pPr>
              <a:defRPr/>
            </a:lvl1pPr>
          </a:lstStyle>
          <a:p>
            <a:pPr>
              <a:defRPr/>
            </a:pPr>
            <a:r>
              <a:rPr lang="en-ZA"/>
              <a:t>PROVINICAL AGRICULTURAL AND RURAL DEVELOPMENT ADVISORY COUNCIL -First draft</a:t>
            </a:r>
            <a:endParaRPr lang="en-US"/>
          </a:p>
        </p:txBody>
      </p:sp>
      <p:sp>
        <p:nvSpPr>
          <p:cNvPr id="7" name="Slide Number Placeholder 5">
            <a:extLst>
              <a:ext uri="{FF2B5EF4-FFF2-40B4-BE49-F238E27FC236}">
                <a16:creationId xmlns:a16="http://schemas.microsoft.com/office/drawing/2014/main" id="{6A7B12FE-1CB7-49B0-B0F2-613F372457CB}"/>
              </a:ext>
            </a:extLst>
          </p:cNvPr>
          <p:cNvSpPr>
            <a:spLocks noGrp="1"/>
          </p:cNvSpPr>
          <p:nvPr>
            <p:ph type="sldNum" sz="quarter" idx="12"/>
          </p:nvPr>
        </p:nvSpPr>
        <p:spPr/>
        <p:txBody>
          <a:bodyPr/>
          <a:lstStyle>
            <a:lvl1pPr>
              <a:defRPr/>
            </a:lvl1pPr>
          </a:lstStyle>
          <a:p>
            <a:pPr>
              <a:defRPr/>
            </a:pPr>
            <a:fld id="{64C2DAB3-70A0-465F-BBEE-60B898B5B780}" type="slidenum">
              <a:rPr lang="en-US" altLang="en-US"/>
              <a:pPr>
                <a:defRPr/>
              </a:pPr>
              <a:t>‹#›</a:t>
            </a:fld>
            <a:endParaRPr lang="en-US" altLang="en-US"/>
          </a:p>
        </p:txBody>
      </p:sp>
    </p:spTree>
    <p:extLst>
      <p:ext uri="{BB962C8B-B14F-4D97-AF65-F5344CB8AC3E}">
        <p14:creationId xmlns:p14="http://schemas.microsoft.com/office/powerpoint/2010/main" val="25745287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768000D1-5F59-484A-A079-67F309121322}"/>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58E88822-AA8B-4E9F-A0D2-286835157A47}"/>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8724F578-C04C-4DCC-A6AC-5DA361A2F613}"/>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C3266363-5968-4B02-835C-DC624E4AA67D}" type="datetime1">
              <a:rPr lang="en-US" smtClean="0"/>
              <a:t>5/11/2020</a:t>
            </a:fld>
            <a:endParaRPr lang="en-US"/>
          </a:p>
        </p:txBody>
      </p:sp>
      <p:sp>
        <p:nvSpPr>
          <p:cNvPr id="5" name="Footer Placeholder 4">
            <a:extLst>
              <a:ext uri="{FF2B5EF4-FFF2-40B4-BE49-F238E27FC236}">
                <a16:creationId xmlns:a16="http://schemas.microsoft.com/office/drawing/2014/main" id="{A963111D-3432-4E63-839D-CBACACB21ADC}"/>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r>
              <a:rPr lang="en-ZA"/>
              <a:t>PROVINICAL AGRICULTURAL AND RURAL DEVELOPMENT ADVISORY COUNCIL -First draft</a:t>
            </a:r>
            <a:endParaRPr lang="en-US"/>
          </a:p>
        </p:txBody>
      </p:sp>
      <p:sp>
        <p:nvSpPr>
          <p:cNvPr id="6" name="Slide Number Placeholder 5">
            <a:extLst>
              <a:ext uri="{FF2B5EF4-FFF2-40B4-BE49-F238E27FC236}">
                <a16:creationId xmlns:a16="http://schemas.microsoft.com/office/drawing/2014/main" id="{864AFBC9-5BAB-41C6-83EC-891AFC79086C}"/>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4931395B-5224-4135-9552-9A75F7F9AE4B}"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a:defRPr>
      </a:lvl2pPr>
      <a:lvl3pPr algn="ctr" rtl="0" eaLnBrk="0" fontAlgn="base" hangingPunct="0">
        <a:spcBef>
          <a:spcPct val="0"/>
        </a:spcBef>
        <a:spcAft>
          <a:spcPct val="0"/>
        </a:spcAft>
        <a:defRPr sz="4400">
          <a:solidFill>
            <a:schemeClr val="tx1"/>
          </a:solidFill>
          <a:latin typeface="Calibri"/>
        </a:defRPr>
      </a:lvl3pPr>
      <a:lvl4pPr algn="ctr" rtl="0" eaLnBrk="0" fontAlgn="base" hangingPunct="0">
        <a:spcBef>
          <a:spcPct val="0"/>
        </a:spcBef>
        <a:spcAft>
          <a:spcPct val="0"/>
        </a:spcAft>
        <a:defRPr sz="4400">
          <a:solidFill>
            <a:schemeClr val="tx1"/>
          </a:solidFill>
          <a:latin typeface="Calibri"/>
        </a:defRPr>
      </a:lvl4pPr>
      <a:lvl5pPr algn="ctr" rtl="0" eaLnBrk="0" fontAlgn="base" hangingPunct="0">
        <a:spcBef>
          <a:spcPct val="0"/>
        </a:spcBef>
        <a:spcAft>
          <a:spcPct val="0"/>
        </a:spcAft>
        <a:defRPr sz="4400">
          <a:solidFill>
            <a:schemeClr val="tx1"/>
          </a:solidFill>
          <a:latin typeface="Calibri"/>
        </a:defRPr>
      </a:lvl5pPr>
      <a:lvl6pPr marL="457200" algn="ctr" rtl="0" fontAlgn="base">
        <a:spcBef>
          <a:spcPct val="0"/>
        </a:spcBef>
        <a:spcAft>
          <a:spcPct val="0"/>
        </a:spcAft>
        <a:defRPr sz="4400">
          <a:solidFill>
            <a:schemeClr val="tx1"/>
          </a:solidFill>
          <a:latin typeface="Calibri"/>
        </a:defRPr>
      </a:lvl6pPr>
      <a:lvl7pPr marL="914400" algn="ctr" rtl="0" fontAlgn="base">
        <a:spcBef>
          <a:spcPct val="0"/>
        </a:spcBef>
        <a:spcAft>
          <a:spcPct val="0"/>
        </a:spcAft>
        <a:defRPr sz="4400">
          <a:solidFill>
            <a:schemeClr val="tx1"/>
          </a:solidFill>
          <a:latin typeface="Calibri"/>
        </a:defRPr>
      </a:lvl7pPr>
      <a:lvl8pPr marL="1371600" algn="ctr" rtl="0" fontAlgn="base">
        <a:spcBef>
          <a:spcPct val="0"/>
        </a:spcBef>
        <a:spcAft>
          <a:spcPct val="0"/>
        </a:spcAft>
        <a:defRPr sz="4400">
          <a:solidFill>
            <a:schemeClr val="tx1"/>
          </a:solidFill>
          <a:latin typeface="Calibri"/>
        </a:defRPr>
      </a:lvl8pPr>
      <a:lvl9pPr marL="1828800" algn="ctr" rtl="0" fontAlgn="base">
        <a:spcBef>
          <a:spcPct val="0"/>
        </a:spcBef>
        <a:spcAft>
          <a:spcPct val="0"/>
        </a:spcAft>
        <a:defRPr sz="4400">
          <a:solidFill>
            <a:schemeClr val="tx1"/>
          </a:solidFill>
          <a:latin typeface="Calibri"/>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mn-lt"/>
                <a:cs typeface="+mn-cs"/>
              </a:defRPr>
            </a:lvl1pPr>
          </a:lstStyle>
          <a:p>
            <a:pPr>
              <a:defRPr/>
            </a:pPr>
            <a:fld id="{43E6E117-26C5-41D9-A786-3F9C8D2F627D}" type="datetime1">
              <a:rPr lang="en-US"/>
              <a:pPr>
                <a:defRPr/>
              </a:pPr>
              <a:t>5/11/2020</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cs typeface="+mn-cs"/>
              </a:defRPr>
            </a:lvl1pPr>
          </a:lstStyle>
          <a:p>
            <a:pPr>
              <a:defRPr/>
            </a:pPr>
            <a:fld id="{607D3A71-E4D4-465C-A0BE-A9CC3FADEEDB}" type="slidenum">
              <a:rPr lang="en-US" altLang="en-US"/>
              <a:pPr>
                <a:defRPr/>
              </a:pPr>
              <a:t>‹#›</a:t>
            </a:fld>
            <a:endParaRPr lang="en-US" altLang="en-US" dirty="0"/>
          </a:p>
        </p:txBody>
      </p:sp>
    </p:spTree>
    <p:extLst>
      <p:ext uri="{BB962C8B-B14F-4D97-AF65-F5344CB8AC3E}">
        <p14:creationId xmlns:p14="http://schemas.microsoft.com/office/powerpoint/2010/main" val="317354048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10.jpg"/><Relationship Id="rId5" Type="http://schemas.openxmlformats.org/officeDocument/2006/relationships/image" Target="../media/image9.jpeg"/><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12.jpeg"/></Relationships>
</file>

<file path=ppt/slides/_rels/slide2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txBox="1">
            <a:spLocks noChangeArrowheads="1"/>
          </p:cNvSpPr>
          <p:nvPr/>
        </p:nvSpPr>
        <p:spPr bwMode="auto">
          <a:xfrm>
            <a:off x="990600" y="2514600"/>
            <a:ext cx="76962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fontScale="40000" lnSpcReduction="20000"/>
          </a:bodyPr>
          <a:lstStyle>
            <a:lvl1pPr marL="0" indent="0" algn="ctr" rtl="0" eaLnBrk="0" fontAlgn="base" hangingPunct="0">
              <a:spcBef>
                <a:spcPct val="20000"/>
              </a:spcBef>
              <a:spcAft>
                <a:spcPct val="0"/>
              </a:spcAft>
              <a:buFont typeface="Arial" panose="020B0604020202020204" pitchFamily="34"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panose="020B0604020202020204" pitchFamily="34"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panose="020B0604020202020204" pitchFamily="34"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fontAlgn="auto" hangingPunct="1">
              <a:spcAft>
                <a:spcPts val="0"/>
              </a:spcAft>
              <a:defRPr/>
            </a:pPr>
            <a:endParaRPr lang="en-ZA" sz="5000" b="1" dirty="0" smtClean="0">
              <a:solidFill>
                <a:srgbClr val="FFFF66"/>
              </a:solidFill>
              <a:effectLst>
                <a:outerShdw blurRad="38100" dist="38100" dir="2700000" algn="tl">
                  <a:srgbClr val="000000"/>
                </a:outerShdw>
              </a:effectLst>
              <a:latin typeface="Arial" pitchFamily="34" charset="0"/>
              <a:cs typeface="Arial" pitchFamily="34" charset="0"/>
            </a:endParaRPr>
          </a:p>
          <a:p>
            <a:pPr eaLnBrk="1" fontAlgn="auto" hangingPunct="1">
              <a:spcAft>
                <a:spcPts val="0"/>
              </a:spcAft>
              <a:defRPr/>
            </a:pPr>
            <a:r>
              <a:rPr lang="en-ZA" sz="5400" b="1" dirty="0" smtClean="0">
                <a:solidFill>
                  <a:schemeClr val="tx1"/>
                </a:solidFill>
                <a:latin typeface="Arial" panose="020B0604020202020204" pitchFamily="34" charset="0"/>
                <a:cs typeface="Arial" panose="020B0604020202020204" pitchFamily="34" charset="0"/>
              </a:rPr>
              <a:t>DARD RESPONSE TO COVID-19  </a:t>
            </a:r>
          </a:p>
          <a:p>
            <a:pPr eaLnBrk="1" fontAlgn="auto" hangingPunct="1">
              <a:spcAft>
                <a:spcPts val="0"/>
              </a:spcAft>
              <a:defRPr/>
            </a:pPr>
            <a:endParaRPr lang="en-ZA" sz="5400" b="1" dirty="0">
              <a:solidFill>
                <a:schemeClr val="tx1"/>
              </a:solidFill>
              <a:latin typeface="Arial" panose="020B0604020202020204" pitchFamily="34" charset="0"/>
              <a:cs typeface="Arial" panose="020B0604020202020204" pitchFamily="34" charset="0"/>
            </a:endParaRPr>
          </a:p>
          <a:p>
            <a:pPr eaLnBrk="1" fontAlgn="auto" hangingPunct="1">
              <a:spcAft>
                <a:spcPts val="0"/>
              </a:spcAft>
              <a:defRPr/>
            </a:pPr>
            <a:r>
              <a:rPr lang="en-ZA" sz="5400" b="1" dirty="0" smtClean="0">
                <a:solidFill>
                  <a:schemeClr val="tx1"/>
                </a:solidFill>
                <a:latin typeface="Arial" panose="020B0604020202020204" pitchFamily="34" charset="0"/>
                <a:cs typeface="Arial" panose="020B0604020202020204" pitchFamily="34" charset="0"/>
              </a:rPr>
              <a:t>PORFOLIO PRESENTATION</a:t>
            </a:r>
          </a:p>
          <a:p>
            <a:pPr eaLnBrk="1" fontAlgn="auto" hangingPunct="1">
              <a:spcAft>
                <a:spcPts val="0"/>
              </a:spcAft>
              <a:defRPr/>
            </a:pPr>
            <a:r>
              <a:rPr lang="en-ZA" sz="5400" b="1" dirty="0" smtClean="0">
                <a:solidFill>
                  <a:schemeClr val="tx1"/>
                </a:solidFill>
                <a:latin typeface="Arial" panose="020B0604020202020204" pitchFamily="34" charset="0"/>
                <a:cs typeface="Arial" panose="020B0604020202020204" pitchFamily="34" charset="0"/>
              </a:rPr>
              <a:t>28 APRIL 2020 </a:t>
            </a:r>
          </a:p>
          <a:p>
            <a:pPr eaLnBrk="1" fontAlgn="auto" hangingPunct="1">
              <a:spcAft>
                <a:spcPts val="0"/>
              </a:spcAft>
              <a:defRPr/>
            </a:pPr>
            <a:endParaRPr lang="en-ZA" b="1" dirty="0" smtClean="0">
              <a:solidFill>
                <a:srgbClr val="FFFF66"/>
              </a:solidFill>
              <a:effectLst>
                <a:outerShdw blurRad="38100" dist="38100" dir="2700000" algn="tl">
                  <a:srgbClr val="000000"/>
                </a:outerShdw>
              </a:effectLst>
              <a:latin typeface="Arial" pitchFamily="34" charset="0"/>
              <a:cs typeface="Arial" pitchFamily="34" charset="0"/>
            </a:endParaRPr>
          </a:p>
        </p:txBody>
      </p:sp>
      <p:sp>
        <p:nvSpPr>
          <p:cNvPr id="6" name="Slide Number Placeholder 5"/>
          <p:cNvSpPr>
            <a:spLocks noGrp="1"/>
          </p:cNvSpPr>
          <p:nvPr>
            <p:ph type="sldNum" sz="quarter" idx="12"/>
          </p:nvPr>
        </p:nvSpPr>
        <p:spPr/>
        <p:txBody>
          <a:bodyPr/>
          <a:lstStyle/>
          <a:p>
            <a:pPr>
              <a:defRPr/>
            </a:pPr>
            <a:fld id="{56842A8B-B5FD-4DA9-A6AD-4768DA4CB554}" type="slidenum">
              <a:rPr lang="en-US" altLang="en-US" smtClean="0"/>
              <a:pPr>
                <a:defRPr/>
              </a:pPr>
              <a:t>1</a:t>
            </a:fld>
            <a:endParaRPr lang="en-US" altLang="en-US"/>
          </a:p>
        </p:txBody>
      </p:sp>
      <p:pic>
        <p:nvPicPr>
          <p:cNvPr id="11" name="image2.png"/>
          <p:cNvPicPr/>
          <p:nvPr/>
        </p:nvPicPr>
        <p:blipFill>
          <a:blip r:embed="rId3"/>
          <a:srcRect/>
          <a:stretch>
            <a:fillRect/>
          </a:stretch>
        </p:blipFill>
        <p:spPr>
          <a:xfrm>
            <a:off x="76200" y="40960"/>
            <a:ext cx="3962400" cy="1649955"/>
          </a:xfrm>
          <a:prstGeom prst="rect">
            <a:avLst/>
          </a:prstGeom>
          <a:ln/>
        </p:spPr>
      </p:pic>
      <p:sp>
        <p:nvSpPr>
          <p:cNvPr id="12" name="Rectangle 11"/>
          <p:cNvSpPr/>
          <p:nvPr/>
        </p:nvSpPr>
        <p:spPr bwMode="auto">
          <a:xfrm>
            <a:off x="0" y="6477000"/>
            <a:ext cx="91440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ZA" b="1" dirty="0">
                <a:solidFill>
                  <a:prstClr val="white"/>
                </a:solidFill>
              </a:rPr>
              <a:t>LETS MAKE AGRICULTURE OUR CULTURE</a:t>
            </a:r>
          </a:p>
        </p:txBody>
      </p:sp>
      <p:pic>
        <p:nvPicPr>
          <p:cNvPr id="7" name="Picture 6">
            <a:extLst>
              <a:ext uri="{FF2B5EF4-FFF2-40B4-BE49-F238E27FC236}">
                <a16:creationId xmlns:a16="http://schemas.microsoft.com/office/drawing/2014/main" id="{0B9E41D5-0BAC-40BA-BC82-63381240AAA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41352" y="4646159"/>
            <a:ext cx="1832882" cy="1832882"/>
          </a:xfrm>
          <a:prstGeom prst="ellipse">
            <a:avLst/>
          </a:prstGeom>
          <a:ln>
            <a:noFill/>
          </a:ln>
          <a:effectLst>
            <a:softEdge rad="112500"/>
          </a:effectLst>
        </p:spPr>
      </p:pic>
      <p:sp>
        <p:nvSpPr>
          <p:cNvPr id="9" name="AutoShape 2"/>
          <p:cNvSpPr>
            <a:spLocks noChangeArrowheads="1"/>
          </p:cNvSpPr>
          <p:nvPr/>
        </p:nvSpPr>
        <p:spPr bwMode="auto">
          <a:xfrm>
            <a:off x="-14207" y="1524000"/>
            <a:ext cx="9144000" cy="3657600"/>
          </a:xfrm>
          <a:prstGeom prst="flowChartDocument">
            <a:avLst/>
          </a:prstGeom>
          <a:gradFill rotWithShape="0">
            <a:gsLst>
              <a:gs pos="0">
                <a:srgbClr val="A5A5A5">
                  <a:lumMod val="60000"/>
                  <a:lumOff val="40000"/>
                </a:srgbClr>
              </a:gs>
              <a:gs pos="50000">
                <a:srgbClr val="A5A5A5">
                  <a:lumMod val="20000"/>
                  <a:lumOff val="80000"/>
                </a:srgbClr>
              </a:gs>
              <a:gs pos="100000">
                <a:srgbClr val="A5A5A5">
                  <a:lumMod val="60000"/>
                  <a:lumOff val="40000"/>
                </a:srgbClr>
              </a:gs>
            </a:gsLst>
            <a:lin ang="18900000" scaled="1"/>
          </a:gradFill>
          <a:ln w="12700" cmpd="sng">
            <a:solidFill>
              <a:srgbClr val="A5A5A5">
                <a:lumMod val="60000"/>
                <a:lumOff val="40000"/>
              </a:srgbClr>
            </a:solidFill>
            <a:prstDash val="solid"/>
            <a:miter lim="800000"/>
            <a:headEnd/>
            <a:tailEnd/>
          </a:ln>
          <a:effectLst>
            <a:outerShdw dist="28398" dir="3806097" algn="ctr" rotWithShape="0">
              <a:srgbClr val="A5A5A5">
                <a:lumMod val="50000"/>
                <a:lumOff val="0"/>
                <a:alpha val="50000"/>
              </a:srgbClr>
            </a:outerShdw>
          </a:effectLst>
        </p:spPr>
        <p:txBody>
          <a:bodyPr rot="0" vert="horz" wrap="square" lIns="91440" tIns="45720" rIns="91440" bIns="45720" anchor="t" anchorCtr="0" upright="1">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en-ZA" sz="800" b="0" i="0" u="none" strike="noStrike" kern="0" cap="none" spc="0" normalizeH="0" baseline="0" noProof="0" dirty="0">
                <a:ln>
                  <a:noFill/>
                </a:ln>
                <a:solidFill>
                  <a:sysClr val="windowText" lastClr="000000"/>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endParaRPr kumimoji="0" lang="en-ZA" sz="1100" b="0" i="0" u="none" strike="noStrike" kern="0" cap="none" spc="0" normalizeH="0" baseline="0" noProof="0" dirty="0">
              <a:ln>
                <a:noFill/>
              </a:ln>
              <a:solidFill>
                <a:sysClr val="windowText" lastClr="000000"/>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107000"/>
              </a:lnSpc>
              <a:spcBef>
                <a:spcPts val="0"/>
              </a:spcBef>
              <a:spcAft>
                <a:spcPts val="0"/>
              </a:spcAft>
              <a:buClrTx/>
              <a:buSzTx/>
              <a:buFontTx/>
              <a:buNone/>
              <a:tabLst/>
              <a:defRPr/>
            </a:pPr>
            <a:r>
              <a:rPr kumimoji="0" lang="en-US" sz="4800" b="1" i="0" u="none" strike="noStrike" kern="0" cap="none" spc="0" normalizeH="0" baseline="0" noProof="0" dirty="0">
                <a:ln>
                  <a:noFill/>
                </a:ln>
                <a:solidFill>
                  <a:sysClr val="windowText" lastClr="000000"/>
                </a:solidFill>
                <a:effectLst/>
                <a:uLnTx/>
                <a:uFillTx/>
                <a:latin typeface="Consolas" panose="020B0609020204030204" pitchFamily="49" charset="0"/>
                <a:ea typeface="Times New Roman" panose="02020603050405020304" pitchFamily="18" charset="0"/>
                <a:cs typeface="Times New Roman" panose="02020603050405020304" pitchFamily="18" charset="0"/>
              </a:rPr>
              <a:t>KZNDARD RESPONSE PLAN </a:t>
            </a:r>
            <a:endParaRPr kumimoji="0" lang="en-US" sz="4800" b="1" i="0" u="none" strike="noStrike" kern="0" cap="none" spc="0" normalizeH="0" baseline="0" noProof="0" dirty="0" smtClean="0">
              <a:ln>
                <a:noFill/>
              </a:ln>
              <a:solidFill>
                <a:sysClr val="windowText" lastClr="000000"/>
              </a:solidFill>
              <a:effectLst/>
              <a:uLnTx/>
              <a:uFillTx/>
              <a:latin typeface="Consolas" panose="020B0609020204030204" pitchFamily="49" charset="0"/>
              <a:ea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107000"/>
              </a:lnSpc>
              <a:spcBef>
                <a:spcPts val="0"/>
              </a:spcBef>
              <a:spcAft>
                <a:spcPts val="0"/>
              </a:spcAft>
              <a:buClrTx/>
              <a:buSzTx/>
              <a:buFontTx/>
              <a:buNone/>
              <a:tabLst/>
              <a:defRPr/>
            </a:pPr>
            <a:r>
              <a:rPr kumimoji="0" lang="en-US" sz="4800" b="1" i="0" u="none" strike="noStrike" kern="0" cap="none" spc="0" normalizeH="0" baseline="0" noProof="0" dirty="0" smtClean="0">
                <a:ln>
                  <a:noFill/>
                </a:ln>
                <a:solidFill>
                  <a:sysClr val="windowText" lastClr="000000"/>
                </a:solidFill>
                <a:effectLst/>
                <a:uLnTx/>
                <a:uFillTx/>
                <a:latin typeface="Consolas" panose="020B0609020204030204" pitchFamily="49" charset="0"/>
                <a:ea typeface="Times New Roman" panose="02020603050405020304" pitchFamily="18" charset="0"/>
                <a:cs typeface="Times New Roman" panose="02020603050405020304" pitchFamily="18" charset="0"/>
              </a:rPr>
              <a:t>TO </a:t>
            </a:r>
          </a:p>
          <a:p>
            <a:pPr marL="0" marR="0" lvl="0" indent="0" algn="ctr" defTabSz="914400" eaLnBrk="1" fontAlgn="auto" latinLnBrk="0" hangingPunct="1">
              <a:lnSpc>
                <a:spcPct val="107000"/>
              </a:lnSpc>
              <a:spcBef>
                <a:spcPts val="0"/>
              </a:spcBef>
              <a:spcAft>
                <a:spcPts val="0"/>
              </a:spcAft>
              <a:buClrTx/>
              <a:buSzTx/>
              <a:buFontTx/>
              <a:buNone/>
              <a:tabLst/>
              <a:defRPr/>
            </a:pPr>
            <a:r>
              <a:rPr kumimoji="0" lang="en-US" sz="4800" b="1" i="0" u="none" strike="noStrike" kern="0" cap="none" spc="0" normalizeH="0" baseline="0" noProof="0" dirty="0" smtClean="0">
                <a:ln>
                  <a:noFill/>
                </a:ln>
                <a:solidFill>
                  <a:sysClr val="windowText" lastClr="000000"/>
                </a:solidFill>
                <a:effectLst/>
                <a:uLnTx/>
                <a:uFillTx/>
                <a:latin typeface="Consolas" panose="020B0609020204030204" pitchFamily="49" charset="0"/>
                <a:ea typeface="Times New Roman" panose="02020603050405020304" pitchFamily="18" charset="0"/>
                <a:cs typeface="Times New Roman" panose="02020603050405020304" pitchFamily="18" charset="0"/>
              </a:rPr>
              <a:t>COVID 19</a:t>
            </a:r>
            <a:endParaRPr kumimoji="0" lang="en-ZA" sz="1200" b="0" i="0" u="none" strike="noStrike" kern="0" cap="none" spc="0" normalizeH="0" baseline="0" noProof="0" dirty="0">
              <a:ln>
                <a:noFill/>
              </a:ln>
              <a:solidFill>
                <a:sysClr val="windowText" lastClr="000000"/>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a:p>
            <a:pPr marL="0" marR="0" lvl="0" indent="0" defTabSz="914400" eaLnBrk="1" fontAlgn="auto" latinLnBrk="0" hangingPunct="1">
              <a:lnSpc>
                <a:spcPct val="107000"/>
              </a:lnSpc>
              <a:spcBef>
                <a:spcPts val="0"/>
              </a:spcBef>
              <a:spcAft>
                <a:spcPts val="0"/>
              </a:spcAft>
              <a:buClrTx/>
              <a:buSzTx/>
              <a:buFontTx/>
              <a:buNone/>
              <a:tabLst/>
              <a:defRPr/>
            </a:pPr>
            <a:r>
              <a:rPr kumimoji="0" lang="en-US" sz="2800" b="0" i="0" u="none" strike="noStrike" kern="0" cap="none" spc="0" normalizeH="0" baseline="0" noProof="0" dirty="0" smtClean="0">
                <a:ln>
                  <a:noFill/>
                </a:ln>
                <a:solidFill>
                  <a:sysClr val="windowText" lastClr="000000"/>
                </a:solidFill>
                <a:effectLst/>
                <a:uLnTx/>
                <a:uFillTx/>
                <a:latin typeface="Monotype Corsiva" panose="03010101010201010101" pitchFamily="66" charset="0"/>
                <a:ea typeface="Times New Roman" panose="02020603050405020304" pitchFamily="18" charset="0"/>
                <a:cs typeface="Times New Roman" panose="02020603050405020304" pitchFamily="18" charset="0"/>
              </a:rPr>
              <a:t>15 May </a:t>
            </a:r>
            <a:r>
              <a:rPr kumimoji="0" lang="en-US" sz="2800" b="0" i="0" u="none" strike="noStrike" kern="0" cap="none" spc="0" normalizeH="0" baseline="0" noProof="0" dirty="0">
                <a:ln>
                  <a:noFill/>
                </a:ln>
                <a:solidFill>
                  <a:sysClr val="windowText" lastClr="000000"/>
                </a:solidFill>
                <a:effectLst/>
                <a:uLnTx/>
                <a:uFillTx/>
                <a:latin typeface="Monotype Corsiva" panose="03010101010201010101" pitchFamily="66" charset="0"/>
                <a:ea typeface="Times New Roman" panose="02020603050405020304" pitchFamily="18" charset="0"/>
                <a:cs typeface="Times New Roman" panose="02020603050405020304" pitchFamily="18" charset="0"/>
              </a:rPr>
              <a:t>2020 </a:t>
            </a:r>
            <a:r>
              <a:rPr kumimoji="0" lang="en-US" sz="2800" b="0" i="0" u="none" strike="noStrike" kern="0" cap="none" spc="0" normalizeH="0" baseline="0" noProof="0" dirty="0" smtClean="0">
                <a:ln>
                  <a:noFill/>
                </a:ln>
                <a:solidFill>
                  <a:sysClr val="windowText" lastClr="000000"/>
                </a:solidFill>
                <a:effectLst/>
                <a:uLnTx/>
                <a:uFillTx/>
                <a:latin typeface="Monotype Corsiva" panose="03010101010201010101" pitchFamily="66" charset="0"/>
                <a:ea typeface="Times New Roman" panose="02020603050405020304" pitchFamily="18" charset="0"/>
                <a:cs typeface="Times New Roman" panose="02020603050405020304" pitchFamily="18" charset="0"/>
              </a:rPr>
              <a:t> </a:t>
            </a:r>
            <a:r>
              <a:rPr kumimoji="0" lang="en-US" sz="2800" b="0" i="0" u="none" strike="noStrike" kern="0" cap="none" spc="0" normalizeH="0" baseline="0" noProof="0" dirty="0">
                <a:ln>
                  <a:noFill/>
                </a:ln>
                <a:solidFill>
                  <a:sysClr val="windowText" lastClr="000000"/>
                </a:solidFill>
                <a:effectLst/>
                <a:uLnTx/>
                <a:uFillTx/>
                <a:latin typeface="Monotype Corsiva" panose="03010101010201010101" pitchFamily="66" charset="0"/>
                <a:ea typeface="Times New Roman" panose="02020603050405020304" pitchFamily="18" charset="0"/>
                <a:cs typeface="Times New Roman" panose="02020603050405020304" pitchFamily="18" charset="0"/>
              </a:rPr>
              <a:t>Agriculture </a:t>
            </a:r>
            <a:r>
              <a:rPr kumimoji="0" lang="en-US" sz="2800" b="0" i="0" u="none" strike="noStrike" kern="0" cap="none" spc="0" normalizeH="0" baseline="0" noProof="0" dirty="0" smtClean="0">
                <a:ln>
                  <a:noFill/>
                </a:ln>
                <a:solidFill>
                  <a:sysClr val="windowText" lastClr="000000"/>
                </a:solidFill>
                <a:effectLst/>
                <a:uLnTx/>
                <a:uFillTx/>
                <a:latin typeface="Monotype Corsiva" panose="03010101010201010101" pitchFamily="66" charset="0"/>
                <a:ea typeface="Times New Roman" panose="02020603050405020304" pitchFamily="18" charset="0"/>
                <a:cs typeface="Times New Roman" panose="02020603050405020304" pitchFamily="18" charset="0"/>
              </a:rPr>
              <a:t>and</a:t>
            </a:r>
            <a:r>
              <a:rPr kumimoji="0" lang="en-US" sz="2800" b="0" i="0" u="none" strike="noStrike" kern="0" cap="none" spc="0" normalizeH="0" noProof="0" dirty="0" smtClean="0">
                <a:ln>
                  <a:noFill/>
                </a:ln>
                <a:solidFill>
                  <a:sysClr val="windowText" lastClr="000000"/>
                </a:solidFill>
                <a:effectLst/>
                <a:uLnTx/>
                <a:uFillTx/>
                <a:latin typeface="Monotype Corsiva" panose="03010101010201010101" pitchFamily="66" charset="0"/>
                <a:ea typeface="Times New Roman" panose="02020603050405020304" pitchFamily="18" charset="0"/>
                <a:cs typeface="Times New Roman" panose="02020603050405020304" pitchFamily="18" charset="0"/>
              </a:rPr>
              <a:t> Rural Development </a:t>
            </a:r>
            <a:r>
              <a:rPr kumimoji="0" lang="en-US" sz="2800" b="0" i="0" u="none" strike="noStrike" kern="0" cap="none" spc="0" normalizeH="0" baseline="0" noProof="0" dirty="0" smtClean="0">
                <a:ln>
                  <a:noFill/>
                </a:ln>
                <a:solidFill>
                  <a:sysClr val="windowText" lastClr="000000"/>
                </a:solidFill>
                <a:effectLst/>
                <a:uLnTx/>
                <a:uFillTx/>
                <a:latin typeface="Monotype Corsiva" panose="03010101010201010101" pitchFamily="66" charset="0"/>
                <a:ea typeface="Times New Roman" panose="02020603050405020304" pitchFamily="18" charset="0"/>
                <a:cs typeface="Times New Roman" panose="02020603050405020304" pitchFamily="18" charset="0"/>
              </a:rPr>
              <a:t>portfolio </a:t>
            </a:r>
            <a:r>
              <a:rPr kumimoji="0" lang="en-US" sz="2800" b="0" i="0" u="none" strike="noStrike" kern="0" cap="none" spc="0" normalizeH="0" baseline="0" noProof="0" dirty="0">
                <a:ln>
                  <a:noFill/>
                </a:ln>
                <a:solidFill>
                  <a:sysClr val="windowText" lastClr="000000"/>
                </a:solidFill>
                <a:effectLst/>
                <a:uLnTx/>
                <a:uFillTx/>
                <a:latin typeface="Monotype Corsiva" panose="03010101010201010101" pitchFamily="66" charset="0"/>
                <a:ea typeface="Times New Roman" panose="02020603050405020304" pitchFamily="18" charset="0"/>
                <a:cs typeface="Times New Roman" panose="02020603050405020304" pitchFamily="18" charset="0"/>
              </a:rPr>
              <a:t>Committee</a:t>
            </a:r>
            <a:endParaRPr kumimoji="0" lang="en-ZA" sz="1100" b="0" i="0" u="none" strike="noStrike" kern="0" cap="none" spc="0" normalizeH="0" baseline="0" noProof="0" dirty="0">
              <a:ln>
                <a:noFill/>
              </a:ln>
              <a:solidFill>
                <a:sysClr val="windowText" lastClr="000000"/>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a:p>
            <a:pPr marL="0" marR="0" lvl="0" indent="0" defTabSz="914400" eaLnBrk="1" fontAlgn="auto" latinLnBrk="0" hangingPunct="1">
              <a:lnSpc>
                <a:spcPct val="107000"/>
              </a:lnSpc>
              <a:spcBef>
                <a:spcPts val="0"/>
              </a:spcBef>
              <a:spcAft>
                <a:spcPts val="0"/>
              </a:spcAft>
              <a:buClrTx/>
              <a:buSzTx/>
              <a:buFontTx/>
              <a:buNone/>
              <a:tabLst/>
              <a:defRPr/>
            </a:pPr>
            <a:r>
              <a:rPr kumimoji="0" lang="en-US" sz="2800" b="0" i="0" u="none" strike="noStrike" kern="0" cap="none" spc="0" normalizeH="0" baseline="0" noProof="0" dirty="0">
                <a:ln>
                  <a:noFill/>
                </a:ln>
                <a:solidFill>
                  <a:sysClr val="windowText" lastClr="000000"/>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endParaRPr kumimoji="0" lang="en-ZA" sz="1100" b="0" i="0" u="none" strike="noStrike" kern="0" cap="none" spc="0" normalizeH="0" baseline="0" noProof="0" dirty="0">
              <a:ln>
                <a:noFill/>
              </a:ln>
              <a:solidFill>
                <a:sysClr val="windowText" lastClr="000000"/>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a:p>
            <a:pPr marL="0" marR="0" lvl="0" indent="0" defTabSz="914400" eaLnBrk="1" fontAlgn="auto" latinLnBrk="0" hangingPunct="1">
              <a:lnSpc>
                <a:spcPct val="107000"/>
              </a:lnSpc>
              <a:spcBef>
                <a:spcPts val="0"/>
              </a:spcBef>
              <a:spcAft>
                <a:spcPts val="0"/>
              </a:spcAft>
              <a:buClrTx/>
              <a:buSzTx/>
              <a:buFontTx/>
              <a:buNone/>
              <a:tabLst/>
              <a:defRPr/>
            </a:pPr>
            <a:r>
              <a:rPr kumimoji="0" lang="en-US" sz="2800" b="0" i="0" u="none" strike="noStrike" kern="0" cap="none" spc="0" normalizeH="0" baseline="0" noProof="0" dirty="0">
                <a:ln>
                  <a:noFill/>
                </a:ln>
                <a:solidFill>
                  <a:sysClr val="windowText" lastClr="000000"/>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endParaRPr kumimoji="0" lang="en-ZA" sz="1100" b="0" i="0" u="none" strike="noStrike" kern="0" cap="none" spc="0" normalizeH="0" baseline="0" noProof="0" dirty="0">
              <a:ln>
                <a:noFill/>
              </a:ln>
              <a:solidFill>
                <a:sysClr val="windowText" lastClr="000000"/>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a:p>
            <a:pPr marL="0" marR="0" lvl="0" indent="0" defTabSz="914400" eaLnBrk="1" fontAlgn="auto" latinLnBrk="0" hangingPunct="1">
              <a:lnSpc>
                <a:spcPct val="107000"/>
              </a:lnSpc>
              <a:spcBef>
                <a:spcPts val="0"/>
              </a:spcBef>
              <a:spcAft>
                <a:spcPts val="800"/>
              </a:spcAft>
              <a:buClrTx/>
              <a:buSzTx/>
              <a:buFontTx/>
              <a:buNone/>
              <a:tabLst/>
              <a:defRPr/>
            </a:pPr>
            <a:r>
              <a:rPr kumimoji="0" lang="en-ZA" sz="2800" b="0" i="0" u="none" strike="noStrike" kern="0" cap="none" spc="0" normalizeH="0" baseline="0" noProof="0" dirty="0">
                <a:ln>
                  <a:noFill/>
                </a:ln>
                <a:solidFill>
                  <a:sysClr val="windowText" lastClr="000000"/>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endParaRPr kumimoji="0" lang="en-ZA" sz="1100" b="0" i="0" u="none" strike="noStrike" kern="0" cap="none" spc="0" normalizeH="0" baseline="0" noProof="0" dirty="0">
              <a:ln>
                <a:noFill/>
              </a:ln>
              <a:solidFill>
                <a:sysClr val="windowText" lastClr="000000"/>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le 1"/>
          <p:cNvSpPr txBox="1">
            <a:spLocks/>
          </p:cNvSpPr>
          <p:nvPr/>
        </p:nvSpPr>
        <p:spPr bwMode="auto">
          <a:xfrm>
            <a:off x="2590800" y="1094164"/>
            <a:ext cx="617220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00"/>
              </a:buClr>
              <a:buSzPct val="75000"/>
              <a:buFontTx/>
              <a:buNone/>
              <a:tabLst/>
              <a:defRPr/>
            </a:pPr>
            <a:endParaRPr kumimoji="0" lang="en-ZA" altLang="en-US" sz="1800" b="1" i="0" u="none" strike="noStrike" kern="1200" cap="none" spc="0" normalizeH="0" baseline="0" noProof="0" dirty="0">
              <a:ln>
                <a:noFill/>
              </a:ln>
              <a:solidFill>
                <a:srgbClr val="006600"/>
              </a:solidFill>
              <a:effectLst/>
              <a:uLnTx/>
              <a:uFillTx/>
              <a:latin typeface="Verdana" panose="020B0604030504040204" pitchFamily="34" charset="0"/>
              <a:ea typeface="+mn-ea"/>
              <a:cs typeface="Arial" panose="020B0604020202020204" pitchFamily="34" charset="0"/>
            </a:endParaRPr>
          </a:p>
        </p:txBody>
      </p:sp>
      <p:sp>
        <p:nvSpPr>
          <p:cNvPr id="11" name="Rectangle 10">
            <a:extLst>
              <a:ext uri="{FF2B5EF4-FFF2-40B4-BE49-F238E27FC236}">
                <a16:creationId xmlns:a16="http://schemas.microsoft.com/office/drawing/2014/main" id="{603DA742-E284-4A5A-B231-1F1ECA42B012}"/>
              </a:ext>
            </a:extLst>
          </p:cNvPr>
          <p:cNvSpPr/>
          <p:nvPr/>
        </p:nvSpPr>
        <p:spPr bwMode="auto">
          <a:xfrm>
            <a:off x="-1905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4" name="Slide Number Placeholder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A1D250C-6849-490A-84C4-5527ECB713BA}"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10</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Title 1"/>
          <p:cNvSpPr txBox="1">
            <a:spLocks/>
          </p:cNvSpPr>
          <p:nvPr/>
        </p:nvSpPr>
        <p:spPr bwMode="auto">
          <a:xfrm>
            <a:off x="2795911" y="31031"/>
            <a:ext cx="6348089" cy="1012106"/>
          </a:xfrm>
          <a:prstGeom prst="rect">
            <a:avLst/>
          </a:prstGeom>
          <a:solidFill>
            <a:schemeClr val="accent3">
              <a:lumMod val="50000"/>
            </a:schemeClr>
          </a:solidFill>
          <a:ln>
            <a:headEnd/>
            <a:tailEnd/>
          </a:ln>
        </p:spPr>
        <p:style>
          <a:lnRef idx="2">
            <a:schemeClr val="accent3"/>
          </a:lnRef>
          <a:fillRef idx="1">
            <a:schemeClr val="lt1"/>
          </a:fillRef>
          <a:effectRef idx="0">
            <a:schemeClr val="accent3"/>
          </a:effectRef>
          <a:fontRef idx="minor">
            <a:schemeClr val="dk1"/>
          </a:fontRef>
        </p:style>
        <p:txBody>
          <a:bodyPr anchor="ctr"/>
          <a:lstStyle/>
          <a:p>
            <a:pPr marL="0" marR="0" lvl="0" indent="0" algn="ctr" defTabSz="914400" rtl="0" eaLnBrk="0" fontAlgn="base" latinLnBrk="0" hangingPunct="0">
              <a:lnSpc>
                <a:spcPct val="120000"/>
              </a:lnSpc>
              <a:spcBef>
                <a:spcPct val="0"/>
              </a:spcBef>
              <a:spcAft>
                <a:spcPts val="600"/>
              </a:spcAft>
              <a:buClrTx/>
              <a:buSzTx/>
              <a:buFontTx/>
              <a:buNone/>
              <a:tabLst/>
              <a:defRPr/>
            </a:pPr>
            <a:r>
              <a:rPr lang="en-ZA" sz="2800" b="1" dirty="0" smtClean="0">
                <a:solidFill>
                  <a:schemeClr val="bg1"/>
                </a:solidFill>
                <a:latin typeface="Arial" panose="020B0604020202020204" pitchFamily="34" charset="0"/>
                <a:cs typeface="Arial" panose="020B0604020202020204" pitchFamily="34" charset="0"/>
              </a:rPr>
              <a:t>CONT…</a:t>
            </a:r>
            <a:endParaRPr kumimoji="0" lang="en-ZA" sz="28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p:txBody>
      </p:sp>
      <p:pic>
        <p:nvPicPr>
          <p:cNvPr id="12" name="image2.png"/>
          <p:cNvPicPr/>
          <p:nvPr/>
        </p:nvPicPr>
        <p:blipFill>
          <a:blip r:embed="rId2"/>
          <a:srcRect/>
          <a:stretch>
            <a:fillRect/>
          </a:stretch>
        </p:blipFill>
        <p:spPr>
          <a:xfrm>
            <a:off x="19373" y="-23664"/>
            <a:ext cx="2776538" cy="1066801"/>
          </a:xfrm>
          <a:prstGeom prst="rect">
            <a:avLst/>
          </a:prstGeom>
          <a:ln/>
        </p:spPr>
      </p:pic>
      <p:graphicFrame>
        <p:nvGraphicFramePr>
          <p:cNvPr id="10" name="Table 9"/>
          <p:cNvGraphicFramePr>
            <a:graphicFrameLocks noGrp="1"/>
          </p:cNvGraphicFramePr>
          <p:nvPr>
            <p:extLst>
              <p:ext uri="{D42A27DB-BD31-4B8C-83A1-F6EECF244321}">
                <p14:modId xmlns:p14="http://schemas.microsoft.com/office/powerpoint/2010/main" val="2385851044"/>
              </p:ext>
            </p:extLst>
          </p:nvPr>
        </p:nvGraphicFramePr>
        <p:xfrm>
          <a:off x="19373" y="1112255"/>
          <a:ext cx="9124626" cy="5364744"/>
        </p:xfrm>
        <a:graphic>
          <a:graphicData uri="http://schemas.openxmlformats.org/drawingml/2006/table">
            <a:tbl>
              <a:tblPr firstRow="1" firstCol="1" bandRow="1"/>
              <a:tblGrid>
                <a:gridCol w="1850295">
                  <a:extLst>
                    <a:ext uri="{9D8B030D-6E8A-4147-A177-3AD203B41FA5}">
                      <a16:colId xmlns:a16="http://schemas.microsoft.com/office/drawing/2014/main" val="2140495711"/>
                    </a:ext>
                  </a:extLst>
                </a:gridCol>
                <a:gridCol w="1528100">
                  <a:extLst>
                    <a:ext uri="{9D8B030D-6E8A-4147-A177-3AD203B41FA5}">
                      <a16:colId xmlns:a16="http://schemas.microsoft.com/office/drawing/2014/main" val="1615845843"/>
                    </a:ext>
                  </a:extLst>
                </a:gridCol>
                <a:gridCol w="1183919">
                  <a:extLst>
                    <a:ext uri="{9D8B030D-6E8A-4147-A177-3AD203B41FA5}">
                      <a16:colId xmlns:a16="http://schemas.microsoft.com/office/drawing/2014/main" val="525111698"/>
                    </a:ext>
                  </a:extLst>
                </a:gridCol>
                <a:gridCol w="1413936">
                  <a:extLst>
                    <a:ext uri="{9D8B030D-6E8A-4147-A177-3AD203B41FA5}">
                      <a16:colId xmlns:a16="http://schemas.microsoft.com/office/drawing/2014/main" val="1115323397"/>
                    </a:ext>
                  </a:extLst>
                </a:gridCol>
                <a:gridCol w="1660022">
                  <a:extLst>
                    <a:ext uri="{9D8B030D-6E8A-4147-A177-3AD203B41FA5}">
                      <a16:colId xmlns:a16="http://schemas.microsoft.com/office/drawing/2014/main" val="2551521389"/>
                    </a:ext>
                  </a:extLst>
                </a:gridCol>
                <a:gridCol w="1488354">
                  <a:extLst>
                    <a:ext uri="{9D8B030D-6E8A-4147-A177-3AD203B41FA5}">
                      <a16:colId xmlns:a16="http://schemas.microsoft.com/office/drawing/2014/main" val="2753620273"/>
                    </a:ext>
                  </a:extLst>
                </a:gridCol>
              </a:tblGrid>
              <a:tr h="752474">
                <a:tc>
                  <a:txBody>
                    <a:bodyPr/>
                    <a:lstStyle/>
                    <a:p>
                      <a:pPr algn="just">
                        <a:lnSpc>
                          <a:spcPct val="150000"/>
                        </a:lnSpc>
                        <a:spcAft>
                          <a:spcPts val="1000"/>
                        </a:spcAft>
                      </a:pPr>
                      <a:r>
                        <a:rPr lang="en-ZA" sz="1100" b="1" dirty="0">
                          <a:effectLst/>
                          <a:latin typeface="Arial Narrow" panose="020B0606020202030204" pitchFamily="34" charset="0"/>
                          <a:ea typeface="Times New Roman" panose="02020603050405020304" pitchFamily="18" charset="0"/>
                          <a:cs typeface="Times New Roman" panose="02020603050405020304" pitchFamily="18" charset="0"/>
                        </a:rPr>
                        <a:t>DISTRICT OFFICE</a:t>
                      </a:r>
                      <a:endParaRPr lang="en-ZA"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1000"/>
                        </a:spcAft>
                      </a:pPr>
                      <a:r>
                        <a:rPr lang="en-ZA" sz="1100" b="1" dirty="0">
                          <a:effectLst/>
                          <a:latin typeface="Arial Narrow" panose="020B0606020202030204" pitchFamily="34" charset="0"/>
                          <a:ea typeface="Times New Roman" panose="02020603050405020304" pitchFamily="18" charset="0"/>
                          <a:cs typeface="Times New Roman" panose="02020603050405020304" pitchFamily="18" charset="0"/>
                        </a:rPr>
                        <a:t>NUMBERS OF STAFF MEMBERS</a:t>
                      </a:r>
                      <a:endParaRPr lang="en-ZA"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1000"/>
                        </a:spcAft>
                      </a:pPr>
                      <a:r>
                        <a:rPr lang="en-ZA" sz="1100" b="1">
                          <a:effectLst/>
                          <a:latin typeface="Arial Narrow" panose="020B0606020202030204" pitchFamily="34" charset="0"/>
                          <a:ea typeface="Times New Roman" panose="02020603050405020304" pitchFamily="18" charset="0"/>
                          <a:cs typeface="Times New Roman" panose="02020603050405020304" pitchFamily="18" charset="0"/>
                        </a:rPr>
                        <a:t>BOXES OF WIPES</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1000"/>
                        </a:spcAft>
                      </a:pPr>
                      <a:r>
                        <a:rPr lang="en-ZA" sz="1100" b="1">
                          <a:effectLst/>
                          <a:latin typeface="Arial Narrow" panose="020B0606020202030204" pitchFamily="34" charset="0"/>
                          <a:ea typeface="Times New Roman" panose="02020603050405020304" pitchFamily="18" charset="0"/>
                          <a:cs typeface="Times New Roman" panose="02020603050405020304" pitchFamily="18" charset="0"/>
                        </a:rPr>
                        <a:t>FACE MASKS</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1000"/>
                        </a:spcAft>
                      </a:pPr>
                      <a:r>
                        <a:rPr lang="en-ZA" sz="1100" b="1">
                          <a:effectLst/>
                          <a:latin typeface="Arial Narrow" panose="020B0606020202030204" pitchFamily="34" charset="0"/>
                          <a:ea typeface="Times New Roman" panose="02020603050405020304" pitchFamily="18" charset="0"/>
                          <a:cs typeface="Times New Roman" panose="02020603050405020304" pitchFamily="18" charset="0"/>
                        </a:rPr>
                        <a:t>300ML SANITISERS</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1000"/>
                        </a:spcAft>
                      </a:pPr>
                      <a:r>
                        <a:rPr lang="en-ZA" sz="1100" b="1">
                          <a:effectLst/>
                          <a:latin typeface="Arial Narrow" panose="020B0606020202030204" pitchFamily="34" charset="0"/>
                          <a:ea typeface="Times New Roman" panose="02020603050405020304" pitchFamily="18" charset="0"/>
                          <a:cs typeface="Times New Roman" panose="02020603050405020304" pitchFamily="18" charset="0"/>
                        </a:rPr>
                        <a:t>5L for Reception and refill for staff members</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50107954"/>
                  </a:ext>
                </a:extLst>
              </a:tr>
              <a:tr h="354790">
                <a:tc>
                  <a:txBody>
                    <a:bodyPr/>
                    <a:lstStyle/>
                    <a:p>
                      <a:pPr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Amajuba</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75</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40</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250`</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75</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7X5L</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21618083"/>
                  </a:ext>
                </a:extLst>
              </a:tr>
              <a:tr h="354790">
                <a:tc>
                  <a:txBody>
                    <a:bodyPr/>
                    <a:lstStyle/>
                    <a:p>
                      <a:pPr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Harry Gwala</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65</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40</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200</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65</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6X5L</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91232685"/>
                  </a:ext>
                </a:extLst>
              </a:tr>
              <a:tr h="354790">
                <a:tc>
                  <a:txBody>
                    <a:bodyPr/>
                    <a:lstStyle/>
                    <a:p>
                      <a:pPr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Umzinyathi</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135</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40</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450</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135</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5X5L</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59368141"/>
                  </a:ext>
                </a:extLst>
              </a:tr>
              <a:tr h="354790">
                <a:tc>
                  <a:txBody>
                    <a:bodyPr/>
                    <a:lstStyle/>
                    <a:p>
                      <a:pPr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UMkhanyakude</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120</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40</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600</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120</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6X5L plus 11L gel</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58595593"/>
                  </a:ext>
                </a:extLst>
              </a:tr>
              <a:tr h="354790">
                <a:tc>
                  <a:txBody>
                    <a:bodyPr/>
                    <a:lstStyle/>
                    <a:p>
                      <a:pPr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Ethekwini</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70</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40</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300</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70</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6X5L</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81916324"/>
                  </a:ext>
                </a:extLst>
              </a:tr>
              <a:tr h="354790">
                <a:tc>
                  <a:txBody>
                    <a:bodyPr/>
                    <a:lstStyle/>
                    <a:p>
                      <a:pPr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King Cetshwayo</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160</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40</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550</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160</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6X5L plus 11L gel</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29323035"/>
                  </a:ext>
                </a:extLst>
              </a:tr>
              <a:tr h="354790">
                <a:tc>
                  <a:txBody>
                    <a:bodyPr/>
                    <a:lstStyle/>
                    <a:p>
                      <a:pPr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Ilembe</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100</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40</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300</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100</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4X5L plus 11L gel</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39112097"/>
                  </a:ext>
                </a:extLst>
              </a:tr>
              <a:tr h="354790">
                <a:tc>
                  <a:txBody>
                    <a:bodyPr/>
                    <a:lstStyle/>
                    <a:p>
                      <a:pPr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Ugu</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100</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40</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550</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100</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4X5L</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88823507"/>
                  </a:ext>
                </a:extLst>
              </a:tr>
              <a:tr h="354790">
                <a:tc>
                  <a:txBody>
                    <a:bodyPr/>
                    <a:lstStyle/>
                    <a:p>
                      <a:pPr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Umgungundlovu</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115</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40</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400</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115</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4X5L</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02181704"/>
                  </a:ext>
                </a:extLst>
              </a:tr>
              <a:tr h="354790">
                <a:tc>
                  <a:txBody>
                    <a:bodyPr/>
                    <a:lstStyle/>
                    <a:p>
                      <a:pPr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Uthukela</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70</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40</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300</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70</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4X5L</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3085315"/>
                  </a:ext>
                </a:extLst>
              </a:tr>
              <a:tr h="354790">
                <a:tc>
                  <a:txBody>
                    <a:bodyPr/>
                    <a:lstStyle/>
                    <a:p>
                      <a:pPr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Zululand</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240</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40</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dirty="0">
                          <a:effectLst/>
                          <a:latin typeface="Arial Narrow" panose="020B0606020202030204" pitchFamily="34" charset="0"/>
                          <a:ea typeface="Times New Roman" panose="02020603050405020304" pitchFamily="18" charset="0"/>
                          <a:cs typeface="Times New Roman" panose="02020603050405020304" pitchFamily="18" charset="0"/>
                        </a:rPr>
                        <a:t>790</a:t>
                      </a:r>
                      <a:endParaRPr lang="en-ZA"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240</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9X5L</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33560073"/>
                  </a:ext>
                </a:extLst>
              </a:tr>
              <a:tr h="354790">
                <a:tc>
                  <a:txBody>
                    <a:bodyPr/>
                    <a:lstStyle/>
                    <a:p>
                      <a:pPr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Cedara</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10</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20</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10</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1000"/>
                        </a:spcAft>
                      </a:pPr>
                      <a:r>
                        <a:rPr lang="en-ZA" sz="1100">
                          <a:effectLst/>
                          <a:latin typeface="Arial Narrow" panose="020B0606020202030204" pitchFamily="34" charset="0"/>
                          <a:ea typeface="Times New Roman" panose="02020603050405020304" pitchFamily="18" charset="0"/>
                          <a:cs typeface="Times New Roman" panose="02020603050405020304" pitchFamily="18" charset="0"/>
                        </a:rPr>
                        <a:t>1x5L</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34377121"/>
                  </a:ext>
                </a:extLst>
              </a:tr>
              <a:tr h="354790">
                <a:tc>
                  <a:txBody>
                    <a:bodyPr/>
                    <a:lstStyle/>
                    <a:p>
                      <a:pPr algn="just">
                        <a:lnSpc>
                          <a:spcPct val="150000"/>
                        </a:lnSpc>
                        <a:spcAft>
                          <a:spcPts val="1000"/>
                        </a:spcAft>
                      </a:pPr>
                      <a:r>
                        <a:rPr lang="en-ZA" sz="1100" b="1">
                          <a:effectLst/>
                          <a:latin typeface="Arial Narrow" panose="020B0606020202030204" pitchFamily="34" charset="0"/>
                          <a:ea typeface="Times New Roman" panose="02020603050405020304" pitchFamily="18" charset="0"/>
                          <a:cs typeface="Times New Roman" panose="02020603050405020304" pitchFamily="18" charset="0"/>
                        </a:rPr>
                        <a:t>Total Number</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b="1">
                          <a:effectLst/>
                          <a:latin typeface="Arial Narrow" panose="020B0606020202030204" pitchFamily="34" charset="0"/>
                          <a:ea typeface="Times New Roman" panose="02020603050405020304" pitchFamily="18" charset="0"/>
                          <a:cs typeface="Times New Roman" panose="02020603050405020304" pitchFamily="18" charset="0"/>
                        </a:rPr>
                        <a:t>1260</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b="1">
                          <a:effectLst/>
                          <a:latin typeface="Arial Narrow" panose="020B0606020202030204" pitchFamily="34" charset="0"/>
                          <a:ea typeface="Times New Roman" panose="02020603050405020304" pitchFamily="18" charset="0"/>
                          <a:cs typeface="Times New Roman" panose="02020603050405020304" pitchFamily="18" charset="0"/>
                        </a:rPr>
                        <a:t>440</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b="1">
                          <a:effectLst/>
                          <a:latin typeface="Arial Narrow" panose="020B0606020202030204" pitchFamily="34" charset="0"/>
                          <a:ea typeface="Times New Roman" panose="02020603050405020304" pitchFamily="18" charset="0"/>
                          <a:cs typeface="Times New Roman" panose="02020603050405020304" pitchFamily="18" charset="0"/>
                        </a:rPr>
                        <a:t>4710</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b="1">
                          <a:effectLst/>
                          <a:latin typeface="Arial Narrow" panose="020B0606020202030204" pitchFamily="34" charset="0"/>
                          <a:ea typeface="Times New Roman" panose="02020603050405020304" pitchFamily="18" charset="0"/>
                          <a:cs typeface="Times New Roman" panose="02020603050405020304" pitchFamily="18" charset="0"/>
                        </a:rPr>
                        <a:t>1260</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1000"/>
                        </a:spcAft>
                      </a:pPr>
                      <a:r>
                        <a:rPr lang="en-ZA" sz="1100" dirty="0">
                          <a:effectLst/>
                          <a:latin typeface="Arial Narrow" panose="020B0606020202030204" pitchFamily="34" charset="0"/>
                          <a:ea typeface="Times New Roman" panose="02020603050405020304" pitchFamily="18" charset="0"/>
                          <a:cs typeface="Times New Roman" panose="02020603050405020304" pitchFamily="18" charset="0"/>
                        </a:rPr>
                        <a:t>306L + 33L gel</a:t>
                      </a:r>
                      <a:endParaRPr lang="en-ZA"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50081945"/>
                  </a:ext>
                </a:extLst>
              </a:tr>
            </a:tbl>
          </a:graphicData>
        </a:graphic>
      </p:graphicFrame>
    </p:spTree>
    <p:extLst>
      <p:ext uri="{BB962C8B-B14F-4D97-AF65-F5344CB8AC3E}">
        <p14:creationId xmlns:p14="http://schemas.microsoft.com/office/powerpoint/2010/main" val="29038564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le 1"/>
          <p:cNvSpPr txBox="1">
            <a:spLocks/>
          </p:cNvSpPr>
          <p:nvPr/>
        </p:nvSpPr>
        <p:spPr bwMode="auto">
          <a:xfrm>
            <a:off x="2590800" y="1094164"/>
            <a:ext cx="617220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00"/>
              </a:buClr>
              <a:buSzPct val="75000"/>
              <a:buFontTx/>
              <a:buNone/>
              <a:tabLst/>
              <a:defRPr/>
            </a:pPr>
            <a:endParaRPr kumimoji="0" lang="en-ZA" altLang="en-US" sz="1800" b="1" i="0" u="none" strike="noStrike" kern="1200" cap="none" spc="0" normalizeH="0" baseline="0" noProof="0" dirty="0">
              <a:ln>
                <a:noFill/>
              </a:ln>
              <a:solidFill>
                <a:srgbClr val="006600"/>
              </a:solidFill>
              <a:effectLst/>
              <a:uLnTx/>
              <a:uFillTx/>
              <a:latin typeface="Verdana" panose="020B0604030504040204" pitchFamily="34" charset="0"/>
              <a:ea typeface="+mn-ea"/>
              <a:cs typeface="Arial" panose="020B0604020202020204" pitchFamily="34" charset="0"/>
            </a:endParaRPr>
          </a:p>
        </p:txBody>
      </p:sp>
      <p:sp>
        <p:nvSpPr>
          <p:cNvPr id="11" name="Rectangle 10">
            <a:extLst>
              <a:ext uri="{FF2B5EF4-FFF2-40B4-BE49-F238E27FC236}">
                <a16:creationId xmlns:a16="http://schemas.microsoft.com/office/drawing/2014/main" id="{603DA742-E284-4A5A-B231-1F1ECA42B012}"/>
              </a:ext>
            </a:extLst>
          </p:cNvPr>
          <p:cNvSpPr/>
          <p:nvPr/>
        </p:nvSpPr>
        <p:spPr bwMode="auto">
          <a:xfrm>
            <a:off x="-1905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4" name="Slide Number Placeholder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A1D250C-6849-490A-84C4-5527ECB713BA}"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Title 1"/>
          <p:cNvSpPr txBox="1">
            <a:spLocks/>
          </p:cNvSpPr>
          <p:nvPr/>
        </p:nvSpPr>
        <p:spPr bwMode="auto">
          <a:xfrm>
            <a:off x="2795911" y="31031"/>
            <a:ext cx="6348089" cy="1012106"/>
          </a:xfrm>
          <a:prstGeom prst="rect">
            <a:avLst/>
          </a:prstGeom>
          <a:solidFill>
            <a:schemeClr val="accent3">
              <a:lumMod val="50000"/>
            </a:schemeClr>
          </a:solidFill>
          <a:ln>
            <a:headEnd/>
            <a:tailEnd/>
          </a:ln>
        </p:spPr>
        <p:style>
          <a:lnRef idx="2">
            <a:schemeClr val="accent3"/>
          </a:lnRef>
          <a:fillRef idx="1">
            <a:schemeClr val="lt1"/>
          </a:fillRef>
          <a:effectRef idx="0">
            <a:schemeClr val="accent3"/>
          </a:effectRef>
          <a:fontRef idx="minor">
            <a:schemeClr val="dk1"/>
          </a:fontRef>
        </p:style>
        <p:txBody>
          <a:bodyPr anchor="ctr"/>
          <a:lstStyle/>
          <a:p>
            <a:pPr marL="0" marR="0" lvl="0" indent="0" algn="ctr" defTabSz="914400" rtl="0" eaLnBrk="0" fontAlgn="base" latinLnBrk="0" hangingPunct="0">
              <a:lnSpc>
                <a:spcPct val="120000"/>
              </a:lnSpc>
              <a:spcBef>
                <a:spcPct val="0"/>
              </a:spcBef>
              <a:spcAft>
                <a:spcPts val="600"/>
              </a:spcAft>
              <a:buClrTx/>
              <a:buSzTx/>
              <a:buFontTx/>
              <a:buNone/>
              <a:tabLst/>
              <a:defRPr/>
            </a:pPr>
            <a:r>
              <a:rPr lang="en-ZA" sz="2800" b="1" dirty="0" smtClean="0">
                <a:solidFill>
                  <a:schemeClr val="bg1"/>
                </a:solidFill>
                <a:latin typeface="Arial" panose="020B0604020202020204" pitchFamily="34" charset="0"/>
                <a:cs typeface="Arial" panose="020B0604020202020204" pitchFamily="34" charset="0"/>
              </a:rPr>
              <a:t>CONT…</a:t>
            </a:r>
            <a:endParaRPr kumimoji="0" lang="en-ZA" sz="28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p:txBody>
      </p:sp>
      <p:pic>
        <p:nvPicPr>
          <p:cNvPr id="12" name="image2.png"/>
          <p:cNvPicPr/>
          <p:nvPr/>
        </p:nvPicPr>
        <p:blipFill>
          <a:blip r:embed="rId2"/>
          <a:srcRect/>
          <a:stretch>
            <a:fillRect/>
          </a:stretch>
        </p:blipFill>
        <p:spPr>
          <a:xfrm>
            <a:off x="19373" y="-23664"/>
            <a:ext cx="2776538" cy="1066801"/>
          </a:xfrm>
          <a:prstGeom prst="rect">
            <a:avLst/>
          </a:prstGeom>
          <a:ln/>
        </p:spPr>
      </p:pic>
      <p:sp>
        <p:nvSpPr>
          <p:cNvPr id="9" name="Title 1"/>
          <p:cNvSpPr txBox="1">
            <a:spLocks/>
          </p:cNvSpPr>
          <p:nvPr/>
        </p:nvSpPr>
        <p:spPr bwMode="auto">
          <a:xfrm>
            <a:off x="19373" y="1094164"/>
            <a:ext cx="9124627" cy="603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00"/>
              </a:buClr>
              <a:buSzPct val="75000"/>
              <a:buFontTx/>
              <a:buNone/>
              <a:tabLst/>
              <a:defRPr/>
            </a:pPr>
            <a:endParaRPr kumimoji="0" lang="en-ZA" altLang="en-US" sz="2400" b="1" i="0" u="none" strike="noStrike" kern="1200" cap="none" spc="0" normalizeH="0" baseline="0" noProof="0" dirty="0" smtClean="0">
              <a:ln>
                <a:noFill/>
              </a:ln>
              <a:solidFill>
                <a:srgbClr val="006600"/>
              </a:solidFill>
              <a:effectLst/>
              <a:uLnTx/>
              <a:uFillTx/>
              <a:latin typeface="Arial Narrow" panose="020B0606020202030204" pitchFamily="34" charset="0"/>
            </a:endParaRPr>
          </a:p>
          <a:p>
            <a:pPr marL="0" marR="0" lvl="0" indent="0" algn="ctr" defTabSz="914400" rtl="0" eaLnBrk="1" fontAlgn="base" latinLnBrk="0" hangingPunct="1">
              <a:lnSpc>
                <a:spcPct val="100000"/>
              </a:lnSpc>
              <a:spcBef>
                <a:spcPct val="20000"/>
              </a:spcBef>
              <a:spcAft>
                <a:spcPct val="0"/>
              </a:spcAft>
              <a:buClr>
                <a:srgbClr val="000000"/>
              </a:buClr>
              <a:buSzPct val="75000"/>
              <a:buFontTx/>
              <a:buNone/>
              <a:tabLst/>
              <a:defRPr/>
            </a:pPr>
            <a:r>
              <a:rPr kumimoji="0" lang="en-ZA" altLang="en-US" sz="2400" b="1" i="0" u="none" strike="noStrike" kern="1200" cap="none" spc="0" normalizeH="0" baseline="0" noProof="0" dirty="0" smtClean="0">
                <a:ln>
                  <a:noFill/>
                </a:ln>
                <a:solidFill>
                  <a:srgbClr val="006600"/>
                </a:solidFill>
                <a:effectLst/>
                <a:uLnTx/>
                <a:uFillTx/>
                <a:latin typeface="Arial Narrow" panose="020B0606020202030204" pitchFamily="34" charset="0"/>
              </a:rPr>
              <a:t>Veterinary service &amp; Research </a:t>
            </a:r>
            <a:endParaRPr kumimoji="0" lang="en-ZA" altLang="en-US" sz="2400" b="1" i="0" u="none" strike="noStrike" kern="1200" cap="none" spc="0" normalizeH="0" baseline="0" noProof="0" dirty="0">
              <a:ln>
                <a:noFill/>
              </a:ln>
              <a:solidFill>
                <a:srgbClr val="006600"/>
              </a:solidFill>
              <a:effectLst/>
              <a:uLnTx/>
              <a:uFillTx/>
              <a:latin typeface="Arial Narrow" panose="020B0606020202030204" pitchFamily="34" charset="0"/>
            </a:endParaRPr>
          </a:p>
        </p:txBody>
      </p:sp>
      <p:graphicFrame>
        <p:nvGraphicFramePr>
          <p:cNvPr id="13" name="Table 12"/>
          <p:cNvGraphicFramePr>
            <a:graphicFrameLocks noGrp="1"/>
          </p:cNvGraphicFramePr>
          <p:nvPr>
            <p:extLst>
              <p:ext uri="{D42A27DB-BD31-4B8C-83A1-F6EECF244321}">
                <p14:modId xmlns:p14="http://schemas.microsoft.com/office/powerpoint/2010/main" val="230193236"/>
              </p:ext>
            </p:extLst>
          </p:nvPr>
        </p:nvGraphicFramePr>
        <p:xfrm>
          <a:off x="19372" y="3239582"/>
          <a:ext cx="9095843" cy="1080936"/>
        </p:xfrm>
        <a:graphic>
          <a:graphicData uri="http://schemas.openxmlformats.org/drawingml/2006/table">
            <a:tbl>
              <a:tblPr firstRow="1" firstCol="1" bandRow="1"/>
              <a:tblGrid>
                <a:gridCol w="1450377">
                  <a:extLst>
                    <a:ext uri="{9D8B030D-6E8A-4147-A177-3AD203B41FA5}">
                      <a16:colId xmlns:a16="http://schemas.microsoft.com/office/drawing/2014/main" val="3080062185"/>
                    </a:ext>
                  </a:extLst>
                </a:gridCol>
                <a:gridCol w="1432670">
                  <a:extLst>
                    <a:ext uri="{9D8B030D-6E8A-4147-A177-3AD203B41FA5}">
                      <a16:colId xmlns:a16="http://schemas.microsoft.com/office/drawing/2014/main" val="3311890434"/>
                    </a:ext>
                  </a:extLst>
                </a:gridCol>
                <a:gridCol w="1181953">
                  <a:extLst>
                    <a:ext uri="{9D8B030D-6E8A-4147-A177-3AD203B41FA5}">
                      <a16:colId xmlns:a16="http://schemas.microsoft.com/office/drawing/2014/main" val="2705682745"/>
                    </a:ext>
                  </a:extLst>
                </a:gridCol>
                <a:gridCol w="1903921">
                  <a:extLst>
                    <a:ext uri="{9D8B030D-6E8A-4147-A177-3AD203B41FA5}">
                      <a16:colId xmlns:a16="http://schemas.microsoft.com/office/drawing/2014/main" val="1664177654"/>
                    </a:ext>
                  </a:extLst>
                </a:gridCol>
                <a:gridCol w="3126922">
                  <a:extLst>
                    <a:ext uri="{9D8B030D-6E8A-4147-A177-3AD203B41FA5}">
                      <a16:colId xmlns:a16="http://schemas.microsoft.com/office/drawing/2014/main" val="3127404595"/>
                    </a:ext>
                  </a:extLst>
                </a:gridCol>
              </a:tblGrid>
              <a:tr h="680905">
                <a:tc>
                  <a:txBody>
                    <a:bodyPr/>
                    <a:lstStyle/>
                    <a:p>
                      <a:pPr algn="just">
                        <a:lnSpc>
                          <a:spcPct val="150000"/>
                        </a:lnSpc>
                        <a:spcAft>
                          <a:spcPts val="1000"/>
                        </a:spcAft>
                      </a:pPr>
                      <a:r>
                        <a:rPr lang="en-ZA" sz="1000" b="1">
                          <a:effectLst/>
                          <a:latin typeface="Arial Narrow" panose="020B0606020202030204" pitchFamily="34" charset="0"/>
                          <a:ea typeface="Times New Roman" panose="02020603050405020304" pitchFamily="18" charset="0"/>
                          <a:cs typeface="Times New Roman" panose="02020603050405020304" pitchFamily="18" charset="0"/>
                        </a:rPr>
                        <a:t>NUMBERS OF STAF MEMBERS</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1000"/>
                        </a:spcAft>
                      </a:pPr>
                      <a:r>
                        <a:rPr lang="en-ZA" sz="1000" b="1">
                          <a:effectLst/>
                          <a:latin typeface="Arial Narrow" panose="020B0606020202030204" pitchFamily="34" charset="0"/>
                          <a:ea typeface="Times New Roman" panose="02020603050405020304" pitchFamily="18" charset="0"/>
                          <a:cs typeface="Times New Roman" panose="02020603050405020304" pitchFamily="18" charset="0"/>
                        </a:rPr>
                        <a:t>BOXES OF WIPE</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1000"/>
                        </a:spcAft>
                      </a:pPr>
                      <a:r>
                        <a:rPr lang="en-ZA" sz="1000" b="1">
                          <a:effectLst/>
                          <a:latin typeface="Arial Narrow" panose="020B0606020202030204" pitchFamily="34" charset="0"/>
                          <a:ea typeface="Times New Roman" panose="02020603050405020304" pitchFamily="18" charset="0"/>
                          <a:cs typeface="Times New Roman" panose="02020603050405020304" pitchFamily="18" charset="0"/>
                        </a:rPr>
                        <a:t>FACE MASKS</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1000"/>
                        </a:spcAft>
                      </a:pPr>
                      <a:r>
                        <a:rPr lang="en-ZA" sz="1000" b="1">
                          <a:effectLst/>
                          <a:latin typeface="Arial Narrow" panose="020B0606020202030204" pitchFamily="34" charset="0"/>
                          <a:ea typeface="Times New Roman" panose="02020603050405020304" pitchFamily="18" charset="0"/>
                          <a:cs typeface="Times New Roman" panose="02020603050405020304" pitchFamily="18" charset="0"/>
                        </a:rPr>
                        <a:t>300ML  ANITISERS</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1000"/>
                        </a:spcAft>
                      </a:pPr>
                      <a:r>
                        <a:rPr lang="en-ZA" sz="1000" b="1">
                          <a:effectLst/>
                          <a:latin typeface="Arial Narrow" panose="020B0606020202030204" pitchFamily="34" charset="0"/>
                          <a:ea typeface="Times New Roman" panose="02020603050405020304" pitchFamily="18" charset="0"/>
                          <a:cs typeface="Times New Roman" panose="02020603050405020304" pitchFamily="18" charset="0"/>
                        </a:rPr>
                        <a:t>5L for Reception and refill for staff members</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52303409"/>
                  </a:ext>
                </a:extLst>
              </a:tr>
              <a:tr h="400031">
                <a:tc>
                  <a:txBody>
                    <a:bodyPr/>
                    <a:lstStyle/>
                    <a:p>
                      <a:pPr marL="457200" algn="just">
                        <a:lnSpc>
                          <a:spcPct val="150000"/>
                        </a:lnSpc>
                        <a:spcAft>
                          <a:spcPts val="1000"/>
                        </a:spcAft>
                      </a:pPr>
                      <a:r>
                        <a:rPr lang="en-ZA" sz="1100" b="1" dirty="0">
                          <a:effectLst/>
                          <a:latin typeface="Arial Narrow" panose="020B0606020202030204" pitchFamily="34" charset="0"/>
                          <a:ea typeface="Times New Roman" panose="02020603050405020304" pitchFamily="18" charset="0"/>
                          <a:cs typeface="Times New Roman" panose="02020603050405020304" pitchFamily="18" charset="0"/>
                        </a:rPr>
                        <a:t>182</a:t>
                      </a:r>
                      <a:endParaRPr lang="en-ZA"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b="1" dirty="0">
                          <a:effectLst/>
                          <a:latin typeface="Arial Narrow" panose="020B0606020202030204" pitchFamily="34" charset="0"/>
                          <a:ea typeface="Times New Roman" panose="02020603050405020304" pitchFamily="18" charset="0"/>
                          <a:cs typeface="Times New Roman" panose="02020603050405020304" pitchFamily="18" charset="0"/>
                        </a:rPr>
                        <a:t>40</a:t>
                      </a:r>
                      <a:endParaRPr lang="en-ZA"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b="1">
                          <a:effectLst/>
                          <a:latin typeface="Arial Narrow" panose="020B0606020202030204" pitchFamily="34" charset="0"/>
                          <a:ea typeface="Times New Roman" panose="02020603050405020304" pitchFamily="18" charset="0"/>
                          <a:cs typeface="Times New Roman" panose="02020603050405020304" pitchFamily="18" charset="0"/>
                        </a:rPr>
                        <a:t>546</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b="1" dirty="0">
                          <a:effectLst/>
                          <a:latin typeface="Arial Narrow" panose="020B0606020202030204" pitchFamily="34" charset="0"/>
                          <a:ea typeface="Times New Roman" panose="02020603050405020304" pitchFamily="18" charset="0"/>
                          <a:cs typeface="Times New Roman" panose="02020603050405020304" pitchFamily="18" charset="0"/>
                        </a:rPr>
                        <a:t>182</a:t>
                      </a:r>
                      <a:endParaRPr lang="en-ZA"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b="1" dirty="0">
                          <a:effectLst/>
                          <a:latin typeface="Arial Narrow" panose="020B0606020202030204" pitchFamily="34" charset="0"/>
                          <a:ea typeface="Times New Roman" panose="02020603050405020304" pitchFamily="18" charset="0"/>
                          <a:cs typeface="Times New Roman" panose="02020603050405020304" pitchFamily="18" charset="0"/>
                        </a:rPr>
                        <a:t>4X5L=20L</a:t>
                      </a:r>
                      <a:endParaRPr lang="en-ZA"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43804890"/>
                  </a:ext>
                </a:extLst>
              </a:tr>
            </a:tbl>
          </a:graphicData>
        </a:graphic>
      </p:graphicFrame>
      <p:graphicFrame>
        <p:nvGraphicFramePr>
          <p:cNvPr id="14" name="Table 13"/>
          <p:cNvGraphicFramePr>
            <a:graphicFrameLocks noGrp="1"/>
          </p:cNvGraphicFramePr>
          <p:nvPr>
            <p:extLst>
              <p:ext uri="{D42A27DB-BD31-4B8C-83A1-F6EECF244321}">
                <p14:modId xmlns:p14="http://schemas.microsoft.com/office/powerpoint/2010/main" val="625298180"/>
              </p:ext>
            </p:extLst>
          </p:nvPr>
        </p:nvGraphicFramePr>
        <p:xfrm>
          <a:off x="6457" y="2036157"/>
          <a:ext cx="9108758" cy="935643"/>
        </p:xfrm>
        <a:graphic>
          <a:graphicData uri="http://schemas.openxmlformats.org/drawingml/2006/table">
            <a:tbl>
              <a:tblPr firstRow="1" firstCol="1" bandRow="1"/>
              <a:tblGrid>
                <a:gridCol w="2285537">
                  <a:extLst>
                    <a:ext uri="{9D8B030D-6E8A-4147-A177-3AD203B41FA5}">
                      <a16:colId xmlns:a16="http://schemas.microsoft.com/office/drawing/2014/main" val="167482383"/>
                    </a:ext>
                  </a:extLst>
                </a:gridCol>
                <a:gridCol w="1469191">
                  <a:extLst>
                    <a:ext uri="{9D8B030D-6E8A-4147-A177-3AD203B41FA5}">
                      <a16:colId xmlns:a16="http://schemas.microsoft.com/office/drawing/2014/main" val="4213241965"/>
                    </a:ext>
                  </a:extLst>
                </a:gridCol>
                <a:gridCol w="2120887">
                  <a:extLst>
                    <a:ext uri="{9D8B030D-6E8A-4147-A177-3AD203B41FA5}">
                      <a16:colId xmlns:a16="http://schemas.microsoft.com/office/drawing/2014/main" val="1587831611"/>
                    </a:ext>
                  </a:extLst>
                </a:gridCol>
                <a:gridCol w="3233143">
                  <a:extLst>
                    <a:ext uri="{9D8B030D-6E8A-4147-A177-3AD203B41FA5}">
                      <a16:colId xmlns:a16="http://schemas.microsoft.com/office/drawing/2014/main" val="517932350"/>
                    </a:ext>
                  </a:extLst>
                </a:gridCol>
              </a:tblGrid>
              <a:tr h="469466">
                <a:tc>
                  <a:txBody>
                    <a:bodyPr/>
                    <a:lstStyle/>
                    <a:p>
                      <a:pPr marL="457200" algn="just">
                        <a:lnSpc>
                          <a:spcPct val="150000"/>
                        </a:lnSpc>
                        <a:spcAft>
                          <a:spcPts val="1000"/>
                        </a:spcAft>
                      </a:pPr>
                      <a:r>
                        <a:rPr lang="en-ZA" sz="1100" b="1" dirty="0">
                          <a:effectLst/>
                          <a:latin typeface="Arial Narrow" panose="020B0606020202030204" pitchFamily="34" charset="0"/>
                          <a:ea typeface="Times New Roman" panose="02020603050405020304" pitchFamily="18" charset="0"/>
                          <a:cs typeface="Times New Roman" panose="02020603050405020304" pitchFamily="18" charset="0"/>
                        </a:rPr>
                        <a:t>NUMBERS OF STAFF</a:t>
                      </a:r>
                      <a:endParaRPr lang="en-ZA" sz="1100" dirty="0">
                        <a:effectLst/>
                        <a:latin typeface="Calibri" panose="020F0502020204030204" pitchFamily="34" charset="0"/>
                        <a:ea typeface="Times New Roman" panose="02020603050405020304" pitchFamily="18" charset="0"/>
                        <a:cs typeface="Times New Roman" panose="02020603050405020304" pitchFamily="18" charset="0"/>
                      </a:endParaRPr>
                    </a:p>
                    <a:p>
                      <a:pPr marL="457200" algn="just">
                        <a:lnSpc>
                          <a:spcPct val="150000"/>
                        </a:lnSpc>
                        <a:spcAft>
                          <a:spcPts val="1000"/>
                        </a:spcAft>
                      </a:pPr>
                      <a:r>
                        <a:rPr lang="en-ZA" sz="1100" b="1" dirty="0">
                          <a:effectLst/>
                          <a:latin typeface="Arial Narrow" panose="020B0606020202030204" pitchFamily="34" charset="0"/>
                          <a:ea typeface="Times New Roman" panose="02020603050405020304" pitchFamily="18" charset="0"/>
                          <a:cs typeface="Times New Roman" panose="02020603050405020304" pitchFamily="18" charset="0"/>
                        </a:rPr>
                        <a:t>MEMBERS</a:t>
                      </a:r>
                      <a:endParaRPr lang="en-ZA"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b="1">
                          <a:effectLst/>
                          <a:latin typeface="Arial Narrow" panose="020B0606020202030204" pitchFamily="34" charset="0"/>
                          <a:ea typeface="Times New Roman" panose="02020603050405020304" pitchFamily="18" charset="0"/>
                          <a:cs typeface="Times New Roman" panose="02020603050405020304" pitchFamily="18" charset="0"/>
                        </a:rPr>
                        <a:t>FACE MASKS</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b="1" dirty="0">
                          <a:effectLst/>
                          <a:latin typeface="Arial Narrow" panose="020B0606020202030204" pitchFamily="34" charset="0"/>
                          <a:ea typeface="Times New Roman" panose="02020603050405020304" pitchFamily="18" charset="0"/>
                          <a:cs typeface="Times New Roman" panose="02020603050405020304" pitchFamily="18" charset="0"/>
                        </a:rPr>
                        <a:t>300ML SANITISERS</a:t>
                      </a:r>
                      <a:endParaRPr lang="en-ZA"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b="1">
                          <a:effectLst/>
                          <a:latin typeface="Arial Narrow" panose="020B0606020202030204" pitchFamily="34" charset="0"/>
                          <a:ea typeface="Times New Roman" panose="02020603050405020304" pitchFamily="18" charset="0"/>
                          <a:cs typeface="Times New Roman" panose="02020603050405020304" pitchFamily="18" charset="0"/>
                        </a:rPr>
                        <a:t>5L for Reception and refill for staff members</a:t>
                      </a:r>
                      <a:endParaRPr lang="en-ZA"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57476305"/>
                  </a:ext>
                </a:extLst>
              </a:tr>
              <a:tr h="305723">
                <a:tc>
                  <a:txBody>
                    <a:bodyPr/>
                    <a:lstStyle/>
                    <a:p>
                      <a:pPr marL="457200" algn="just">
                        <a:lnSpc>
                          <a:spcPct val="150000"/>
                        </a:lnSpc>
                        <a:spcAft>
                          <a:spcPts val="1000"/>
                        </a:spcAft>
                      </a:pPr>
                      <a:r>
                        <a:rPr lang="en-ZA" sz="1100" b="1" dirty="0">
                          <a:effectLst/>
                          <a:latin typeface="Arial Narrow" panose="020B0606020202030204" pitchFamily="34" charset="0"/>
                          <a:ea typeface="Times New Roman" panose="02020603050405020304" pitchFamily="18" charset="0"/>
                          <a:cs typeface="Times New Roman" panose="02020603050405020304" pitchFamily="18" charset="0"/>
                        </a:rPr>
                        <a:t>119</a:t>
                      </a:r>
                      <a:endParaRPr lang="en-ZA"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b="1" dirty="0">
                          <a:effectLst/>
                          <a:latin typeface="Arial Narrow" panose="020B0606020202030204" pitchFamily="34" charset="0"/>
                          <a:ea typeface="Times New Roman" panose="02020603050405020304" pitchFamily="18" charset="0"/>
                          <a:cs typeface="Times New Roman" panose="02020603050405020304" pitchFamily="18" charset="0"/>
                        </a:rPr>
                        <a:t>357</a:t>
                      </a:r>
                      <a:endParaRPr lang="en-ZA"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b="1" dirty="0">
                          <a:effectLst/>
                          <a:latin typeface="Arial Narrow" panose="020B0606020202030204" pitchFamily="34" charset="0"/>
                          <a:ea typeface="Times New Roman" panose="02020603050405020304" pitchFamily="18" charset="0"/>
                          <a:cs typeface="Times New Roman" panose="02020603050405020304" pitchFamily="18" charset="0"/>
                        </a:rPr>
                        <a:t>119</a:t>
                      </a:r>
                      <a:endParaRPr lang="en-ZA"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100" b="1" dirty="0">
                          <a:effectLst/>
                          <a:latin typeface="Arial Narrow" panose="020B0606020202030204" pitchFamily="34" charset="0"/>
                          <a:ea typeface="Times New Roman" panose="02020603050405020304" pitchFamily="18" charset="0"/>
                          <a:cs typeface="Times New Roman" panose="02020603050405020304" pitchFamily="18" charset="0"/>
                        </a:rPr>
                        <a:t>3 X5L and 3L Gel</a:t>
                      </a:r>
                      <a:endParaRPr lang="en-ZA"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23857431"/>
                  </a:ext>
                </a:extLst>
              </a:tr>
            </a:tbl>
          </a:graphicData>
        </a:graphic>
      </p:graphicFrame>
      <p:graphicFrame>
        <p:nvGraphicFramePr>
          <p:cNvPr id="15" name="Table 14"/>
          <p:cNvGraphicFramePr>
            <a:graphicFrameLocks noGrp="1"/>
          </p:cNvGraphicFramePr>
          <p:nvPr>
            <p:extLst>
              <p:ext uri="{D42A27DB-BD31-4B8C-83A1-F6EECF244321}">
                <p14:modId xmlns:p14="http://schemas.microsoft.com/office/powerpoint/2010/main" val="1207917410"/>
              </p:ext>
            </p:extLst>
          </p:nvPr>
        </p:nvGraphicFramePr>
        <p:xfrm>
          <a:off x="-3875" y="5136553"/>
          <a:ext cx="9119091" cy="1407160"/>
        </p:xfrm>
        <a:graphic>
          <a:graphicData uri="http://schemas.openxmlformats.org/drawingml/2006/table">
            <a:tbl>
              <a:tblPr firstRow="1" firstCol="1" bandRow="1"/>
              <a:tblGrid>
                <a:gridCol w="1678154">
                  <a:extLst>
                    <a:ext uri="{9D8B030D-6E8A-4147-A177-3AD203B41FA5}">
                      <a16:colId xmlns:a16="http://schemas.microsoft.com/office/drawing/2014/main" val="971047173"/>
                    </a:ext>
                  </a:extLst>
                </a:gridCol>
                <a:gridCol w="1969961">
                  <a:extLst>
                    <a:ext uri="{9D8B030D-6E8A-4147-A177-3AD203B41FA5}">
                      <a16:colId xmlns:a16="http://schemas.microsoft.com/office/drawing/2014/main" val="3696377913"/>
                    </a:ext>
                  </a:extLst>
                </a:gridCol>
                <a:gridCol w="2270073">
                  <a:extLst>
                    <a:ext uri="{9D8B030D-6E8A-4147-A177-3AD203B41FA5}">
                      <a16:colId xmlns:a16="http://schemas.microsoft.com/office/drawing/2014/main" val="863152288"/>
                    </a:ext>
                  </a:extLst>
                </a:gridCol>
                <a:gridCol w="3200903">
                  <a:extLst>
                    <a:ext uri="{9D8B030D-6E8A-4147-A177-3AD203B41FA5}">
                      <a16:colId xmlns:a16="http://schemas.microsoft.com/office/drawing/2014/main" val="4272486775"/>
                    </a:ext>
                  </a:extLst>
                </a:gridCol>
              </a:tblGrid>
              <a:tr h="0">
                <a:tc>
                  <a:txBody>
                    <a:bodyPr/>
                    <a:lstStyle/>
                    <a:p>
                      <a:pPr marL="457200" algn="just">
                        <a:lnSpc>
                          <a:spcPct val="150000"/>
                        </a:lnSpc>
                        <a:spcAft>
                          <a:spcPts val="1000"/>
                        </a:spcAft>
                      </a:pPr>
                      <a:r>
                        <a:rPr lang="en-ZA" sz="1400" b="1" dirty="0">
                          <a:effectLst/>
                          <a:latin typeface="Arial Narrow" panose="020B0606020202030204" pitchFamily="34" charset="0"/>
                          <a:ea typeface="Times New Roman" panose="02020603050405020304" pitchFamily="18" charset="0"/>
                          <a:cs typeface="Times New Roman" panose="02020603050405020304" pitchFamily="18" charset="0"/>
                        </a:rPr>
                        <a:t>NUMBERS OF STAFF</a:t>
                      </a:r>
                      <a:endParaRPr lang="en-ZA" sz="1400" dirty="0">
                        <a:effectLst/>
                        <a:latin typeface="Calibri" panose="020F0502020204030204" pitchFamily="34" charset="0"/>
                        <a:ea typeface="Times New Roman" panose="02020603050405020304" pitchFamily="18" charset="0"/>
                        <a:cs typeface="Times New Roman" panose="02020603050405020304" pitchFamily="18" charset="0"/>
                      </a:endParaRPr>
                    </a:p>
                    <a:p>
                      <a:pPr marL="457200" algn="just">
                        <a:lnSpc>
                          <a:spcPct val="150000"/>
                        </a:lnSpc>
                        <a:spcAft>
                          <a:spcPts val="1000"/>
                        </a:spcAft>
                      </a:pPr>
                      <a:r>
                        <a:rPr lang="en-ZA" sz="1400" b="1" dirty="0">
                          <a:effectLst/>
                          <a:latin typeface="Arial Narrow" panose="020B0606020202030204" pitchFamily="34" charset="0"/>
                          <a:ea typeface="Times New Roman" panose="02020603050405020304" pitchFamily="18" charset="0"/>
                          <a:cs typeface="Times New Roman" panose="02020603050405020304" pitchFamily="18" charset="0"/>
                        </a:rPr>
                        <a:t>MEMBERS</a:t>
                      </a:r>
                      <a:endParaRPr lang="en-ZA"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400" b="1">
                          <a:effectLst/>
                          <a:latin typeface="Arial Narrow" panose="020B0606020202030204" pitchFamily="34" charset="0"/>
                          <a:ea typeface="Times New Roman" panose="02020603050405020304" pitchFamily="18" charset="0"/>
                          <a:cs typeface="Times New Roman" panose="02020603050405020304" pitchFamily="18" charset="0"/>
                        </a:rPr>
                        <a:t>FACE MASKS</a:t>
                      </a:r>
                      <a:endParaRPr lang="en-ZA"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400" b="1">
                          <a:effectLst/>
                          <a:latin typeface="Arial Narrow" panose="020B0606020202030204" pitchFamily="34" charset="0"/>
                          <a:ea typeface="Times New Roman" panose="02020603050405020304" pitchFamily="18" charset="0"/>
                          <a:cs typeface="Times New Roman" panose="02020603050405020304" pitchFamily="18" charset="0"/>
                        </a:rPr>
                        <a:t>300ML SANITISERS</a:t>
                      </a:r>
                      <a:endParaRPr lang="en-ZA"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400" b="1">
                          <a:effectLst/>
                          <a:latin typeface="Arial Narrow" panose="020B0606020202030204" pitchFamily="34" charset="0"/>
                          <a:ea typeface="Times New Roman" panose="02020603050405020304" pitchFamily="18" charset="0"/>
                          <a:cs typeface="Times New Roman" panose="02020603050405020304" pitchFamily="18" charset="0"/>
                        </a:rPr>
                        <a:t>5L for Reception and refill for staff members</a:t>
                      </a:r>
                      <a:endParaRPr lang="en-ZA"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59029757"/>
                  </a:ext>
                </a:extLst>
              </a:tr>
              <a:tr h="0">
                <a:tc>
                  <a:txBody>
                    <a:bodyPr/>
                    <a:lstStyle/>
                    <a:p>
                      <a:pPr marL="457200" algn="just">
                        <a:lnSpc>
                          <a:spcPct val="150000"/>
                        </a:lnSpc>
                        <a:spcAft>
                          <a:spcPts val="1000"/>
                        </a:spcAft>
                      </a:pPr>
                      <a:r>
                        <a:rPr lang="en-ZA" sz="1400" b="1">
                          <a:effectLst/>
                          <a:latin typeface="Arial Narrow" panose="020B0606020202030204" pitchFamily="34" charset="0"/>
                          <a:ea typeface="Times New Roman" panose="02020603050405020304" pitchFamily="18" charset="0"/>
                          <a:cs typeface="Times New Roman" panose="02020603050405020304" pitchFamily="18" charset="0"/>
                        </a:rPr>
                        <a:t>4</a:t>
                      </a:r>
                      <a:endParaRPr lang="en-ZA"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400" b="1">
                          <a:effectLst/>
                          <a:latin typeface="Arial Narrow" panose="020B0606020202030204" pitchFamily="34" charset="0"/>
                          <a:ea typeface="Times New Roman" panose="02020603050405020304" pitchFamily="18" charset="0"/>
                          <a:cs typeface="Times New Roman" panose="02020603050405020304" pitchFamily="18" charset="0"/>
                        </a:rPr>
                        <a:t>12</a:t>
                      </a:r>
                      <a:endParaRPr lang="en-ZA"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400" b="1">
                          <a:effectLst/>
                          <a:latin typeface="Arial Narrow" panose="020B0606020202030204" pitchFamily="34" charset="0"/>
                          <a:ea typeface="Times New Roman" panose="02020603050405020304" pitchFamily="18" charset="0"/>
                          <a:cs typeface="Times New Roman" panose="02020603050405020304" pitchFamily="18" charset="0"/>
                        </a:rPr>
                        <a:t>4</a:t>
                      </a:r>
                      <a:endParaRPr lang="en-ZA"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400" b="1" dirty="0">
                          <a:effectLst/>
                          <a:latin typeface="Arial Narrow" panose="020B0606020202030204" pitchFamily="34" charset="0"/>
                          <a:ea typeface="Times New Roman" panose="02020603050405020304" pitchFamily="18" charset="0"/>
                          <a:cs typeface="Times New Roman" panose="02020603050405020304" pitchFamily="18" charset="0"/>
                        </a:rPr>
                        <a:t>1X5L</a:t>
                      </a:r>
                      <a:endParaRPr lang="en-ZA"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77228294"/>
                  </a:ext>
                </a:extLst>
              </a:tr>
            </a:tbl>
          </a:graphicData>
        </a:graphic>
      </p:graphicFrame>
      <p:sp>
        <p:nvSpPr>
          <p:cNvPr id="16" name="Rectangle 1"/>
          <p:cNvSpPr>
            <a:spLocks noChangeArrowheads="1"/>
          </p:cNvSpPr>
          <p:nvPr/>
        </p:nvSpPr>
        <p:spPr bwMode="auto">
          <a:xfrm>
            <a:off x="19372" y="4328221"/>
            <a:ext cx="3333427" cy="892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tabLst/>
            </a:pPr>
            <a:endParaRPr kumimoji="0" lang="en-ZA" altLang="en-US" sz="800" b="0" i="0" u="none" strike="noStrike" cap="none" normalizeH="0" baseline="0" dirty="0" smtClean="0">
              <a:ln>
                <a:noFill/>
              </a:ln>
              <a:solidFill>
                <a:schemeClr val="tx1"/>
              </a:solidFill>
              <a:effectLst/>
              <a:latin typeface="Arial Narrow" panose="020B060602020203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ZA" altLang="en-US" sz="2000" b="1" i="0" u="none" strike="noStrike" cap="none" normalizeH="0" baseline="0" dirty="0" smtClean="0">
                <a:ln>
                  <a:noFill/>
                </a:ln>
                <a:solidFill>
                  <a:schemeClr val="tx1"/>
                </a:solidFill>
                <a:effectLst/>
                <a:latin typeface="Arial Narrow" panose="020B0606020202030204" pitchFamily="34" charset="0"/>
                <a:ea typeface="Times New Roman" panose="02020603050405020304" pitchFamily="18" charset="0"/>
                <a:cs typeface="Times New Roman" panose="02020603050405020304" pitchFamily="18" charset="0"/>
              </a:rPr>
              <a:t>Engineering services</a:t>
            </a:r>
            <a:endParaRPr kumimoji="0" lang="en-ZA" altLang="en-US" sz="2000" b="0" i="0" u="none" strike="noStrike" cap="none" normalizeH="0" baseline="0" dirty="0" smtClean="0">
              <a:ln>
                <a:noFill/>
              </a:ln>
              <a:solidFill>
                <a:schemeClr val="tx1"/>
              </a:solidFill>
              <a:effectLst/>
              <a:latin typeface="Arial Narrow" panose="020B060602020203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ZA" altLang="en-US" sz="2400" b="0" i="0" u="none" strike="noStrike" cap="none" normalizeH="0" baseline="0" dirty="0" smtClean="0">
              <a:ln>
                <a:noFill/>
              </a:ln>
              <a:solidFill>
                <a:schemeClr val="tx1"/>
              </a:solidFill>
              <a:effectLst/>
              <a:latin typeface="Arial Narrow" panose="020B0606020202030204" pitchFamily="34" charset="0"/>
            </a:endParaRPr>
          </a:p>
        </p:txBody>
      </p:sp>
    </p:spTree>
    <p:extLst>
      <p:ext uri="{BB962C8B-B14F-4D97-AF65-F5344CB8AC3E}">
        <p14:creationId xmlns:p14="http://schemas.microsoft.com/office/powerpoint/2010/main" val="39310052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le 1"/>
          <p:cNvSpPr txBox="1">
            <a:spLocks/>
          </p:cNvSpPr>
          <p:nvPr/>
        </p:nvSpPr>
        <p:spPr bwMode="auto">
          <a:xfrm>
            <a:off x="2590800" y="1094164"/>
            <a:ext cx="617220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00"/>
              </a:buClr>
              <a:buSzPct val="75000"/>
              <a:buFontTx/>
              <a:buNone/>
              <a:tabLst/>
              <a:defRPr/>
            </a:pPr>
            <a:endParaRPr kumimoji="0" lang="en-ZA" altLang="en-US" sz="1800" b="1" i="0" u="none" strike="noStrike" kern="1200" cap="none" spc="0" normalizeH="0" baseline="0" noProof="0" dirty="0">
              <a:ln>
                <a:noFill/>
              </a:ln>
              <a:solidFill>
                <a:srgbClr val="006600"/>
              </a:solidFill>
              <a:effectLst/>
              <a:uLnTx/>
              <a:uFillTx/>
              <a:latin typeface="Verdana" panose="020B0604030504040204" pitchFamily="34" charset="0"/>
              <a:ea typeface="+mn-ea"/>
              <a:cs typeface="Arial" panose="020B0604020202020204" pitchFamily="34" charset="0"/>
            </a:endParaRPr>
          </a:p>
        </p:txBody>
      </p:sp>
      <p:sp>
        <p:nvSpPr>
          <p:cNvPr id="11" name="Rectangle 10">
            <a:extLst>
              <a:ext uri="{FF2B5EF4-FFF2-40B4-BE49-F238E27FC236}">
                <a16:creationId xmlns:a16="http://schemas.microsoft.com/office/drawing/2014/main" id="{603DA742-E284-4A5A-B231-1F1ECA42B012}"/>
              </a:ext>
            </a:extLst>
          </p:cNvPr>
          <p:cNvSpPr/>
          <p:nvPr/>
        </p:nvSpPr>
        <p:spPr bwMode="auto">
          <a:xfrm>
            <a:off x="-1905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4" name="Slide Number Placeholder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A1D250C-6849-490A-84C4-5527ECB713BA}"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12</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Title 1"/>
          <p:cNvSpPr txBox="1">
            <a:spLocks/>
          </p:cNvSpPr>
          <p:nvPr/>
        </p:nvSpPr>
        <p:spPr bwMode="auto">
          <a:xfrm>
            <a:off x="2795911" y="31031"/>
            <a:ext cx="6348089" cy="1012106"/>
          </a:xfrm>
          <a:prstGeom prst="rect">
            <a:avLst/>
          </a:prstGeom>
          <a:solidFill>
            <a:schemeClr val="accent3">
              <a:lumMod val="50000"/>
            </a:schemeClr>
          </a:solidFill>
          <a:ln>
            <a:headEnd/>
            <a:tailEnd/>
          </a:ln>
        </p:spPr>
        <p:style>
          <a:lnRef idx="2">
            <a:schemeClr val="accent3"/>
          </a:lnRef>
          <a:fillRef idx="1">
            <a:schemeClr val="lt1"/>
          </a:fillRef>
          <a:effectRef idx="0">
            <a:schemeClr val="accent3"/>
          </a:effectRef>
          <a:fontRef idx="minor">
            <a:schemeClr val="dk1"/>
          </a:fontRef>
        </p:style>
        <p:txBody>
          <a:bodyPr anchor="ctr"/>
          <a:lstStyle/>
          <a:p>
            <a:pPr marL="0" marR="0" lvl="0" indent="0" algn="ctr" defTabSz="914400" rtl="0" eaLnBrk="0" fontAlgn="base" latinLnBrk="0" hangingPunct="0">
              <a:lnSpc>
                <a:spcPct val="120000"/>
              </a:lnSpc>
              <a:spcBef>
                <a:spcPct val="0"/>
              </a:spcBef>
              <a:spcAft>
                <a:spcPts val="600"/>
              </a:spcAft>
              <a:buClrTx/>
              <a:buSzTx/>
              <a:buFontTx/>
              <a:buNone/>
              <a:tabLst/>
              <a:defRPr/>
            </a:pPr>
            <a:r>
              <a:rPr lang="en-ZA" sz="2800" b="1" dirty="0" smtClean="0">
                <a:solidFill>
                  <a:schemeClr val="bg1"/>
                </a:solidFill>
                <a:latin typeface="Arial" panose="020B0604020202020204" pitchFamily="34" charset="0"/>
                <a:cs typeface="Arial" panose="020B0604020202020204" pitchFamily="34" charset="0"/>
              </a:rPr>
              <a:t>CONT…</a:t>
            </a:r>
            <a:endParaRPr kumimoji="0" lang="en-ZA" sz="28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p:txBody>
      </p:sp>
      <p:pic>
        <p:nvPicPr>
          <p:cNvPr id="12" name="image2.png"/>
          <p:cNvPicPr/>
          <p:nvPr/>
        </p:nvPicPr>
        <p:blipFill>
          <a:blip r:embed="rId2"/>
          <a:srcRect/>
          <a:stretch>
            <a:fillRect/>
          </a:stretch>
        </p:blipFill>
        <p:spPr>
          <a:xfrm>
            <a:off x="19373" y="-23664"/>
            <a:ext cx="2776538" cy="1066801"/>
          </a:xfrm>
          <a:prstGeom prst="rect">
            <a:avLst/>
          </a:prstGeom>
          <a:ln/>
        </p:spPr>
      </p:pic>
      <p:graphicFrame>
        <p:nvGraphicFramePr>
          <p:cNvPr id="17" name="Table 16"/>
          <p:cNvGraphicFramePr>
            <a:graphicFrameLocks noGrp="1"/>
          </p:cNvGraphicFramePr>
          <p:nvPr>
            <p:extLst>
              <p:ext uri="{D42A27DB-BD31-4B8C-83A1-F6EECF244321}">
                <p14:modId xmlns:p14="http://schemas.microsoft.com/office/powerpoint/2010/main" val="135280858"/>
              </p:ext>
            </p:extLst>
          </p:nvPr>
        </p:nvGraphicFramePr>
        <p:xfrm>
          <a:off x="38100" y="1043137"/>
          <a:ext cx="9067800" cy="5217873"/>
        </p:xfrm>
        <a:graphic>
          <a:graphicData uri="http://schemas.openxmlformats.org/drawingml/2006/table">
            <a:tbl>
              <a:tblPr firstRow="1" firstCol="1" bandRow="1"/>
              <a:tblGrid>
                <a:gridCol w="1755617">
                  <a:extLst>
                    <a:ext uri="{9D8B030D-6E8A-4147-A177-3AD203B41FA5}">
                      <a16:colId xmlns:a16="http://schemas.microsoft.com/office/drawing/2014/main" val="2111166858"/>
                    </a:ext>
                  </a:extLst>
                </a:gridCol>
                <a:gridCol w="1482883">
                  <a:extLst>
                    <a:ext uri="{9D8B030D-6E8A-4147-A177-3AD203B41FA5}">
                      <a16:colId xmlns:a16="http://schemas.microsoft.com/office/drawing/2014/main" val="2212992931"/>
                    </a:ext>
                  </a:extLst>
                </a:gridCol>
                <a:gridCol w="1752600">
                  <a:extLst>
                    <a:ext uri="{9D8B030D-6E8A-4147-A177-3AD203B41FA5}">
                      <a16:colId xmlns:a16="http://schemas.microsoft.com/office/drawing/2014/main" val="3285041952"/>
                    </a:ext>
                  </a:extLst>
                </a:gridCol>
                <a:gridCol w="1970290">
                  <a:extLst>
                    <a:ext uri="{9D8B030D-6E8A-4147-A177-3AD203B41FA5}">
                      <a16:colId xmlns:a16="http://schemas.microsoft.com/office/drawing/2014/main" val="929881113"/>
                    </a:ext>
                  </a:extLst>
                </a:gridCol>
                <a:gridCol w="2106410">
                  <a:extLst>
                    <a:ext uri="{9D8B030D-6E8A-4147-A177-3AD203B41FA5}">
                      <a16:colId xmlns:a16="http://schemas.microsoft.com/office/drawing/2014/main" val="2759007826"/>
                    </a:ext>
                  </a:extLst>
                </a:gridCol>
              </a:tblGrid>
              <a:tr h="1065807">
                <a:tc>
                  <a:txBody>
                    <a:bodyPr/>
                    <a:lstStyle/>
                    <a:p>
                      <a:pPr marL="457200" algn="just">
                        <a:lnSpc>
                          <a:spcPct val="150000"/>
                        </a:lnSpc>
                        <a:spcAft>
                          <a:spcPts val="1000"/>
                        </a:spcAft>
                      </a:pPr>
                      <a:r>
                        <a:rPr lang="en-ZA" sz="1400" b="1">
                          <a:effectLst/>
                          <a:latin typeface="Arial Narrow" panose="020B0606020202030204" pitchFamily="34" charset="0"/>
                          <a:ea typeface="Times New Roman" panose="02020603050405020304" pitchFamily="18" charset="0"/>
                          <a:cs typeface="Times New Roman" panose="02020603050405020304" pitchFamily="18" charset="0"/>
                        </a:rPr>
                        <a:t>OFFICE</a:t>
                      </a:r>
                      <a:endParaRPr lang="en-ZA"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60198" marR="601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400" b="1">
                          <a:effectLst/>
                          <a:latin typeface="Arial Narrow" panose="020B0606020202030204" pitchFamily="34" charset="0"/>
                          <a:ea typeface="Times New Roman" panose="02020603050405020304" pitchFamily="18" charset="0"/>
                          <a:cs typeface="Times New Roman" panose="02020603050405020304" pitchFamily="18" charset="0"/>
                        </a:rPr>
                        <a:t>NUMBERS OF STAFF</a:t>
                      </a:r>
                      <a:endParaRPr lang="en-ZA" sz="1400">
                        <a:effectLst/>
                        <a:latin typeface="Calibri" panose="020F0502020204030204" pitchFamily="34" charset="0"/>
                        <a:ea typeface="Times New Roman" panose="02020603050405020304" pitchFamily="18" charset="0"/>
                        <a:cs typeface="Times New Roman" panose="02020603050405020304" pitchFamily="18" charset="0"/>
                      </a:endParaRPr>
                    </a:p>
                    <a:p>
                      <a:pPr marL="457200" algn="just">
                        <a:lnSpc>
                          <a:spcPct val="150000"/>
                        </a:lnSpc>
                        <a:spcAft>
                          <a:spcPts val="1000"/>
                        </a:spcAft>
                      </a:pPr>
                      <a:r>
                        <a:rPr lang="en-ZA" sz="1400" b="1">
                          <a:effectLst/>
                          <a:latin typeface="Arial Narrow" panose="020B0606020202030204" pitchFamily="34" charset="0"/>
                          <a:ea typeface="Times New Roman" panose="02020603050405020304" pitchFamily="18" charset="0"/>
                          <a:cs typeface="Times New Roman" panose="02020603050405020304" pitchFamily="18" charset="0"/>
                        </a:rPr>
                        <a:t>MEMBERS</a:t>
                      </a:r>
                      <a:endParaRPr lang="en-ZA"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60198" marR="601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400" b="1">
                          <a:effectLst/>
                          <a:latin typeface="Arial Narrow" panose="020B0606020202030204" pitchFamily="34" charset="0"/>
                          <a:ea typeface="Times New Roman" panose="02020603050405020304" pitchFamily="18" charset="0"/>
                          <a:cs typeface="Times New Roman" panose="02020603050405020304" pitchFamily="18" charset="0"/>
                        </a:rPr>
                        <a:t>FACE MASKS</a:t>
                      </a:r>
                      <a:endParaRPr lang="en-ZA"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60198" marR="601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400" b="1">
                          <a:effectLst/>
                          <a:latin typeface="Arial Narrow" panose="020B0606020202030204" pitchFamily="34" charset="0"/>
                          <a:ea typeface="Times New Roman" panose="02020603050405020304" pitchFamily="18" charset="0"/>
                          <a:cs typeface="Times New Roman" panose="02020603050405020304" pitchFamily="18" charset="0"/>
                        </a:rPr>
                        <a:t>300ML SANITISERS</a:t>
                      </a:r>
                      <a:endParaRPr lang="en-ZA"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60198" marR="601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400" b="1">
                          <a:effectLst/>
                          <a:latin typeface="Arial Narrow" panose="020B0606020202030204" pitchFamily="34" charset="0"/>
                          <a:ea typeface="Times New Roman" panose="02020603050405020304" pitchFamily="18" charset="0"/>
                          <a:cs typeface="Times New Roman" panose="02020603050405020304" pitchFamily="18" charset="0"/>
                        </a:rPr>
                        <a:t>5L for Reception and refill for staff members</a:t>
                      </a:r>
                      <a:endParaRPr lang="en-ZA"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60198" marR="601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91685744"/>
                  </a:ext>
                </a:extLst>
              </a:tr>
              <a:tr h="441449">
                <a:tc>
                  <a:txBody>
                    <a:bodyPr/>
                    <a:lstStyle/>
                    <a:p>
                      <a:pPr marL="457200" algn="just">
                        <a:lnSpc>
                          <a:spcPct val="150000"/>
                        </a:lnSpc>
                        <a:spcAft>
                          <a:spcPts val="1000"/>
                        </a:spcAft>
                      </a:pPr>
                      <a:r>
                        <a:rPr lang="en-ZA" sz="1400">
                          <a:effectLst/>
                          <a:latin typeface="Arial Narrow" panose="020B0606020202030204" pitchFamily="34" charset="0"/>
                          <a:ea typeface="Times New Roman" panose="02020603050405020304" pitchFamily="18" charset="0"/>
                          <a:cs typeface="Times New Roman" panose="02020603050405020304" pitchFamily="18" charset="0"/>
                        </a:rPr>
                        <a:t>Financial Management</a:t>
                      </a:r>
                      <a:endParaRPr lang="en-ZA"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60198" marR="601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400">
                          <a:effectLst/>
                          <a:latin typeface="Arial Narrow" panose="020B0606020202030204" pitchFamily="34" charset="0"/>
                          <a:ea typeface="Times New Roman" panose="02020603050405020304" pitchFamily="18" charset="0"/>
                          <a:cs typeface="Times New Roman" panose="02020603050405020304" pitchFamily="18" charset="0"/>
                        </a:rPr>
                        <a:t>73</a:t>
                      </a:r>
                      <a:endParaRPr lang="en-ZA"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60198" marR="601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400">
                          <a:effectLst/>
                          <a:latin typeface="Arial Narrow" panose="020B0606020202030204" pitchFamily="34" charset="0"/>
                          <a:ea typeface="Times New Roman" panose="02020603050405020304" pitchFamily="18" charset="0"/>
                          <a:cs typeface="Times New Roman" panose="02020603050405020304" pitchFamily="18" charset="0"/>
                        </a:rPr>
                        <a:t>219</a:t>
                      </a:r>
                      <a:endParaRPr lang="en-ZA"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60198" marR="601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400">
                          <a:effectLst/>
                          <a:latin typeface="Arial Narrow" panose="020B0606020202030204" pitchFamily="34" charset="0"/>
                          <a:ea typeface="Times New Roman" panose="02020603050405020304" pitchFamily="18" charset="0"/>
                          <a:cs typeface="Times New Roman" panose="02020603050405020304" pitchFamily="18" charset="0"/>
                        </a:rPr>
                        <a:t>73</a:t>
                      </a:r>
                      <a:endParaRPr lang="en-ZA"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60198" marR="601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400">
                          <a:effectLst/>
                          <a:latin typeface="Arial Narrow" panose="020B0606020202030204" pitchFamily="34" charset="0"/>
                          <a:ea typeface="Times New Roman" panose="02020603050405020304" pitchFamily="18" charset="0"/>
                          <a:cs typeface="Times New Roman" panose="02020603050405020304" pitchFamily="18" charset="0"/>
                        </a:rPr>
                        <a:t>2X5L (SCM)</a:t>
                      </a:r>
                      <a:endParaRPr lang="en-ZA"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60198" marR="601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91789616"/>
                  </a:ext>
                </a:extLst>
              </a:tr>
              <a:tr h="220724">
                <a:tc>
                  <a:txBody>
                    <a:bodyPr/>
                    <a:lstStyle/>
                    <a:p>
                      <a:pPr marL="457200" algn="just">
                        <a:lnSpc>
                          <a:spcPct val="150000"/>
                        </a:lnSpc>
                        <a:spcAft>
                          <a:spcPts val="1000"/>
                        </a:spcAft>
                      </a:pPr>
                      <a:r>
                        <a:rPr lang="en-ZA" sz="1400">
                          <a:effectLst/>
                          <a:latin typeface="Arial Narrow" panose="020B0606020202030204" pitchFamily="34" charset="0"/>
                          <a:ea typeface="Times New Roman" panose="02020603050405020304" pitchFamily="18" charset="0"/>
                          <a:cs typeface="Times New Roman" panose="02020603050405020304" pitchFamily="18" charset="0"/>
                        </a:rPr>
                        <a:t>Ministry</a:t>
                      </a:r>
                      <a:endParaRPr lang="en-ZA"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60198" marR="601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400">
                          <a:effectLst/>
                          <a:latin typeface="Arial Narrow" panose="020B0606020202030204" pitchFamily="34" charset="0"/>
                          <a:ea typeface="Times New Roman" panose="02020603050405020304" pitchFamily="18" charset="0"/>
                          <a:cs typeface="Times New Roman" panose="02020603050405020304" pitchFamily="18" charset="0"/>
                        </a:rPr>
                        <a:t>13</a:t>
                      </a:r>
                      <a:endParaRPr lang="en-ZA"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60198" marR="601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400">
                          <a:effectLst/>
                          <a:latin typeface="Arial Narrow" panose="020B0606020202030204" pitchFamily="34" charset="0"/>
                          <a:ea typeface="Times New Roman" panose="02020603050405020304" pitchFamily="18" charset="0"/>
                          <a:cs typeface="Times New Roman" panose="02020603050405020304" pitchFamily="18" charset="0"/>
                        </a:rPr>
                        <a:t>39</a:t>
                      </a:r>
                      <a:endParaRPr lang="en-ZA"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60198" marR="601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400">
                          <a:effectLst/>
                          <a:latin typeface="Arial Narrow" panose="020B0606020202030204" pitchFamily="34" charset="0"/>
                          <a:ea typeface="Times New Roman" panose="02020603050405020304" pitchFamily="18" charset="0"/>
                          <a:cs typeface="Times New Roman" panose="02020603050405020304" pitchFamily="18" charset="0"/>
                        </a:rPr>
                        <a:t>13</a:t>
                      </a:r>
                      <a:endParaRPr lang="en-ZA"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60198" marR="601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400">
                          <a:effectLst/>
                          <a:latin typeface="Arial Narrow" panose="020B0606020202030204" pitchFamily="34" charset="0"/>
                          <a:ea typeface="Times New Roman" panose="02020603050405020304" pitchFamily="18" charset="0"/>
                          <a:cs typeface="Times New Roman" panose="02020603050405020304" pitchFamily="18" charset="0"/>
                        </a:rPr>
                        <a:t>1x5L</a:t>
                      </a:r>
                      <a:endParaRPr lang="en-ZA"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60198" marR="601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69416485"/>
                  </a:ext>
                </a:extLst>
              </a:tr>
              <a:tr h="220724">
                <a:tc>
                  <a:txBody>
                    <a:bodyPr/>
                    <a:lstStyle/>
                    <a:p>
                      <a:pPr marL="457200" algn="just">
                        <a:lnSpc>
                          <a:spcPct val="150000"/>
                        </a:lnSpc>
                        <a:spcAft>
                          <a:spcPts val="1000"/>
                        </a:spcAft>
                      </a:pPr>
                      <a:r>
                        <a:rPr lang="en-ZA" sz="1400">
                          <a:effectLst/>
                          <a:latin typeface="Arial Narrow" panose="020B0606020202030204" pitchFamily="34" charset="0"/>
                          <a:ea typeface="Times New Roman" panose="02020603050405020304" pitchFamily="18" charset="0"/>
                          <a:cs typeface="Times New Roman" panose="02020603050405020304" pitchFamily="18" charset="0"/>
                        </a:rPr>
                        <a:t>HRM</a:t>
                      </a:r>
                      <a:endParaRPr lang="en-ZA"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60198" marR="601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400">
                          <a:effectLst/>
                          <a:latin typeface="Arial Narrow" panose="020B0606020202030204" pitchFamily="34" charset="0"/>
                          <a:ea typeface="Times New Roman" panose="02020603050405020304" pitchFamily="18" charset="0"/>
                          <a:cs typeface="Times New Roman" panose="02020603050405020304" pitchFamily="18" charset="0"/>
                        </a:rPr>
                        <a:t>11</a:t>
                      </a:r>
                      <a:endParaRPr lang="en-ZA"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60198" marR="601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400">
                          <a:effectLst/>
                          <a:latin typeface="Arial Narrow" panose="020B0606020202030204" pitchFamily="34" charset="0"/>
                          <a:ea typeface="Times New Roman" panose="02020603050405020304" pitchFamily="18" charset="0"/>
                          <a:cs typeface="Times New Roman" panose="02020603050405020304" pitchFamily="18" charset="0"/>
                        </a:rPr>
                        <a:t>33</a:t>
                      </a:r>
                      <a:endParaRPr lang="en-ZA"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60198" marR="601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400">
                          <a:effectLst/>
                          <a:latin typeface="Arial Narrow" panose="020B0606020202030204" pitchFamily="34" charset="0"/>
                          <a:ea typeface="Times New Roman" panose="02020603050405020304" pitchFamily="18" charset="0"/>
                          <a:cs typeface="Times New Roman" panose="02020603050405020304" pitchFamily="18" charset="0"/>
                        </a:rPr>
                        <a:t>11</a:t>
                      </a:r>
                      <a:endParaRPr lang="en-ZA"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60198" marR="601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400">
                          <a:effectLst/>
                          <a:latin typeface="Arial Narrow" panose="020B0606020202030204" pitchFamily="34" charset="0"/>
                          <a:ea typeface="Times New Roman" panose="02020603050405020304" pitchFamily="18" charset="0"/>
                          <a:cs typeface="Times New Roman" panose="02020603050405020304" pitchFamily="18" charset="0"/>
                        </a:rPr>
                        <a:t>0</a:t>
                      </a:r>
                      <a:endParaRPr lang="en-ZA"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60198" marR="601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16082143"/>
                  </a:ext>
                </a:extLst>
              </a:tr>
              <a:tr h="441449">
                <a:tc>
                  <a:txBody>
                    <a:bodyPr/>
                    <a:lstStyle/>
                    <a:p>
                      <a:pPr marL="457200" algn="just">
                        <a:lnSpc>
                          <a:spcPct val="150000"/>
                        </a:lnSpc>
                        <a:spcAft>
                          <a:spcPts val="1000"/>
                        </a:spcAft>
                      </a:pPr>
                      <a:r>
                        <a:rPr lang="en-ZA" sz="1400" dirty="0">
                          <a:effectLst/>
                          <a:latin typeface="Arial Narrow" panose="020B0606020202030204" pitchFamily="34" charset="0"/>
                          <a:ea typeface="Times New Roman" panose="02020603050405020304" pitchFamily="18" charset="0"/>
                          <a:cs typeface="Times New Roman" panose="02020603050405020304" pitchFamily="18" charset="0"/>
                        </a:rPr>
                        <a:t>Security and Minor works </a:t>
                      </a:r>
                      <a:endParaRPr lang="en-ZA"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0198" marR="601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400">
                          <a:effectLst/>
                          <a:latin typeface="Arial Narrow" panose="020B0606020202030204" pitchFamily="34" charset="0"/>
                          <a:ea typeface="Times New Roman" panose="02020603050405020304" pitchFamily="18" charset="0"/>
                          <a:cs typeface="Times New Roman" panose="02020603050405020304" pitchFamily="18" charset="0"/>
                        </a:rPr>
                        <a:t>11</a:t>
                      </a:r>
                      <a:endParaRPr lang="en-ZA"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60198" marR="601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400">
                          <a:effectLst/>
                          <a:latin typeface="Arial Narrow" panose="020B0606020202030204" pitchFamily="34" charset="0"/>
                          <a:ea typeface="Times New Roman" panose="02020603050405020304" pitchFamily="18" charset="0"/>
                          <a:cs typeface="Times New Roman" panose="02020603050405020304" pitchFamily="18" charset="0"/>
                        </a:rPr>
                        <a:t>33</a:t>
                      </a:r>
                      <a:endParaRPr lang="en-ZA"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60198" marR="601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400">
                          <a:effectLst/>
                          <a:latin typeface="Arial Narrow" panose="020B0606020202030204" pitchFamily="34" charset="0"/>
                          <a:ea typeface="Times New Roman" panose="02020603050405020304" pitchFamily="18" charset="0"/>
                          <a:cs typeface="Times New Roman" panose="02020603050405020304" pitchFamily="18" charset="0"/>
                        </a:rPr>
                        <a:t>11</a:t>
                      </a:r>
                      <a:endParaRPr lang="en-ZA"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60198" marR="601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400">
                          <a:effectLst/>
                          <a:latin typeface="Arial Narrow" panose="020B0606020202030204" pitchFamily="34" charset="0"/>
                          <a:ea typeface="Times New Roman" panose="02020603050405020304" pitchFamily="18" charset="0"/>
                          <a:cs typeface="Times New Roman" panose="02020603050405020304" pitchFamily="18" charset="0"/>
                        </a:rPr>
                        <a:t>0</a:t>
                      </a:r>
                      <a:endParaRPr lang="en-ZA"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60198" marR="601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83650536"/>
                  </a:ext>
                </a:extLst>
              </a:tr>
              <a:tr h="220724">
                <a:tc>
                  <a:txBody>
                    <a:bodyPr/>
                    <a:lstStyle/>
                    <a:p>
                      <a:pPr marL="457200" algn="just">
                        <a:lnSpc>
                          <a:spcPct val="150000"/>
                        </a:lnSpc>
                        <a:spcAft>
                          <a:spcPts val="1000"/>
                        </a:spcAft>
                      </a:pPr>
                      <a:r>
                        <a:rPr lang="en-ZA" sz="1400">
                          <a:effectLst/>
                          <a:latin typeface="Arial Narrow" panose="020B0606020202030204" pitchFamily="34" charset="0"/>
                          <a:ea typeface="Times New Roman" panose="02020603050405020304" pitchFamily="18" charset="0"/>
                          <a:cs typeface="Times New Roman" panose="02020603050405020304" pitchFamily="18" charset="0"/>
                        </a:rPr>
                        <a:t>HOD</a:t>
                      </a:r>
                      <a:endParaRPr lang="en-ZA"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60198" marR="601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400">
                          <a:effectLst/>
                          <a:latin typeface="Arial Narrow" panose="020B0606020202030204" pitchFamily="34" charset="0"/>
                          <a:ea typeface="Times New Roman" panose="02020603050405020304" pitchFamily="18" charset="0"/>
                          <a:cs typeface="Times New Roman" panose="02020603050405020304" pitchFamily="18" charset="0"/>
                        </a:rPr>
                        <a:t>8</a:t>
                      </a:r>
                      <a:endParaRPr lang="en-ZA"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60198" marR="601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400">
                          <a:effectLst/>
                          <a:latin typeface="Arial Narrow" panose="020B0606020202030204" pitchFamily="34" charset="0"/>
                          <a:ea typeface="Times New Roman" panose="02020603050405020304" pitchFamily="18" charset="0"/>
                          <a:cs typeface="Times New Roman" panose="02020603050405020304" pitchFamily="18" charset="0"/>
                        </a:rPr>
                        <a:t>24</a:t>
                      </a:r>
                      <a:endParaRPr lang="en-ZA"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60198" marR="601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400">
                          <a:effectLst/>
                          <a:latin typeface="Arial Narrow" panose="020B0606020202030204" pitchFamily="34" charset="0"/>
                          <a:ea typeface="Times New Roman" panose="02020603050405020304" pitchFamily="18" charset="0"/>
                          <a:cs typeface="Times New Roman" panose="02020603050405020304" pitchFamily="18" charset="0"/>
                        </a:rPr>
                        <a:t>8</a:t>
                      </a:r>
                      <a:endParaRPr lang="en-ZA"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60198" marR="601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400">
                          <a:effectLst/>
                          <a:latin typeface="Arial Narrow" panose="020B0606020202030204" pitchFamily="34" charset="0"/>
                          <a:ea typeface="Times New Roman" panose="02020603050405020304" pitchFamily="18" charset="0"/>
                          <a:cs typeface="Times New Roman" panose="02020603050405020304" pitchFamily="18" charset="0"/>
                        </a:rPr>
                        <a:t>0</a:t>
                      </a:r>
                      <a:endParaRPr lang="en-ZA"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60198" marR="601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21858074"/>
                  </a:ext>
                </a:extLst>
              </a:tr>
              <a:tr h="441449">
                <a:tc>
                  <a:txBody>
                    <a:bodyPr/>
                    <a:lstStyle/>
                    <a:p>
                      <a:pPr marL="457200" algn="just">
                        <a:lnSpc>
                          <a:spcPct val="150000"/>
                        </a:lnSpc>
                        <a:spcAft>
                          <a:spcPts val="1000"/>
                        </a:spcAft>
                      </a:pPr>
                      <a:r>
                        <a:rPr lang="en-ZA" sz="1400">
                          <a:effectLst/>
                          <a:latin typeface="Arial Narrow" panose="020B0606020202030204" pitchFamily="34" charset="0"/>
                          <a:ea typeface="Times New Roman" panose="02020603050405020304" pitchFamily="18" charset="0"/>
                          <a:cs typeface="Times New Roman" panose="02020603050405020304" pitchFamily="18" charset="0"/>
                        </a:rPr>
                        <a:t>Internal Control </a:t>
                      </a:r>
                      <a:endParaRPr lang="en-ZA"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60198" marR="601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400">
                          <a:effectLst/>
                          <a:latin typeface="Arial Narrow" panose="020B0606020202030204" pitchFamily="34" charset="0"/>
                          <a:ea typeface="Times New Roman" panose="02020603050405020304" pitchFamily="18" charset="0"/>
                          <a:cs typeface="Times New Roman" panose="02020603050405020304" pitchFamily="18" charset="0"/>
                        </a:rPr>
                        <a:t>3</a:t>
                      </a:r>
                      <a:endParaRPr lang="en-ZA"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60198" marR="601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400">
                          <a:effectLst/>
                          <a:latin typeface="Arial Narrow" panose="020B0606020202030204" pitchFamily="34" charset="0"/>
                          <a:ea typeface="Times New Roman" panose="02020603050405020304" pitchFamily="18" charset="0"/>
                          <a:cs typeface="Times New Roman" panose="02020603050405020304" pitchFamily="18" charset="0"/>
                        </a:rPr>
                        <a:t>9</a:t>
                      </a:r>
                      <a:endParaRPr lang="en-ZA"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60198" marR="601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400">
                          <a:effectLst/>
                          <a:latin typeface="Arial Narrow" panose="020B0606020202030204" pitchFamily="34" charset="0"/>
                          <a:ea typeface="Times New Roman" panose="02020603050405020304" pitchFamily="18" charset="0"/>
                          <a:cs typeface="Times New Roman" panose="02020603050405020304" pitchFamily="18" charset="0"/>
                        </a:rPr>
                        <a:t>3</a:t>
                      </a:r>
                      <a:endParaRPr lang="en-ZA"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60198" marR="601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400">
                          <a:effectLst/>
                          <a:latin typeface="Arial Narrow" panose="020B0606020202030204" pitchFamily="34" charset="0"/>
                          <a:ea typeface="Times New Roman" panose="02020603050405020304" pitchFamily="18" charset="0"/>
                          <a:cs typeface="Times New Roman" panose="02020603050405020304" pitchFamily="18" charset="0"/>
                        </a:rPr>
                        <a:t>0</a:t>
                      </a:r>
                      <a:endParaRPr lang="en-ZA"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60198" marR="601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28650892"/>
                  </a:ext>
                </a:extLst>
              </a:tr>
              <a:tr h="662173">
                <a:tc>
                  <a:txBody>
                    <a:bodyPr/>
                    <a:lstStyle/>
                    <a:p>
                      <a:pPr marL="457200" algn="just">
                        <a:lnSpc>
                          <a:spcPct val="150000"/>
                        </a:lnSpc>
                        <a:spcAft>
                          <a:spcPts val="1000"/>
                        </a:spcAft>
                      </a:pPr>
                      <a:r>
                        <a:rPr lang="en-ZA" sz="1400">
                          <a:effectLst/>
                          <a:latin typeface="Arial Narrow" panose="020B0606020202030204" pitchFamily="34" charset="0"/>
                          <a:ea typeface="Times New Roman" panose="02020603050405020304" pitchFamily="18" charset="0"/>
                          <a:cs typeface="Times New Roman" panose="02020603050405020304" pitchFamily="18" charset="0"/>
                        </a:rPr>
                        <a:t>Business Support Services</a:t>
                      </a:r>
                      <a:endParaRPr lang="en-ZA"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60198" marR="601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400">
                          <a:effectLst/>
                          <a:latin typeface="Arial Narrow" panose="020B0606020202030204" pitchFamily="34" charset="0"/>
                          <a:ea typeface="Times New Roman" panose="02020603050405020304" pitchFamily="18" charset="0"/>
                          <a:cs typeface="Times New Roman" panose="02020603050405020304" pitchFamily="18" charset="0"/>
                        </a:rPr>
                        <a:t>5</a:t>
                      </a:r>
                      <a:endParaRPr lang="en-ZA"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60198" marR="601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400">
                          <a:effectLst/>
                          <a:latin typeface="Arial Narrow" panose="020B0606020202030204" pitchFamily="34" charset="0"/>
                          <a:ea typeface="Times New Roman" panose="02020603050405020304" pitchFamily="18" charset="0"/>
                          <a:cs typeface="Times New Roman" panose="02020603050405020304" pitchFamily="18" charset="0"/>
                        </a:rPr>
                        <a:t>15</a:t>
                      </a:r>
                      <a:endParaRPr lang="en-ZA"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60198" marR="601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400">
                          <a:effectLst/>
                          <a:latin typeface="Arial Narrow" panose="020B0606020202030204" pitchFamily="34" charset="0"/>
                          <a:ea typeface="Times New Roman" panose="02020603050405020304" pitchFamily="18" charset="0"/>
                          <a:cs typeface="Times New Roman" panose="02020603050405020304" pitchFamily="18" charset="0"/>
                        </a:rPr>
                        <a:t>5</a:t>
                      </a:r>
                      <a:endParaRPr lang="en-ZA"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60198" marR="601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400">
                          <a:effectLst/>
                          <a:latin typeface="Arial Narrow" panose="020B0606020202030204" pitchFamily="34" charset="0"/>
                          <a:ea typeface="Times New Roman" panose="02020603050405020304" pitchFamily="18" charset="0"/>
                          <a:cs typeface="Times New Roman" panose="02020603050405020304" pitchFamily="18" charset="0"/>
                        </a:rPr>
                        <a:t>0</a:t>
                      </a:r>
                      <a:endParaRPr lang="en-ZA"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60198" marR="601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17785403"/>
                  </a:ext>
                </a:extLst>
              </a:tr>
              <a:tr h="786851">
                <a:tc>
                  <a:txBody>
                    <a:bodyPr/>
                    <a:lstStyle/>
                    <a:p>
                      <a:pPr marL="457200" algn="just">
                        <a:lnSpc>
                          <a:spcPct val="150000"/>
                        </a:lnSpc>
                        <a:spcAft>
                          <a:spcPts val="1000"/>
                        </a:spcAft>
                      </a:pPr>
                      <a:r>
                        <a:rPr lang="en-ZA" sz="1400" b="1">
                          <a:effectLst/>
                          <a:latin typeface="Arial Narrow" panose="020B0606020202030204" pitchFamily="34" charset="0"/>
                          <a:ea typeface="Times New Roman" panose="02020603050405020304" pitchFamily="18" charset="0"/>
                          <a:cs typeface="Times New Roman" panose="02020603050405020304" pitchFamily="18" charset="0"/>
                        </a:rPr>
                        <a:t>Total Number</a:t>
                      </a:r>
                      <a:endParaRPr lang="en-ZA"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60198" marR="601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400" b="1" dirty="0" smtClean="0">
                          <a:effectLst/>
                          <a:latin typeface="Arial Narrow" panose="020B0606020202030204" pitchFamily="34" charset="0"/>
                          <a:ea typeface="Times New Roman" panose="02020603050405020304" pitchFamily="18" charset="0"/>
                          <a:cs typeface="Times New Roman" panose="02020603050405020304" pitchFamily="18" charset="0"/>
                        </a:rPr>
                        <a:t>124</a:t>
                      </a:r>
                      <a:endParaRPr lang="en-ZA"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0198" marR="601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400" b="1">
                          <a:effectLst/>
                          <a:latin typeface="Arial Narrow" panose="020B0606020202030204" pitchFamily="34" charset="0"/>
                          <a:ea typeface="Times New Roman" panose="02020603050405020304" pitchFamily="18" charset="0"/>
                          <a:cs typeface="Times New Roman" panose="02020603050405020304" pitchFamily="18" charset="0"/>
                        </a:rPr>
                        <a:t>372</a:t>
                      </a:r>
                      <a:endParaRPr lang="en-ZA"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60198" marR="601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400" b="1">
                          <a:effectLst/>
                          <a:latin typeface="Arial Narrow" panose="020B0606020202030204" pitchFamily="34" charset="0"/>
                          <a:ea typeface="Times New Roman" panose="02020603050405020304" pitchFamily="18" charset="0"/>
                          <a:cs typeface="Times New Roman" panose="02020603050405020304" pitchFamily="18" charset="0"/>
                        </a:rPr>
                        <a:t>124</a:t>
                      </a:r>
                      <a:endParaRPr lang="en-ZA"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60198" marR="601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1400" b="1" dirty="0">
                          <a:effectLst/>
                          <a:latin typeface="Arial Narrow" panose="020B0606020202030204" pitchFamily="34" charset="0"/>
                          <a:ea typeface="Times New Roman" panose="02020603050405020304" pitchFamily="18" charset="0"/>
                          <a:cs typeface="Times New Roman" panose="02020603050405020304" pitchFamily="18" charset="0"/>
                        </a:rPr>
                        <a:t>15L</a:t>
                      </a:r>
                      <a:endParaRPr lang="en-ZA"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0198" marR="601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20601133"/>
                  </a:ext>
                </a:extLst>
              </a:tr>
            </a:tbl>
          </a:graphicData>
        </a:graphic>
      </p:graphicFrame>
    </p:spTree>
    <p:extLst>
      <p:ext uri="{BB962C8B-B14F-4D97-AF65-F5344CB8AC3E}">
        <p14:creationId xmlns:p14="http://schemas.microsoft.com/office/powerpoint/2010/main" val="38230412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le 1"/>
          <p:cNvSpPr txBox="1">
            <a:spLocks/>
          </p:cNvSpPr>
          <p:nvPr/>
        </p:nvSpPr>
        <p:spPr bwMode="auto">
          <a:xfrm>
            <a:off x="2590800" y="1094164"/>
            <a:ext cx="617220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00"/>
              </a:buClr>
              <a:buSzPct val="75000"/>
              <a:buFontTx/>
              <a:buNone/>
              <a:tabLst/>
              <a:defRPr/>
            </a:pPr>
            <a:endParaRPr kumimoji="0" lang="en-ZA" altLang="en-US" sz="1800" b="1" i="0" u="none" strike="noStrike" kern="1200" cap="none" spc="0" normalizeH="0" baseline="0" noProof="0" dirty="0">
              <a:ln>
                <a:noFill/>
              </a:ln>
              <a:solidFill>
                <a:srgbClr val="006600"/>
              </a:solidFill>
              <a:effectLst/>
              <a:uLnTx/>
              <a:uFillTx/>
              <a:latin typeface="Verdana" panose="020B0604030504040204" pitchFamily="34" charset="0"/>
              <a:ea typeface="+mn-ea"/>
              <a:cs typeface="Arial" panose="020B0604020202020204" pitchFamily="34" charset="0"/>
            </a:endParaRPr>
          </a:p>
        </p:txBody>
      </p:sp>
      <p:sp>
        <p:nvSpPr>
          <p:cNvPr id="7" name="Rectangle 6"/>
          <p:cNvSpPr/>
          <p:nvPr/>
        </p:nvSpPr>
        <p:spPr>
          <a:xfrm flipV="1">
            <a:off x="990600" y="2277070"/>
            <a:ext cx="8001000" cy="646331"/>
          </a:xfrm>
          <a:prstGeom prst="rect">
            <a:avLst/>
          </a:prstGeom>
        </p:spPr>
        <p:txBody>
          <a:bodyPr wrap="square">
            <a:spAutoFit/>
          </a:bodyPr>
          <a:lstStyle/>
          <a:p>
            <a:pPr marL="457200" marR="0" lvl="1" indent="0" algn="l" defTabSz="914400" rtl="0" eaLnBrk="0" fontAlgn="base" latinLnBrk="0" hangingPunct="0">
              <a:lnSpc>
                <a:spcPct val="100000"/>
              </a:lnSpc>
              <a:spcBef>
                <a:spcPct val="0"/>
              </a:spcBef>
              <a:spcAft>
                <a:spcPct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1" name="Rectangle 10">
            <a:extLst>
              <a:ext uri="{FF2B5EF4-FFF2-40B4-BE49-F238E27FC236}">
                <a16:creationId xmlns:a16="http://schemas.microsoft.com/office/drawing/2014/main" id="{603DA742-E284-4A5A-B231-1F1ECA42B012}"/>
              </a:ext>
            </a:extLst>
          </p:cNvPr>
          <p:cNvSpPr/>
          <p:nvPr/>
        </p:nvSpPr>
        <p:spPr bwMode="auto">
          <a:xfrm>
            <a:off x="-1905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4" name="Slide Number Placeholder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A1D250C-6849-490A-84C4-5527ECB713BA}"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Title 1"/>
          <p:cNvSpPr txBox="1">
            <a:spLocks/>
          </p:cNvSpPr>
          <p:nvPr/>
        </p:nvSpPr>
        <p:spPr bwMode="auto">
          <a:xfrm>
            <a:off x="2776538" y="9760"/>
            <a:ext cx="6367462" cy="1143000"/>
          </a:xfrm>
          <a:prstGeom prst="rect">
            <a:avLst/>
          </a:prstGeom>
          <a:solidFill>
            <a:schemeClr val="accent3">
              <a:lumMod val="50000"/>
            </a:schemeClr>
          </a:solidFill>
          <a:ln>
            <a:headEnd/>
            <a:tailEnd/>
          </a:ln>
        </p:spPr>
        <p:style>
          <a:lnRef idx="2">
            <a:schemeClr val="accent3"/>
          </a:lnRef>
          <a:fillRef idx="1">
            <a:schemeClr val="lt1"/>
          </a:fillRef>
          <a:effectRef idx="0">
            <a:schemeClr val="accent3"/>
          </a:effectRef>
          <a:fontRef idx="minor">
            <a:schemeClr val="dk1"/>
          </a:fontRef>
        </p:style>
        <p:txBody>
          <a:bodyPr anchor="ctr"/>
          <a:lstStyle/>
          <a:p>
            <a:pPr marL="0" marR="0" lvl="0" indent="0" algn="ctr" defTabSz="914400" rtl="0" eaLnBrk="0" fontAlgn="base" latinLnBrk="0" hangingPunct="0">
              <a:lnSpc>
                <a:spcPct val="120000"/>
              </a:lnSpc>
              <a:spcBef>
                <a:spcPct val="0"/>
              </a:spcBef>
              <a:spcAft>
                <a:spcPts val="600"/>
              </a:spcAft>
              <a:buClrTx/>
              <a:buSzTx/>
              <a:buFontTx/>
              <a:buNone/>
              <a:tabLst/>
              <a:defRPr/>
            </a:pPr>
            <a:r>
              <a:rPr lang="en-ZA" sz="2800" b="1" dirty="0" smtClean="0">
                <a:solidFill>
                  <a:schemeClr val="bg1"/>
                </a:solidFill>
                <a:latin typeface="Arial" panose="020B0604020202020204" pitchFamily="34" charset="0"/>
                <a:cs typeface="Arial" panose="020B0604020202020204" pitchFamily="34" charset="0"/>
              </a:rPr>
              <a:t>PROVISION OF GLOVES AND DISINFESTATION</a:t>
            </a:r>
            <a:endParaRPr kumimoji="0" lang="en-ZA" sz="28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p:txBody>
      </p:sp>
      <p:pic>
        <p:nvPicPr>
          <p:cNvPr id="12" name="image2.png"/>
          <p:cNvPicPr/>
          <p:nvPr/>
        </p:nvPicPr>
        <p:blipFill>
          <a:blip r:embed="rId2"/>
          <a:srcRect/>
          <a:stretch>
            <a:fillRect/>
          </a:stretch>
        </p:blipFill>
        <p:spPr>
          <a:xfrm>
            <a:off x="0" y="-4593"/>
            <a:ext cx="2776538" cy="1066801"/>
          </a:xfrm>
          <a:prstGeom prst="rect">
            <a:avLst/>
          </a:prstGeom>
          <a:ln/>
        </p:spPr>
      </p:pic>
      <p:graphicFrame>
        <p:nvGraphicFramePr>
          <p:cNvPr id="5" name="Table 4"/>
          <p:cNvGraphicFramePr>
            <a:graphicFrameLocks noGrp="1"/>
          </p:cNvGraphicFramePr>
          <p:nvPr>
            <p:extLst>
              <p:ext uri="{D42A27DB-BD31-4B8C-83A1-F6EECF244321}">
                <p14:modId xmlns:p14="http://schemas.microsoft.com/office/powerpoint/2010/main" val="2494294550"/>
              </p:ext>
            </p:extLst>
          </p:nvPr>
        </p:nvGraphicFramePr>
        <p:xfrm>
          <a:off x="228600" y="-4704238"/>
          <a:ext cx="5874852" cy="4597500"/>
        </p:xfrm>
        <a:graphic>
          <a:graphicData uri="http://schemas.openxmlformats.org/drawingml/2006/table">
            <a:tbl>
              <a:tblPr firstRow="1" firstCol="1" bandRow="1"/>
              <a:tblGrid>
                <a:gridCol w="927780">
                  <a:extLst>
                    <a:ext uri="{9D8B030D-6E8A-4147-A177-3AD203B41FA5}">
                      <a16:colId xmlns:a16="http://schemas.microsoft.com/office/drawing/2014/main" val="3471233712"/>
                    </a:ext>
                  </a:extLst>
                </a:gridCol>
                <a:gridCol w="1020035">
                  <a:extLst>
                    <a:ext uri="{9D8B030D-6E8A-4147-A177-3AD203B41FA5}">
                      <a16:colId xmlns:a16="http://schemas.microsoft.com/office/drawing/2014/main" val="1347141117"/>
                    </a:ext>
                  </a:extLst>
                </a:gridCol>
                <a:gridCol w="834871">
                  <a:extLst>
                    <a:ext uri="{9D8B030D-6E8A-4147-A177-3AD203B41FA5}">
                      <a16:colId xmlns:a16="http://schemas.microsoft.com/office/drawing/2014/main" val="2412026123"/>
                    </a:ext>
                  </a:extLst>
                </a:gridCol>
                <a:gridCol w="1052096">
                  <a:extLst>
                    <a:ext uri="{9D8B030D-6E8A-4147-A177-3AD203B41FA5}">
                      <a16:colId xmlns:a16="http://schemas.microsoft.com/office/drawing/2014/main" val="2680396076"/>
                    </a:ext>
                  </a:extLst>
                </a:gridCol>
                <a:gridCol w="2040070">
                  <a:extLst>
                    <a:ext uri="{9D8B030D-6E8A-4147-A177-3AD203B41FA5}">
                      <a16:colId xmlns:a16="http://schemas.microsoft.com/office/drawing/2014/main" val="3211922707"/>
                    </a:ext>
                  </a:extLst>
                </a:gridCol>
              </a:tblGrid>
              <a:tr h="892611">
                <a:tc>
                  <a:txBody>
                    <a:bodyPr/>
                    <a:lstStyle/>
                    <a:p>
                      <a:pPr marL="457200" algn="just">
                        <a:lnSpc>
                          <a:spcPct val="150000"/>
                        </a:lnSpc>
                        <a:spcAft>
                          <a:spcPts val="1000"/>
                        </a:spcAft>
                      </a:pPr>
                      <a:r>
                        <a:rPr lang="en-ZA" sz="600" b="1">
                          <a:effectLst/>
                          <a:latin typeface="Arial Narrow" panose="020B0606020202030204" pitchFamily="34" charset="0"/>
                          <a:ea typeface="Times New Roman" panose="02020603050405020304" pitchFamily="18" charset="0"/>
                          <a:cs typeface="Times New Roman" panose="02020603050405020304" pitchFamily="18" charset="0"/>
                        </a:rPr>
                        <a:t>OFFICE</a:t>
                      </a:r>
                      <a:endParaRPr lang="en-ZA" sz="600">
                        <a:effectLst/>
                        <a:latin typeface="Calibri" panose="020F0502020204030204" pitchFamily="34" charset="0"/>
                        <a:ea typeface="Times New Roman" panose="02020603050405020304" pitchFamily="18" charset="0"/>
                        <a:cs typeface="Times New Roman" panose="02020603050405020304" pitchFamily="18" charset="0"/>
                      </a:endParaRPr>
                    </a:p>
                  </a:txBody>
                  <a:tcPr marL="36841" marR="368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600" b="1">
                          <a:effectLst/>
                          <a:latin typeface="Arial Narrow" panose="020B0606020202030204" pitchFamily="34" charset="0"/>
                          <a:ea typeface="Times New Roman" panose="02020603050405020304" pitchFamily="18" charset="0"/>
                          <a:cs typeface="Times New Roman" panose="02020603050405020304" pitchFamily="18" charset="0"/>
                        </a:rPr>
                        <a:t>NUMBERS OF STAFF</a:t>
                      </a:r>
                      <a:endParaRPr lang="en-ZA" sz="600">
                        <a:effectLst/>
                        <a:latin typeface="Calibri" panose="020F0502020204030204" pitchFamily="34" charset="0"/>
                        <a:ea typeface="Times New Roman" panose="02020603050405020304" pitchFamily="18" charset="0"/>
                        <a:cs typeface="Times New Roman" panose="02020603050405020304" pitchFamily="18" charset="0"/>
                      </a:endParaRPr>
                    </a:p>
                    <a:p>
                      <a:pPr marL="457200" algn="just">
                        <a:lnSpc>
                          <a:spcPct val="150000"/>
                        </a:lnSpc>
                        <a:spcAft>
                          <a:spcPts val="1000"/>
                        </a:spcAft>
                      </a:pPr>
                      <a:r>
                        <a:rPr lang="en-ZA" sz="600" b="1">
                          <a:effectLst/>
                          <a:latin typeface="Arial Narrow" panose="020B0606020202030204" pitchFamily="34" charset="0"/>
                          <a:ea typeface="Times New Roman" panose="02020603050405020304" pitchFamily="18" charset="0"/>
                          <a:cs typeface="Times New Roman" panose="02020603050405020304" pitchFamily="18" charset="0"/>
                        </a:rPr>
                        <a:t>MEMBERS</a:t>
                      </a:r>
                      <a:endParaRPr lang="en-ZA" sz="600">
                        <a:effectLst/>
                        <a:latin typeface="Calibri" panose="020F0502020204030204" pitchFamily="34" charset="0"/>
                        <a:ea typeface="Times New Roman" panose="02020603050405020304" pitchFamily="18" charset="0"/>
                        <a:cs typeface="Times New Roman" panose="02020603050405020304" pitchFamily="18" charset="0"/>
                      </a:endParaRPr>
                    </a:p>
                  </a:txBody>
                  <a:tcPr marL="36841" marR="368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600" b="1">
                          <a:effectLst/>
                          <a:latin typeface="Arial Narrow" panose="020B0606020202030204" pitchFamily="34" charset="0"/>
                          <a:ea typeface="Times New Roman" panose="02020603050405020304" pitchFamily="18" charset="0"/>
                          <a:cs typeface="Times New Roman" panose="02020603050405020304" pitchFamily="18" charset="0"/>
                        </a:rPr>
                        <a:t>FACE MASKS</a:t>
                      </a:r>
                      <a:endParaRPr lang="en-ZA" sz="600">
                        <a:effectLst/>
                        <a:latin typeface="Calibri" panose="020F0502020204030204" pitchFamily="34" charset="0"/>
                        <a:ea typeface="Times New Roman" panose="02020603050405020304" pitchFamily="18" charset="0"/>
                        <a:cs typeface="Times New Roman" panose="02020603050405020304" pitchFamily="18" charset="0"/>
                      </a:endParaRPr>
                    </a:p>
                  </a:txBody>
                  <a:tcPr marL="36841" marR="368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600" b="1">
                          <a:effectLst/>
                          <a:latin typeface="Arial Narrow" panose="020B0606020202030204" pitchFamily="34" charset="0"/>
                          <a:ea typeface="Times New Roman" panose="02020603050405020304" pitchFamily="18" charset="0"/>
                          <a:cs typeface="Times New Roman" panose="02020603050405020304" pitchFamily="18" charset="0"/>
                        </a:rPr>
                        <a:t>300ML SANITISERS</a:t>
                      </a:r>
                      <a:endParaRPr lang="en-ZA" sz="600">
                        <a:effectLst/>
                        <a:latin typeface="Calibri" panose="020F0502020204030204" pitchFamily="34" charset="0"/>
                        <a:ea typeface="Times New Roman" panose="02020603050405020304" pitchFamily="18" charset="0"/>
                        <a:cs typeface="Times New Roman" panose="02020603050405020304" pitchFamily="18" charset="0"/>
                      </a:endParaRPr>
                    </a:p>
                  </a:txBody>
                  <a:tcPr marL="36841" marR="368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600" b="1">
                          <a:effectLst/>
                          <a:latin typeface="Arial Narrow" panose="020B0606020202030204" pitchFamily="34" charset="0"/>
                          <a:ea typeface="Times New Roman" panose="02020603050405020304" pitchFamily="18" charset="0"/>
                          <a:cs typeface="Times New Roman" panose="02020603050405020304" pitchFamily="18" charset="0"/>
                        </a:rPr>
                        <a:t>5L for Reception and refill for staff members</a:t>
                      </a:r>
                      <a:endParaRPr lang="en-ZA" sz="600">
                        <a:effectLst/>
                        <a:latin typeface="Calibri" panose="020F0502020204030204" pitchFamily="34" charset="0"/>
                        <a:ea typeface="Times New Roman" panose="02020603050405020304" pitchFamily="18" charset="0"/>
                        <a:cs typeface="Times New Roman" panose="02020603050405020304" pitchFamily="18" charset="0"/>
                      </a:endParaRPr>
                    </a:p>
                  </a:txBody>
                  <a:tcPr marL="36841" marR="368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16345613"/>
                  </a:ext>
                </a:extLst>
              </a:tr>
              <a:tr h="686091">
                <a:tc>
                  <a:txBody>
                    <a:bodyPr/>
                    <a:lstStyle/>
                    <a:p>
                      <a:pPr marL="457200" algn="just">
                        <a:lnSpc>
                          <a:spcPct val="150000"/>
                        </a:lnSpc>
                        <a:spcAft>
                          <a:spcPts val="1000"/>
                        </a:spcAft>
                      </a:pPr>
                      <a:r>
                        <a:rPr lang="en-ZA" sz="600">
                          <a:effectLst/>
                          <a:latin typeface="Arial Narrow" panose="020B0606020202030204" pitchFamily="34" charset="0"/>
                          <a:ea typeface="Times New Roman" panose="02020603050405020304" pitchFamily="18" charset="0"/>
                          <a:cs typeface="Times New Roman" panose="02020603050405020304" pitchFamily="18" charset="0"/>
                        </a:rPr>
                        <a:t>Financial Management</a:t>
                      </a:r>
                      <a:endParaRPr lang="en-ZA" sz="600">
                        <a:effectLst/>
                        <a:latin typeface="Calibri" panose="020F0502020204030204" pitchFamily="34" charset="0"/>
                        <a:ea typeface="Times New Roman" panose="02020603050405020304" pitchFamily="18" charset="0"/>
                        <a:cs typeface="Times New Roman" panose="02020603050405020304" pitchFamily="18" charset="0"/>
                      </a:endParaRPr>
                    </a:p>
                  </a:txBody>
                  <a:tcPr marL="36841" marR="368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600">
                          <a:effectLst/>
                          <a:latin typeface="Arial Narrow" panose="020B0606020202030204" pitchFamily="34" charset="0"/>
                          <a:ea typeface="Times New Roman" panose="02020603050405020304" pitchFamily="18" charset="0"/>
                          <a:cs typeface="Times New Roman" panose="02020603050405020304" pitchFamily="18" charset="0"/>
                        </a:rPr>
                        <a:t>73</a:t>
                      </a:r>
                      <a:endParaRPr lang="en-ZA" sz="600">
                        <a:effectLst/>
                        <a:latin typeface="Calibri" panose="020F0502020204030204" pitchFamily="34" charset="0"/>
                        <a:ea typeface="Times New Roman" panose="02020603050405020304" pitchFamily="18" charset="0"/>
                        <a:cs typeface="Times New Roman" panose="02020603050405020304" pitchFamily="18" charset="0"/>
                      </a:endParaRPr>
                    </a:p>
                  </a:txBody>
                  <a:tcPr marL="36841" marR="368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600">
                          <a:effectLst/>
                          <a:latin typeface="Arial Narrow" panose="020B0606020202030204" pitchFamily="34" charset="0"/>
                          <a:ea typeface="Times New Roman" panose="02020603050405020304" pitchFamily="18" charset="0"/>
                          <a:cs typeface="Times New Roman" panose="02020603050405020304" pitchFamily="18" charset="0"/>
                        </a:rPr>
                        <a:t>219</a:t>
                      </a:r>
                      <a:endParaRPr lang="en-ZA" sz="600">
                        <a:effectLst/>
                        <a:latin typeface="Calibri" panose="020F0502020204030204" pitchFamily="34" charset="0"/>
                        <a:ea typeface="Times New Roman" panose="02020603050405020304" pitchFamily="18" charset="0"/>
                        <a:cs typeface="Times New Roman" panose="02020603050405020304" pitchFamily="18" charset="0"/>
                      </a:endParaRPr>
                    </a:p>
                  </a:txBody>
                  <a:tcPr marL="36841" marR="368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600">
                          <a:effectLst/>
                          <a:latin typeface="Arial Narrow" panose="020B0606020202030204" pitchFamily="34" charset="0"/>
                          <a:ea typeface="Times New Roman" panose="02020603050405020304" pitchFamily="18" charset="0"/>
                          <a:cs typeface="Times New Roman" panose="02020603050405020304" pitchFamily="18" charset="0"/>
                        </a:rPr>
                        <a:t>73</a:t>
                      </a:r>
                      <a:endParaRPr lang="en-ZA" sz="600">
                        <a:effectLst/>
                        <a:latin typeface="Calibri" panose="020F0502020204030204" pitchFamily="34" charset="0"/>
                        <a:ea typeface="Times New Roman" panose="02020603050405020304" pitchFamily="18" charset="0"/>
                        <a:cs typeface="Times New Roman" panose="02020603050405020304" pitchFamily="18" charset="0"/>
                      </a:endParaRPr>
                    </a:p>
                  </a:txBody>
                  <a:tcPr marL="36841" marR="368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600">
                          <a:effectLst/>
                          <a:latin typeface="Arial Narrow" panose="020B0606020202030204" pitchFamily="34" charset="0"/>
                          <a:ea typeface="Times New Roman" panose="02020603050405020304" pitchFamily="18" charset="0"/>
                          <a:cs typeface="Times New Roman" panose="02020603050405020304" pitchFamily="18" charset="0"/>
                        </a:rPr>
                        <a:t>2X5L (SCM)</a:t>
                      </a:r>
                      <a:endParaRPr lang="en-ZA" sz="600">
                        <a:effectLst/>
                        <a:latin typeface="Calibri" panose="020F0502020204030204" pitchFamily="34" charset="0"/>
                        <a:ea typeface="Times New Roman" panose="02020603050405020304" pitchFamily="18" charset="0"/>
                        <a:cs typeface="Times New Roman" panose="02020603050405020304" pitchFamily="18" charset="0"/>
                      </a:endParaRPr>
                    </a:p>
                  </a:txBody>
                  <a:tcPr marL="36841" marR="368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72740569"/>
                  </a:ext>
                </a:extLst>
              </a:tr>
              <a:tr h="274436">
                <a:tc>
                  <a:txBody>
                    <a:bodyPr/>
                    <a:lstStyle/>
                    <a:p>
                      <a:pPr marL="457200" algn="just">
                        <a:lnSpc>
                          <a:spcPct val="150000"/>
                        </a:lnSpc>
                        <a:spcAft>
                          <a:spcPts val="1000"/>
                        </a:spcAft>
                      </a:pPr>
                      <a:r>
                        <a:rPr lang="en-ZA" sz="600">
                          <a:effectLst/>
                          <a:latin typeface="Arial Narrow" panose="020B0606020202030204" pitchFamily="34" charset="0"/>
                          <a:ea typeface="Times New Roman" panose="02020603050405020304" pitchFamily="18" charset="0"/>
                          <a:cs typeface="Times New Roman" panose="02020603050405020304" pitchFamily="18" charset="0"/>
                        </a:rPr>
                        <a:t>Ministry</a:t>
                      </a:r>
                      <a:endParaRPr lang="en-ZA" sz="600">
                        <a:effectLst/>
                        <a:latin typeface="Calibri" panose="020F0502020204030204" pitchFamily="34" charset="0"/>
                        <a:ea typeface="Times New Roman" panose="02020603050405020304" pitchFamily="18" charset="0"/>
                        <a:cs typeface="Times New Roman" panose="02020603050405020304" pitchFamily="18" charset="0"/>
                      </a:endParaRPr>
                    </a:p>
                  </a:txBody>
                  <a:tcPr marL="36841" marR="368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600">
                          <a:effectLst/>
                          <a:latin typeface="Arial Narrow" panose="020B0606020202030204" pitchFamily="34" charset="0"/>
                          <a:ea typeface="Times New Roman" panose="02020603050405020304" pitchFamily="18" charset="0"/>
                          <a:cs typeface="Times New Roman" panose="02020603050405020304" pitchFamily="18" charset="0"/>
                        </a:rPr>
                        <a:t>13</a:t>
                      </a:r>
                      <a:endParaRPr lang="en-ZA" sz="600">
                        <a:effectLst/>
                        <a:latin typeface="Calibri" panose="020F0502020204030204" pitchFamily="34" charset="0"/>
                        <a:ea typeface="Times New Roman" panose="02020603050405020304" pitchFamily="18" charset="0"/>
                        <a:cs typeface="Times New Roman" panose="02020603050405020304" pitchFamily="18" charset="0"/>
                      </a:endParaRPr>
                    </a:p>
                  </a:txBody>
                  <a:tcPr marL="36841" marR="368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600">
                          <a:effectLst/>
                          <a:latin typeface="Arial Narrow" panose="020B0606020202030204" pitchFamily="34" charset="0"/>
                          <a:ea typeface="Times New Roman" panose="02020603050405020304" pitchFamily="18" charset="0"/>
                          <a:cs typeface="Times New Roman" panose="02020603050405020304" pitchFamily="18" charset="0"/>
                        </a:rPr>
                        <a:t>39</a:t>
                      </a:r>
                      <a:endParaRPr lang="en-ZA" sz="600">
                        <a:effectLst/>
                        <a:latin typeface="Calibri" panose="020F0502020204030204" pitchFamily="34" charset="0"/>
                        <a:ea typeface="Times New Roman" panose="02020603050405020304" pitchFamily="18" charset="0"/>
                        <a:cs typeface="Times New Roman" panose="02020603050405020304" pitchFamily="18" charset="0"/>
                      </a:endParaRPr>
                    </a:p>
                  </a:txBody>
                  <a:tcPr marL="36841" marR="368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600">
                          <a:effectLst/>
                          <a:latin typeface="Arial Narrow" panose="020B0606020202030204" pitchFamily="34" charset="0"/>
                          <a:ea typeface="Times New Roman" panose="02020603050405020304" pitchFamily="18" charset="0"/>
                          <a:cs typeface="Times New Roman" panose="02020603050405020304" pitchFamily="18" charset="0"/>
                        </a:rPr>
                        <a:t>13</a:t>
                      </a:r>
                      <a:endParaRPr lang="en-ZA" sz="600">
                        <a:effectLst/>
                        <a:latin typeface="Calibri" panose="020F0502020204030204" pitchFamily="34" charset="0"/>
                        <a:ea typeface="Times New Roman" panose="02020603050405020304" pitchFamily="18" charset="0"/>
                        <a:cs typeface="Times New Roman" panose="02020603050405020304" pitchFamily="18" charset="0"/>
                      </a:endParaRPr>
                    </a:p>
                  </a:txBody>
                  <a:tcPr marL="36841" marR="368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600">
                          <a:effectLst/>
                          <a:latin typeface="Arial Narrow" panose="020B0606020202030204" pitchFamily="34" charset="0"/>
                          <a:ea typeface="Times New Roman" panose="02020603050405020304" pitchFamily="18" charset="0"/>
                          <a:cs typeface="Times New Roman" panose="02020603050405020304" pitchFamily="18" charset="0"/>
                        </a:rPr>
                        <a:t>1x5L</a:t>
                      </a:r>
                      <a:endParaRPr lang="en-ZA" sz="600">
                        <a:effectLst/>
                        <a:latin typeface="Calibri" panose="020F0502020204030204" pitchFamily="34" charset="0"/>
                        <a:ea typeface="Times New Roman" panose="02020603050405020304" pitchFamily="18" charset="0"/>
                        <a:cs typeface="Times New Roman" panose="02020603050405020304" pitchFamily="18" charset="0"/>
                      </a:endParaRPr>
                    </a:p>
                  </a:txBody>
                  <a:tcPr marL="36841" marR="368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78527815"/>
                  </a:ext>
                </a:extLst>
              </a:tr>
              <a:tr h="137218">
                <a:tc>
                  <a:txBody>
                    <a:bodyPr/>
                    <a:lstStyle/>
                    <a:p>
                      <a:pPr marL="457200" algn="just">
                        <a:lnSpc>
                          <a:spcPct val="150000"/>
                        </a:lnSpc>
                        <a:spcAft>
                          <a:spcPts val="1000"/>
                        </a:spcAft>
                      </a:pPr>
                      <a:r>
                        <a:rPr lang="en-ZA" sz="600">
                          <a:effectLst/>
                          <a:latin typeface="Arial Narrow" panose="020B0606020202030204" pitchFamily="34" charset="0"/>
                          <a:ea typeface="Times New Roman" panose="02020603050405020304" pitchFamily="18" charset="0"/>
                          <a:cs typeface="Times New Roman" panose="02020603050405020304" pitchFamily="18" charset="0"/>
                        </a:rPr>
                        <a:t>HRM</a:t>
                      </a:r>
                      <a:endParaRPr lang="en-ZA" sz="600">
                        <a:effectLst/>
                        <a:latin typeface="Calibri" panose="020F0502020204030204" pitchFamily="34" charset="0"/>
                        <a:ea typeface="Times New Roman" panose="02020603050405020304" pitchFamily="18" charset="0"/>
                        <a:cs typeface="Times New Roman" panose="02020603050405020304" pitchFamily="18" charset="0"/>
                      </a:endParaRPr>
                    </a:p>
                  </a:txBody>
                  <a:tcPr marL="36841" marR="368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600">
                          <a:effectLst/>
                          <a:latin typeface="Arial Narrow" panose="020B0606020202030204" pitchFamily="34" charset="0"/>
                          <a:ea typeface="Times New Roman" panose="02020603050405020304" pitchFamily="18" charset="0"/>
                          <a:cs typeface="Times New Roman" panose="02020603050405020304" pitchFamily="18" charset="0"/>
                        </a:rPr>
                        <a:t>11</a:t>
                      </a:r>
                      <a:endParaRPr lang="en-ZA" sz="600">
                        <a:effectLst/>
                        <a:latin typeface="Calibri" panose="020F0502020204030204" pitchFamily="34" charset="0"/>
                        <a:ea typeface="Times New Roman" panose="02020603050405020304" pitchFamily="18" charset="0"/>
                        <a:cs typeface="Times New Roman" panose="02020603050405020304" pitchFamily="18" charset="0"/>
                      </a:endParaRPr>
                    </a:p>
                  </a:txBody>
                  <a:tcPr marL="36841" marR="368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600">
                          <a:effectLst/>
                          <a:latin typeface="Arial Narrow" panose="020B0606020202030204" pitchFamily="34" charset="0"/>
                          <a:ea typeface="Times New Roman" panose="02020603050405020304" pitchFamily="18" charset="0"/>
                          <a:cs typeface="Times New Roman" panose="02020603050405020304" pitchFamily="18" charset="0"/>
                        </a:rPr>
                        <a:t>33</a:t>
                      </a:r>
                      <a:endParaRPr lang="en-ZA" sz="600">
                        <a:effectLst/>
                        <a:latin typeface="Calibri" panose="020F0502020204030204" pitchFamily="34" charset="0"/>
                        <a:ea typeface="Times New Roman" panose="02020603050405020304" pitchFamily="18" charset="0"/>
                        <a:cs typeface="Times New Roman" panose="02020603050405020304" pitchFamily="18" charset="0"/>
                      </a:endParaRPr>
                    </a:p>
                  </a:txBody>
                  <a:tcPr marL="36841" marR="368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600">
                          <a:effectLst/>
                          <a:latin typeface="Arial Narrow" panose="020B0606020202030204" pitchFamily="34" charset="0"/>
                          <a:ea typeface="Times New Roman" panose="02020603050405020304" pitchFamily="18" charset="0"/>
                          <a:cs typeface="Times New Roman" panose="02020603050405020304" pitchFamily="18" charset="0"/>
                        </a:rPr>
                        <a:t>11</a:t>
                      </a:r>
                      <a:endParaRPr lang="en-ZA" sz="600">
                        <a:effectLst/>
                        <a:latin typeface="Calibri" panose="020F0502020204030204" pitchFamily="34" charset="0"/>
                        <a:ea typeface="Times New Roman" panose="02020603050405020304" pitchFamily="18" charset="0"/>
                        <a:cs typeface="Times New Roman" panose="02020603050405020304" pitchFamily="18" charset="0"/>
                      </a:endParaRPr>
                    </a:p>
                  </a:txBody>
                  <a:tcPr marL="36841" marR="368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600">
                          <a:effectLst/>
                          <a:latin typeface="Arial Narrow" panose="020B0606020202030204" pitchFamily="34" charset="0"/>
                          <a:ea typeface="Times New Roman" panose="02020603050405020304" pitchFamily="18" charset="0"/>
                          <a:cs typeface="Times New Roman" panose="02020603050405020304" pitchFamily="18" charset="0"/>
                        </a:rPr>
                        <a:t>0</a:t>
                      </a:r>
                      <a:endParaRPr lang="en-ZA" sz="600">
                        <a:effectLst/>
                        <a:latin typeface="Calibri" panose="020F0502020204030204" pitchFamily="34" charset="0"/>
                        <a:ea typeface="Times New Roman" panose="02020603050405020304" pitchFamily="18" charset="0"/>
                        <a:cs typeface="Times New Roman" panose="02020603050405020304" pitchFamily="18" charset="0"/>
                      </a:endParaRPr>
                    </a:p>
                  </a:txBody>
                  <a:tcPr marL="36841" marR="368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79107476"/>
                  </a:ext>
                </a:extLst>
              </a:tr>
              <a:tr h="686091">
                <a:tc>
                  <a:txBody>
                    <a:bodyPr/>
                    <a:lstStyle/>
                    <a:p>
                      <a:pPr marL="457200" algn="just">
                        <a:lnSpc>
                          <a:spcPct val="150000"/>
                        </a:lnSpc>
                        <a:spcAft>
                          <a:spcPts val="1000"/>
                        </a:spcAft>
                      </a:pPr>
                      <a:r>
                        <a:rPr lang="en-ZA" sz="600">
                          <a:effectLst/>
                          <a:latin typeface="Arial Narrow" panose="020B0606020202030204" pitchFamily="34" charset="0"/>
                          <a:ea typeface="Times New Roman" panose="02020603050405020304" pitchFamily="18" charset="0"/>
                          <a:cs typeface="Times New Roman" panose="02020603050405020304" pitchFamily="18" charset="0"/>
                        </a:rPr>
                        <a:t>Security and Minor works </a:t>
                      </a:r>
                      <a:endParaRPr lang="en-ZA" sz="600">
                        <a:effectLst/>
                        <a:latin typeface="Calibri" panose="020F0502020204030204" pitchFamily="34" charset="0"/>
                        <a:ea typeface="Times New Roman" panose="02020603050405020304" pitchFamily="18" charset="0"/>
                        <a:cs typeface="Times New Roman" panose="02020603050405020304" pitchFamily="18" charset="0"/>
                      </a:endParaRPr>
                    </a:p>
                  </a:txBody>
                  <a:tcPr marL="36841" marR="368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600">
                          <a:effectLst/>
                          <a:latin typeface="Arial Narrow" panose="020B0606020202030204" pitchFamily="34" charset="0"/>
                          <a:ea typeface="Times New Roman" panose="02020603050405020304" pitchFamily="18" charset="0"/>
                          <a:cs typeface="Times New Roman" panose="02020603050405020304" pitchFamily="18" charset="0"/>
                        </a:rPr>
                        <a:t>11</a:t>
                      </a:r>
                      <a:endParaRPr lang="en-ZA" sz="600">
                        <a:effectLst/>
                        <a:latin typeface="Calibri" panose="020F0502020204030204" pitchFamily="34" charset="0"/>
                        <a:ea typeface="Times New Roman" panose="02020603050405020304" pitchFamily="18" charset="0"/>
                        <a:cs typeface="Times New Roman" panose="02020603050405020304" pitchFamily="18" charset="0"/>
                      </a:endParaRPr>
                    </a:p>
                  </a:txBody>
                  <a:tcPr marL="36841" marR="368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600">
                          <a:effectLst/>
                          <a:latin typeface="Arial Narrow" panose="020B0606020202030204" pitchFamily="34" charset="0"/>
                          <a:ea typeface="Times New Roman" panose="02020603050405020304" pitchFamily="18" charset="0"/>
                          <a:cs typeface="Times New Roman" panose="02020603050405020304" pitchFamily="18" charset="0"/>
                        </a:rPr>
                        <a:t>33</a:t>
                      </a:r>
                      <a:endParaRPr lang="en-ZA" sz="600">
                        <a:effectLst/>
                        <a:latin typeface="Calibri" panose="020F0502020204030204" pitchFamily="34" charset="0"/>
                        <a:ea typeface="Times New Roman" panose="02020603050405020304" pitchFamily="18" charset="0"/>
                        <a:cs typeface="Times New Roman" panose="02020603050405020304" pitchFamily="18" charset="0"/>
                      </a:endParaRPr>
                    </a:p>
                  </a:txBody>
                  <a:tcPr marL="36841" marR="368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600" dirty="0">
                          <a:effectLst/>
                          <a:latin typeface="Arial Narrow" panose="020B0606020202030204" pitchFamily="34" charset="0"/>
                          <a:ea typeface="Times New Roman" panose="02020603050405020304" pitchFamily="18" charset="0"/>
                          <a:cs typeface="Times New Roman" panose="02020603050405020304" pitchFamily="18" charset="0"/>
                        </a:rPr>
                        <a:t>11</a:t>
                      </a:r>
                      <a:endParaRPr lang="en-ZA" sz="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6841" marR="368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600">
                          <a:effectLst/>
                          <a:latin typeface="Arial Narrow" panose="020B0606020202030204" pitchFamily="34" charset="0"/>
                          <a:ea typeface="Times New Roman" panose="02020603050405020304" pitchFamily="18" charset="0"/>
                          <a:cs typeface="Times New Roman" panose="02020603050405020304" pitchFamily="18" charset="0"/>
                        </a:rPr>
                        <a:t>0</a:t>
                      </a:r>
                      <a:endParaRPr lang="en-ZA" sz="600">
                        <a:effectLst/>
                        <a:latin typeface="Calibri" panose="020F0502020204030204" pitchFamily="34" charset="0"/>
                        <a:ea typeface="Times New Roman" panose="02020603050405020304" pitchFamily="18" charset="0"/>
                        <a:cs typeface="Times New Roman" panose="02020603050405020304" pitchFamily="18" charset="0"/>
                      </a:endParaRPr>
                    </a:p>
                  </a:txBody>
                  <a:tcPr marL="36841" marR="368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08200063"/>
                  </a:ext>
                </a:extLst>
              </a:tr>
              <a:tr h="137218">
                <a:tc>
                  <a:txBody>
                    <a:bodyPr/>
                    <a:lstStyle/>
                    <a:p>
                      <a:pPr marL="457200" algn="just">
                        <a:lnSpc>
                          <a:spcPct val="150000"/>
                        </a:lnSpc>
                        <a:spcAft>
                          <a:spcPts val="1000"/>
                        </a:spcAft>
                      </a:pPr>
                      <a:r>
                        <a:rPr lang="en-ZA" sz="600">
                          <a:effectLst/>
                          <a:latin typeface="Arial Narrow" panose="020B0606020202030204" pitchFamily="34" charset="0"/>
                          <a:ea typeface="Times New Roman" panose="02020603050405020304" pitchFamily="18" charset="0"/>
                          <a:cs typeface="Times New Roman" panose="02020603050405020304" pitchFamily="18" charset="0"/>
                        </a:rPr>
                        <a:t>HOD</a:t>
                      </a:r>
                      <a:endParaRPr lang="en-ZA" sz="600">
                        <a:effectLst/>
                        <a:latin typeface="Calibri" panose="020F0502020204030204" pitchFamily="34" charset="0"/>
                        <a:ea typeface="Times New Roman" panose="02020603050405020304" pitchFamily="18" charset="0"/>
                        <a:cs typeface="Times New Roman" panose="02020603050405020304" pitchFamily="18" charset="0"/>
                      </a:endParaRPr>
                    </a:p>
                  </a:txBody>
                  <a:tcPr marL="36841" marR="368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600">
                          <a:effectLst/>
                          <a:latin typeface="Arial Narrow" panose="020B0606020202030204" pitchFamily="34" charset="0"/>
                          <a:ea typeface="Times New Roman" panose="02020603050405020304" pitchFamily="18" charset="0"/>
                          <a:cs typeface="Times New Roman" panose="02020603050405020304" pitchFamily="18" charset="0"/>
                        </a:rPr>
                        <a:t>8</a:t>
                      </a:r>
                      <a:endParaRPr lang="en-ZA" sz="600">
                        <a:effectLst/>
                        <a:latin typeface="Calibri" panose="020F0502020204030204" pitchFamily="34" charset="0"/>
                        <a:ea typeface="Times New Roman" panose="02020603050405020304" pitchFamily="18" charset="0"/>
                        <a:cs typeface="Times New Roman" panose="02020603050405020304" pitchFamily="18" charset="0"/>
                      </a:endParaRPr>
                    </a:p>
                  </a:txBody>
                  <a:tcPr marL="36841" marR="368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600">
                          <a:effectLst/>
                          <a:latin typeface="Arial Narrow" panose="020B0606020202030204" pitchFamily="34" charset="0"/>
                          <a:ea typeface="Times New Roman" panose="02020603050405020304" pitchFamily="18" charset="0"/>
                          <a:cs typeface="Times New Roman" panose="02020603050405020304" pitchFamily="18" charset="0"/>
                        </a:rPr>
                        <a:t>24</a:t>
                      </a:r>
                      <a:endParaRPr lang="en-ZA" sz="600">
                        <a:effectLst/>
                        <a:latin typeface="Calibri" panose="020F0502020204030204" pitchFamily="34" charset="0"/>
                        <a:ea typeface="Times New Roman" panose="02020603050405020304" pitchFamily="18" charset="0"/>
                        <a:cs typeface="Times New Roman" panose="02020603050405020304" pitchFamily="18" charset="0"/>
                      </a:endParaRPr>
                    </a:p>
                  </a:txBody>
                  <a:tcPr marL="36841" marR="368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600">
                          <a:effectLst/>
                          <a:latin typeface="Arial Narrow" panose="020B0606020202030204" pitchFamily="34" charset="0"/>
                          <a:ea typeface="Times New Roman" panose="02020603050405020304" pitchFamily="18" charset="0"/>
                          <a:cs typeface="Times New Roman" panose="02020603050405020304" pitchFamily="18" charset="0"/>
                        </a:rPr>
                        <a:t>8</a:t>
                      </a:r>
                      <a:endParaRPr lang="en-ZA" sz="600">
                        <a:effectLst/>
                        <a:latin typeface="Calibri" panose="020F0502020204030204" pitchFamily="34" charset="0"/>
                        <a:ea typeface="Times New Roman" panose="02020603050405020304" pitchFamily="18" charset="0"/>
                        <a:cs typeface="Times New Roman" panose="02020603050405020304" pitchFamily="18" charset="0"/>
                      </a:endParaRPr>
                    </a:p>
                  </a:txBody>
                  <a:tcPr marL="36841" marR="368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600">
                          <a:effectLst/>
                          <a:latin typeface="Arial Narrow" panose="020B0606020202030204" pitchFamily="34" charset="0"/>
                          <a:ea typeface="Times New Roman" panose="02020603050405020304" pitchFamily="18" charset="0"/>
                          <a:cs typeface="Times New Roman" panose="02020603050405020304" pitchFamily="18" charset="0"/>
                        </a:rPr>
                        <a:t>0</a:t>
                      </a:r>
                      <a:endParaRPr lang="en-ZA" sz="600">
                        <a:effectLst/>
                        <a:latin typeface="Calibri" panose="020F0502020204030204" pitchFamily="34" charset="0"/>
                        <a:ea typeface="Times New Roman" panose="02020603050405020304" pitchFamily="18" charset="0"/>
                        <a:cs typeface="Times New Roman" panose="02020603050405020304" pitchFamily="18" charset="0"/>
                      </a:endParaRPr>
                    </a:p>
                  </a:txBody>
                  <a:tcPr marL="36841" marR="368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41248093"/>
                  </a:ext>
                </a:extLst>
              </a:tr>
              <a:tr h="548872">
                <a:tc>
                  <a:txBody>
                    <a:bodyPr/>
                    <a:lstStyle/>
                    <a:p>
                      <a:pPr marL="457200" algn="just">
                        <a:lnSpc>
                          <a:spcPct val="150000"/>
                        </a:lnSpc>
                        <a:spcAft>
                          <a:spcPts val="1000"/>
                        </a:spcAft>
                      </a:pPr>
                      <a:r>
                        <a:rPr lang="en-ZA" sz="600">
                          <a:effectLst/>
                          <a:latin typeface="Arial Narrow" panose="020B0606020202030204" pitchFamily="34" charset="0"/>
                          <a:ea typeface="Times New Roman" panose="02020603050405020304" pitchFamily="18" charset="0"/>
                          <a:cs typeface="Times New Roman" panose="02020603050405020304" pitchFamily="18" charset="0"/>
                        </a:rPr>
                        <a:t>Internal Control </a:t>
                      </a:r>
                      <a:endParaRPr lang="en-ZA" sz="600">
                        <a:effectLst/>
                        <a:latin typeface="Calibri" panose="020F0502020204030204" pitchFamily="34" charset="0"/>
                        <a:ea typeface="Times New Roman" panose="02020603050405020304" pitchFamily="18" charset="0"/>
                        <a:cs typeface="Times New Roman" panose="02020603050405020304" pitchFamily="18" charset="0"/>
                      </a:endParaRPr>
                    </a:p>
                  </a:txBody>
                  <a:tcPr marL="36841" marR="368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600">
                          <a:effectLst/>
                          <a:latin typeface="Arial Narrow" panose="020B0606020202030204" pitchFamily="34" charset="0"/>
                          <a:ea typeface="Times New Roman" panose="02020603050405020304" pitchFamily="18" charset="0"/>
                          <a:cs typeface="Times New Roman" panose="02020603050405020304" pitchFamily="18" charset="0"/>
                        </a:rPr>
                        <a:t>3</a:t>
                      </a:r>
                      <a:endParaRPr lang="en-ZA" sz="600">
                        <a:effectLst/>
                        <a:latin typeface="Calibri" panose="020F0502020204030204" pitchFamily="34" charset="0"/>
                        <a:ea typeface="Times New Roman" panose="02020603050405020304" pitchFamily="18" charset="0"/>
                        <a:cs typeface="Times New Roman" panose="02020603050405020304" pitchFamily="18" charset="0"/>
                      </a:endParaRPr>
                    </a:p>
                  </a:txBody>
                  <a:tcPr marL="36841" marR="368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600">
                          <a:effectLst/>
                          <a:latin typeface="Arial Narrow" panose="020B0606020202030204" pitchFamily="34" charset="0"/>
                          <a:ea typeface="Times New Roman" panose="02020603050405020304" pitchFamily="18" charset="0"/>
                          <a:cs typeface="Times New Roman" panose="02020603050405020304" pitchFamily="18" charset="0"/>
                        </a:rPr>
                        <a:t>9</a:t>
                      </a:r>
                      <a:endParaRPr lang="en-ZA" sz="600">
                        <a:effectLst/>
                        <a:latin typeface="Calibri" panose="020F0502020204030204" pitchFamily="34" charset="0"/>
                        <a:ea typeface="Times New Roman" panose="02020603050405020304" pitchFamily="18" charset="0"/>
                        <a:cs typeface="Times New Roman" panose="02020603050405020304" pitchFamily="18" charset="0"/>
                      </a:endParaRPr>
                    </a:p>
                  </a:txBody>
                  <a:tcPr marL="36841" marR="368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600">
                          <a:effectLst/>
                          <a:latin typeface="Arial Narrow" panose="020B0606020202030204" pitchFamily="34" charset="0"/>
                          <a:ea typeface="Times New Roman" panose="02020603050405020304" pitchFamily="18" charset="0"/>
                          <a:cs typeface="Times New Roman" panose="02020603050405020304" pitchFamily="18" charset="0"/>
                        </a:rPr>
                        <a:t>3</a:t>
                      </a:r>
                      <a:endParaRPr lang="en-ZA" sz="600">
                        <a:effectLst/>
                        <a:latin typeface="Calibri" panose="020F0502020204030204" pitchFamily="34" charset="0"/>
                        <a:ea typeface="Times New Roman" panose="02020603050405020304" pitchFamily="18" charset="0"/>
                        <a:cs typeface="Times New Roman" panose="02020603050405020304" pitchFamily="18" charset="0"/>
                      </a:endParaRPr>
                    </a:p>
                  </a:txBody>
                  <a:tcPr marL="36841" marR="368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600">
                          <a:effectLst/>
                          <a:latin typeface="Arial Narrow" panose="020B0606020202030204" pitchFamily="34" charset="0"/>
                          <a:ea typeface="Times New Roman" panose="02020603050405020304" pitchFamily="18" charset="0"/>
                          <a:cs typeface="Times New Roman" panose="02020603050405020304" pitchFamily="18" charset="0"/>
                        </a:rPr>
                        <a:t>0</a:t>
                      </a:r>
                      <a:endParaRPr lang="en-ZA" sz="600">
                        <a:effectLst/>
                        <a:latin typeface="Calibri" panose="020F0502020204030204" pitchFamily="34" charset="0"/>
                        <a:ea typeface="Times New Roman" panose="02020603050405020304" pitchFamily="18" charset="0"/>
                        <a:cs typeface="Times New Roman" panose="02020603050405020304" pitchFamily="18" charset="0"/>
                      </a:endParaRPr>
                    </a:p>
                  </a:txBody>
                  <a:tcPr marL="36841" marR="368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62648055"/>
                  </a:ext>
                </a:extLst>
              </a:tr>
              <a:tr h="823309">
                <a:tc>
                  <a:txBody>
                    <a:bodyPr/>
                    <a:lstStyle/>
                    <a:p>
                      <a:pPr marL="457200" algn="just">
                        <a:lnSpc>
                          <a:spcPct val="150000"/>
                        </a:lnSpc>
                        <a:spcAft>
                          <a:spcPts val="1000"/>
                        </a:spcAft>
                      </a:pPr>
                      <a:r>
                        <a:rPr lang="en-ZA" sz="600">
                          <a:effectLst/>
                          <a:latin typeface="Arial Narrow" panose="020B0606020202030204" pitchFamily="34" charset="0"/>
                          <a:ea typeface="Times New Roman" panose="02020603050405020304" pitchFamily="18" charset="0"/>
                          <a:cs typeface="Times New Roman" panose="02020603050405020304" pitchFamily="18" charset="0"/>
                        </a:rPr>
                        <a:t>Business Support Services</a:t>
                      </a:r>
                      <a:endParaRPr lang="en-ZA" sz="600">
                        <a:effectLst/>
                        <a:latin typeface="Calibri" panose="020F0502020204030204" pitchFamily="34" charset="0"/>
                        <a:ea typeface="Times New Roman" panose="02020603050405020304" pitchFamily="18" charset="0"/>
                        <a:cs typeface="Times New Roman" panose="02020603050405020304" pitchFamily="18" charset="0"/>
                      </a:endParaRPr>
                    </a:p>
                  </a:txBody>
                  <a:tcPr marL="36841" marR="368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600">
                          <a:effectLst/>
                          <a:latin typeface="Arial Narrow" panose="020B0606020202030204" pitchFamily="34" charset="0"/>
                          <a:ea typeface="Times New Roman" panose="02020603050405020304" pitchFamily="18" charset="0"/>
                          <a:cs typeface="Times New Roman" panose="02020603050405020304" pitchFamily="18" charset="0"/>
                        </a:rPr>
                        <a:t>5</a:t>
                      </a:r>
                      <a:endParaRPr lang="en-ZA" sz="600">
                        <a:effectLst/>
                        <a:latin typeface="Calibri" panose="020F0502020204030204" pitchFamily="34" charset="0"/>
                        <a:ea typeface="Times New Roman" panose="02020603050405020304" pitchFamily="18" charset="0"/>
                        <a:cs typeface="Times New Roman" panose="02020603050405020304" pitchFamily="18" charset="0"/>
                      </a:endParaRPr>
                    </a:p>
                  </a:txBody>
                  <a:tcPr marL="36841" marR="368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600">
                          <a:effectLst/>
                          <a:latin typeface="Arial Narrow" panose="020B0606020202030204" pitchFamily="34" charset="0"/>
                          <a:ea typeface="Times New Roman" panose="02020603050405020304" pitchFamily="18" charset="0"/>
                          <a:cs typeface="Times New Roman" panose="02020603050405020304" pitchFamily="18" charset="0"/>
                        </a:rPr>
                        <a:t>15</a:t>
                      </a:r>
                      <a:endParaRPr lang="en-ZA" sz="600">
                        <a:effectLst/>
                        <a:latin typeface="Calibri" panose="020F0502020204030204" pitchFamily="34" charset="0"/>
                        <a:ea typeface="Times New Roman" panose="02020603050405020304" pitchFamily="18" charset="0"/>
                        <a:cs typeface="Times New Roman" panose="02020603050405020304" pitchFamily="18" charset="0"/>
                      </a:endParaRPr>
                    </a:p>
                  </a:txBody>
                  <a:tcPr marL="36841" marR="368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600">
                          <a:effectLst/>
                          <a:latin typeface="Arial Narrow" panose="020B0606020202030204" pitchFamily="34" charset="0"/>
                          <a:ea typeface="Times New Roman" panose="02020603050405020304" pitchFamily="18" charset="0"/>
                          <a:cs typeface="Times New Roman" panose="02020603050405020304" pitchFamily="18" charset="0"/>
                        </a:rPr>
                        <a:t>5</a:t>
                      </a:r>
                      <a:endParaRPr lang="en-ZA" sz="600">
                        <a:effectLst/>
                        <a:latin typeface="Calibri" panose="020F0502020204030204" pitchFamily="34" charset="0"/>
                        <a:ea typeface="Times New Roman" panose="02020603050405020304" pitchFamily="18" charset="0"/>
                        <a:cs typeface="Times New Roman" panose="02020603050405020304" pitchFamily="18" charset="0"/>
                      </a:endParaRPr>
                    </a:p>
                  </a:txBody>
                  <a:tcPr marL="36841" marR="368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600">
                          <a:effectLst/>
                          <a:latin typeface="Arial Narrow" panose="020B0606020202030204" pitchFamily="34" charset="0"/>
                          <a:ea typeface="Times New Roman" panose="02020603050405020304" pitchFamily="18" charset="0"/>
                          <a:cs typeface="Times New Roman" panose="02020603050405020304" pitchFamily="18" charset="0"/>
                        </a:rPr>
                        <a:t>0</a:t>
                      </a:r>
                      <a:endParaRPr lang="en-ZA" sz="600">
                        <a:effectLst/>
                        <a:latin typeface="Calibri" panose="020F0502020204030204" pitchFamily="34" charset="0"/>
                        <a:ea typeface="Times New Roman" panose="02020603050405020304" pitchFamily="18" charset="0"/>
                        <a:cs typeface="Times New Roman" panose="02020603050405020304" pitchFamily="18" charset="0"/>
                      </a:endParaRPr>
                    </a:p>
                  </a:txBody>
                  <a:tcPr marL="36841" marR="368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16769221"/>
                  </a:ext>
                </a:extLst>
              </a:tr>
              <a:tr h="411654">
                <a:tc>
                  <a:txBody>
                    <a:bodyPr/>
                    <a:lstStyle/>
                    <a:p>
                      <a:pPr marL="457200" algn="just">
                        <a:lnSpc>
                          <a:spcPct val="150000"/>
                        </a:lnSpc>
                        <a:spcAft>
                          <a:spcPts val="1000"/>
                        </a:spcAft>
                      </a:pPr>
                      <a:r>
                        <a:rPr lang="en-ZA" sz="600" b="1">
                          <a:effectLst/>
                          <a:latin typeface="Arial Narrow" panose="020B0606020202030204" pitchFamily="34" charset="0"/>
                          <a:ea typeface="Times New Roman" panose="02020603050405020304" pitchFamily="18" charset="0"/>
                          <a:cs typeface="Times New Roman" panose="02020603050405020304" pitchFamily="18" charset="0"/>
                        </a:rPr>
                        <a:t>Total Number</a:t>
                      </a:r>
                      <a:endParaRPr lang="en-ZA" sz="600">
                        <a:effectLst/>
                        <a:latin typeface="Calibri" panose="020F0502020204030204" pitchFamily="34" charset="0"/>
                        <a:ea typeface="Times New Roman" panose="02020603050405020304" pitchFamily="18" charset="0"/>
                        <a:cs typeface="Times New Roman" panose="02020603050405020304" pitchFamily="18" charset="0"/>
                      </a:endParaRPr>
                    </a:p>
                  </a:txBody>
                  <a:tcPr marL="36841" marR="368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600" b="1">
                          <a:effectLst/>
                          <a:latin typeface="Arial Narrow" panose="020B0606020202030204" pitchFamily="34" charset="0"/>
                          <a:ea typeface="Times New Roman" panose="02020603050405020304" pitchFamily="18" charset="0"/>
                          <a:cs typeface="Times New Roman" panose="02020603050405020304" pitchFamily="18" charset="0"/>
                        </a:rPr>
                        <a:t>121</a:t>
                      </a:r>
                      <a:endParaRPr lang="en-ZA" sz="600">
                        <a:effectLst/>
                        <a:latin typeface="Calibri" panose="020F0502020204030204" pitchFamily="34" charset="0"/>
                        <a:ea typeface="Times New Roman" panose="02020603050405020304" pitchFamily="18" charset="0"/>
                        <a:cs typeface="Times New Roman" panose="02020603050405020304" pitchFamily="18" charset="0"/>
                      </a:endParaRPr>
                    </a:p>
                  </a:txBody>
                  <a:tcPr marL="36841" marR="368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600" b="1">
                          <a:effectLst/>
                          <a:latin typeface="Arial Narrow" panose="020B0606020202030204" pitchFamily="34" charset="0"/>
                          <a:ea typeface="Times New Roman" panose="02020603050405020304" pitchFamily="18" charset="0"/>
                          <a:cs typeface="Times New Roman" panose="02020603050405020304" pitchFamily="18" charset="0"/>
                        </a:rPr>
                        <a:t>372</a:t>
                      </a:r>
                      <a:endParaRPr lang="en-ZA" sz="600">
                        <a:effectLst/>
                        <a:latin typeface="Calibri" panose="020F0502020204030204" pitchFamily="34" charset="0"/>
                        <a:ea typeface="Times New Roman" panose="02020603050405020304" pitchFamily="18" charset="0"/>
                        <a:cs typeface="Times New Roman" panose="02020603050405020304" pitchFamily="18" charset="0"/>
                      </a:endParaRPr>
                    </a:p>
                  </a:txBody>
                  <a:tcPr marL="36841" marR="368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600" b="1">
                          <a:effectLst/>
                          <a:latin typeface="Arial Narrow" panose="020B0606020202030204" pitchFamily="34" charset="0"/>
                          <a:ea typeface="Times New Roman" panose="02020603050405020304" pitchFamily="18" charset="0"/>
                          <a:cs typeface="Times New Roman" panose="02020603050405020304" pitchFamily="18" charset="0"/>
                        </a:rPr>
                        <a:t>124</a:t>
                      </a:r>
                      <a:endParaRPr lang="en-ZA" sz="600">
                        <a:effectLst/>
                        <a:latin typeface="Calibri" panose="020F0502020204030204" pitchFamily="34" charset="0"/>
                        <a:ea typeface="Times New Roman" panose="02020603050405020304" pitchFamily="18" charset="0"/>
                        <a:cs typeface="Times New Roman" panose="02020603050405020304" pitchFamily="18" charset="0"/>
                      </a:endParaRPr>
                    </a:p>
                  </a:txBody>
                  <a:tcPr marL="36841" marR="368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1000"/>
                        </a:spcAft>
                      </a:pPr>
                      <a:r>
                        <a:rPr lang="en-ZA" sz="600" b="1" dirty="0">
                          <a:effectLst/>
                          <a:latin typeface="Arial Narrow" panose="020B0606020202030204" pitchFamily="34" charset="0"/>
                          <a:ea typeface="Times New Roman" panose="02020603050405020304" pitchFamily="18" charset="0"/>
                          <a:cs typeface="Times New Roman" panose="02020603050405020304" pitchFamily="18" charset="0"/>
                        </a:rPr>
                        <a:t>15L</a:t>
                      </a:r>
                      <a:endParaRPr lang="en-ZA" sz="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6841" marR="368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49225068"/>
                  </a:ext>
                </a:extLst>
              </a:tr>
            </a:tbl>
          </a:graphicData>
        </a:graphic>
      </p:graphicFrame>
      <p:sp>
        <p:nvSpPr>
          <p:cNvPr id="6" name="Rectangle 2"/>
          <p:cNvSpPr>
            <a:spLocks noChangeArrowheads="1"/>
          </p:cNvSpPr>
          <p:nvPr/>
        </p:nvSpPr>
        <p:spPr bwMode="auto">
          <a:xfrm>
            <a:off x="-5354732" y="-4605968"/>
            <a:ext cx="17538795"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ZA" altLang="en-US" sz="1100" b="1" i="0" u="none" strike="noStrike" cap="none" normalizeH="0" baseline="0" smtClean="0">
                <a:ln>
                  <a:noFill/>
                </a:ln>
                <a:solidFill>
                  <a:schemeClr val="tx1"/>
                </a:solidFill>
                <a:effectLst/>
                <a:latin typeface="Arial Narrow" panose="020B0606020202030204" pitchFamily="34" charset="0"/>
                <a:ea typeface="Times New Roman" panose="02020603050405020304" pitchFamily="18" charset="0"/>
                <a:cs typeface="Times New Roman" panose="02020603050405020304" pitchFamily="18" charset="0"/>
              </a:rPr>
              <a:t>Administration</a:t>
            </a:r>
            <a:endParaRPr kumimoji="0" lang="en-ZA" altLang="en-US" sz="1800" b="0" i="0" u="none" strike="noStrike" cap="none" normalizeH="0" baseline="0" smtClean="0">
              <a:ln>
                <a:noFill/>
              </a:ln>
              <a:solidFill>
                <a:schemeClr val="tx1"/>
              </a:solidFill>
              <a:effectLst/>
              <a:latin typeface="Arial" panose="020B0604020202020204" pitchFamily="34" charset="0"/>
            </a:endParaRPr>
          </a:p>
        </p:txBody>
      </p:sp>
      <p:sp>
        <p:nvSpPr>
          <p:cNvPr id="2" name="Rectangle 1"/>
          <p:cNvSpPr/>
          <p:nvPr/>
        </p:nvSpPr>
        <p:spPr>
          <a:xfrm>
            <a:off x="2583" y="1164353"/>
            <a:ext cx="9086850" cy="6189258"/>
          </a:xfrm>
          <a:prstGeom prst="rect">
            <a:avLst/>
          </a:prstGeom>
        </p:spPr>
        <p:txBody>
          <a:bodyPr wrap="square">
            <a:spAutoFit/>
          </a:bodyPr>
          <a:lstStyle/>
          <a:p>
            <a:pPr algn="just">
              <a:lnSpc>
                <a:spcPct val="107000"/>
              </a:lnSpc>
              <a:spcAft>
                <a:spcPts val="800"/>
              </a:spcAft>
              <a:tabLst>
                <a:tab pos="2428875" algn="l"/>
              </a:tabLst>
            </a:pPr>
            <a:r>
              <a:rPr lang="en-ZA" sz="2000" b="1" dirty="0">
                <a:latin typeface="Arial Narrow" panose="020B0606020202030204" pitchFamily="34" charset="0"/>
                <a:ea typeface="Calibri" panose="020F0502020204030204" pitchFamily="34" charset="0"/>
                <a:cs typeface="Times New Roman" panose="02020603050405020304" pitchFamily="18" charset="0"/>
              </a:rPr>
              <a:t>Provision of Gloves</a:t>
            </a:r>
            <a:endParaRPr lang="en-ZA" dirty="0">
              <a:latin typeface="Arial Narrow" panose="020B0606020202030204" pitchFamily="34" charset="0"/>
              <a:ea typeface="Calibri" panose="020F0502020204030204" pitchFamily="34" charset="0"/>
              <a:cs typeface="Times New Roman" panose="02020603050405020304" pitchFamily="18" charset="0"/>
            </a:endParaRPr>
          </a:p>
          <a:p>
            <a:pPr algn="just">
              <a:lnSpc>
                <a:spcPct val="107000"/>
              </a:lnSpc>
              <a:spcAft>
                <a:spcPts val="800"/>
              </a:spcAft>
              <a:tabLst>
                <a:tab pos="2428875" algn="l"/>
              </a:tabLst>
            </a:pPr>
            <a:r>
              <a:rPr lang="en-ZA" sz="2000" dirty="0">
                <a:latin typeface="Arial Narrow" panose="020B0606020202030204" pitchFamily="34" charset="0"/>
                <a:ea typeface="Calibri" panose="020F0502020204030204" pitchFamily="34" charset="0"/>
                <a:cs typeface="Times New Roman" panose="02020603050405020304" pitchFamily="18" charset="0"/>
              </a:rPr>
              <a:t>The Department only procured 400 pairs of gloves and did not procure any further as guided by WHO’s guidelines on officials who need gloves coupled with the associated risk/ tendency. of not disinfecting regularly when wearing gloves. The provision of gloves was also viewed as an additional measure that cannot be provided in conjunction with sanitisation. The department, however, continued with the provision of job specific gloves for farm aids, laboratory staff and cleaners</a:t>
            </a:r>
            <a:r>
              <a:rPr lang="en-ZA" sz="2000" dirty="0" smtClean="0">
                <a:latin typeface="Arial Narrow" panose="020B0606020202030204" pitchFamily="34" charset="0"/>
                <a:ea typeface="Calibri" panose="020F0502020204030204" pitchFamily="34" charset="0"/>
                <a:cs typeface="Times New Roman" panose="02020603050405020304" pitchFamily="18" charset="0"/>
              </a:rPr>
              <a:t>.</a:t>
            </a:r>
            <a:r>
              <a:rPr lang="en-ZA" sz="2000" b="1" dirty="0">
                <a:latin typeface="Arial Narrow" panose="020B0606020202030204" pitchFamily="34" charset="0"/>
                <a:ea typeface="Calibri" panose="020F0502020204030204" pitchFamily="34" charset="0"/>
                <a:cs typeface="Times New Roman" panose="02020603050405020304" pitchFamily="18" charset="0"/>
              </a:rPr>
              <a:t> </a:t>
            </a:r>
            <a:endParaRPr lang="en-ZA" dirty="0">
              <a:latin typeface="Arial Narrow" panose="020B0606020202030204" pitchFamily="34" charset="0"/>
              <a:ea typeface="Calibri" panose="020F0502020204030204" pitchFamily="34" charset="0"/>
              <a:cs typeface="Times New Roman" panose="02020603050405020304" pitchFamily="18" charset="0"/>
            </a:endParaRPr>
          </a:p>
          <a:p>
            <a:pPr algn="just">
              <a:lnSpc>
                <a:spcPct val="107000"/>
              </a:lnSpc>
              <a:spcAft>
                <a:spcPts val="800"/>
              </a:spcAft>
              <a:tabLst>
                <a:tab pos="2428875" algn="l"/>
              </a:tabLst>
            </a:pPr>
            <a:r>
              <a:rPr lang="en-ZA" sz="2000" b="1" dirty="0">
                <a:latin typeface="Arial Narrow" panose="020B0606020202030204" pitchFamily="34" charset="0"/>
                <a:ea typeface="Calibri" panose="020F0502020204030204" pitchFamily="34" charset="0"/>
                <a:cs typeface="Times New Roman" panose="02020603050405020304" pitchFamily="18" charset="0"/>
              </a:rPr>
              <a:t>Screening of officials as precautionary measure</a:t>
            </a:r>
            <a:endParaRPr lang="en-ZA" dirty="0">
              <a:latin typeface="Arial Narrow" panose="020B0606020202030204" pitchFamily="34" charset="0"/>
              <a:ea typeface="Calibri" panose="020F0502020204030204" pitchFamily="34" charset="0"/>
              <a:cs typeface="Times New Roman" panose="02020603050405020304" pitchFamily="18" charset="0"/>
            </a:endParaRPr>
          </a:p>
          <a:p>
            <a:pPr algn="just">
              <a:lnSpc>
                <a:spcPct val="107000"/>
              </a:lnSpc>
              <a:spcAft>
                <a:spcPts val="800"/>
              </a:spcAft>
              <a:tabLst>
                <a:tab pos="2428875" algn="l"/>
              </a:tabLst>
            </a:pPr>
            <a:r>
              <a:rPr lang="en-ZA" sz="2000" dirty="0">
                <a:latin typeface="Arial Narrow" panose="020B0606020202030204" pitchFamily="34" charset="0"/>
                <a:ea typeface="Calibri" panose="020F0502020204030204" pitchFamily="34" charset="0"/>
                <a:cs typeface="Times New Roman" panose="02020603050405020304" pitchFamily="18" charset="0"/>
              </a:rPr>
              <a:t>The department has procured thermometers which will be used by trained OHS representatives as a precautionary measure to monitor staff temperature.</a:t>
            </a:r>
            <a:endParaRPr lang="en-ZA" dirty="0">
              <a:latin typeface="Arial Narrow" panose="020B0606020202030204" pitchFamily="34" charset="0"/>
              <a:ea typeface="Calibri" panose="020F0502020204030204" pitchFamily="34" charset="0"/>
              <a:cs typeface="Times New Roman" panose="02020603050405020304" pitchFamily="18" charset="0"/>
            </a:endParaRPr>
          </a:p>
          <a:p>
            <a:pPr algn="just">
              <a:lnSpc>
                <a:spcPct val="107000"/>
              </a:lnSpc>
              <a:spcAft>
                <a:spcPts val="800"/>
              </a:spcAft>
              <a:tabLst>
                <a:tab pos="2428875" algn="l"/>
              </a:tabLst>
            </a:pPr>
            <a:r>
              <a:rPr lang="en-ZA" sz="2000" dirty="0">
                <a:latin typeface="Arial Narrow" panose="020B0606020202030204" pitchFamily="34" charset="0"/>
                <a:ea typeface="Calibri" panose="020F0502020204030204" pitchFamily="34" charset="0"/>
                <a:cs typeface="Times New Roman" panose="02020603050405020304" pitchFamily="18" charset="0"/>
              </a:rPr>
              <a:t> </a:t>
            </a:r>
            <a:endParaRPr lang="en-ZA" dirty="0">
              <a:latin typeface="Arial Narrow" panose="020B0606020202030204" pitchFamily="34" charset="0"/>
              <a:ea typeface="Calibri" panose="020F0502020204030204" pitchFamily="34" charset="0"/>
              <a:cs typeface="Times New Roman" panose="02020603050405020304" pitchFamily="18" charset="0"/>
            </a:endParaRPr>
          </a:p>
          <a:p>
            <a:pPr algn="just">
              <a:lnSpc>
                <a:spcPct val="107000"/>
              </a:lnSpc>
              <a:spcAft>
                <a:spcPts val="800"/>
              </a:spcAft>
              <a:tabLst>
                <a:tab pos="2428875" algn="l"/>
              </a:tabLst>
            </a:pPr>
            <a:r>
              <a:rPr lang="en-ZA" sz="2000" b="1" dirty="0">
                <a:latin typeface="Arial Narrow" panose="020B0606020202030204" pitchFamily="34" charset="0"/>
                <a:ea typeface="Calibri" panose="020F0502020204030204" pitchFamily="34" charset="0"/>
                <a:cs typeface="Times New Roman" panose="02020603050405020304" pitchFamily="18" charset="0"/>
              </a:rPr>
              <a:t>Disinfestation of Offices</a:t>
            </a:r>
            <a:endParaRPr lang="en-ZA" dirty="0">
              <a:latin typeface="Arial Narrow" panose="020B0606020202030204" pitchFamily="34" charset="0"/>
              <a:ea typeface="Calibri" panose="020F0502020204030204" pitchFamily="34" charset="0"/>
              <a:cs typeface="Times New Roman" panose="02020603050405020304" pitchFamily="18" charset="0"/>
            </a:endParaRPr>
          </a:p>
          <a:p>
            <a:pPr algn="just">
              <a:lnSpc>
                <a:spcPct val="107000"/>
              </a:lnSpc>
              <a:spcAft>
                <a:spcPts val="800"/>
              </a:spcAft>
              <a:tabLst>
                <a:tab pos="2428875" algn="l"/>
              </a:tabLst>
            </a:pPr>
            <a:r>
              <a:rPr lang="en-ZA" sz="2000" dirty="0">
                <a:latin typeface="Arial Narrow" panose="020B0606020202030204" pitchFamily="34" charset="0"/>
                <a:ea typeface="Calibri" panose="020F0502020204030204" pitchFamily="34" charset="0"/>
                <a:cs typeface="Times New Roman" panose="02020603050405020304" pitchFamily="18" charset="0"/>
              </a:rPr>
              <a:t>The Department has a total of 64 offices across the province. An operational plan has been development to disinfest offices. Disinfestation of some offices has commenced.</a:t>
            </a:r>
            <a:endParaRPr lang="en-ZA" dirty="0">
              <a:latin typeface="Arial Narrow" panose="020B0606020202030204" pitchFamily="34" charset="0"/>
              <a:ea typeface="Calibri" panose="020F0502020204030204" pitchFamily="34" charset="0"/>
              <a:cs typeface="Times New Roman" panose="02020603050405020304" pitchFamily="18" charset="0"/>
            </a:endParaRPr>
          </a:p>
          <a:p>
            <a:pPr algn="just">
              <a:lnSpc>
                <a:spcPct val="107000"/>
              </a:lnSpc>
              <a:spcAft>
                <a:spcPts val="800"/>
              </a:spcAft>
              <a:tabLst>
                <a:tab pos="2428875" algn="l"/>
              </a:tabLst>
            </a:pPr>
            <a:r>
              <a:rPr lang="en-ZA" dirty="0">
                <a:latin typeface="Arial Narrow" panose="020B0606020202030204" pitchFamily="34" charset="0"/>
                <a:ea typeface="Calibri" panose="020F0502020204030204" pitchFamily="34" charset="0"/>
                <a:cs typeface="Times New Roman" panose="02020603050405020304" pitchFamily="18" charset="0"/>
              </a:rPr>
              <a:t> </a:t>
            </a:r>
            <a:endParaRPr lang="en-ZA" sz="1600" dirty="0">
              <a:latin typeface="Arial Narrow" panose="020B0606020202030204" pitchFamily="34" charset="0"/>
              <a:ea typeface="Calibri" panose="020F0502020204030204" pitchFamily="34" charset="0"/>
              <a:cs typeface="Times New Roman" panose="02020603050405020304" pitchFamily="18" charset="0"/>
            </a:endParaRPr>
          </a:p>
          <a:p>
            <a:pPr lvl="1" algn="just">
              <a:lnSpc>
                <a:spcPct val="150000"/>
              </a:lnSpc>
              <a:spcAft>
                <a:spcPts val="800"/>
              </a:spcAft>
            </a:pPr>
            <a:endParaRPr lang="en-US" sz="1600" i="1" dirty="0">
              <a:effectLst/>
              <a:latin typeface="Arial Narrow" panose="020B0606020202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256890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le 1"/>
          <p:cNvSpPr txBox="1">
            <a:spLocks/>
          </p:cNvSpPr>
          <p:nvPr/>
        </p:nvSpPr>
        <p:spPr bwMode="auto">
          <a:xfrm>
            <a:off x="2590800" y="1094164"/>
            <a:ext cx="617220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00"/>
              </a:buClr>
              <a:buSzPct val="75000"/>
              <a:buFontTx/>
              <a:buNone/>
              <a:tabLst/>
              <a:defRPr/>
            </a:pPr>
            <a:endParaRPr kumimoji="0" lang="en-ZA" altLang="en-US" sz="1800" b="1" i="0" u="none" strike="noStrike" kern="1200" cap="none" spc="0" normalizeH="0" baseline="0" noProof="0" dirty="0">
              <a:ln>
                <a:noFill/>
              </a:ln>
              <a:solidFill>
                <a:srgbClr val="006600"/>
              </a:solidFill>
              <a:effectLst/>
              <a:uLnTx/>
              <a:uFillTx/>
              <a:latin typeface="Verdana" panose="020B0604030504040204" pitchFamily="34" charset="0"/>
              <a:ea typeface="+mn-ea"/>
              <a:cs typeface="Arial" panose="020B0604020202020204" pitchFamily="34" charset="0"/>
            </a:endParaRPr>
          </a:p>
        </p:txBody>
      </p:sp>
      <p:sp>
        <p:nvSpPr>
          <p:cNvPr id="7" name="Rectangle 6"/>
          <p:cNvSpPr/>
          <p:nvPr/>
        </p:nvSpPr>
        <p:spPr>
          <a:xfrm>
            <a:off x="533400" y="1630739"/>
            <a:ext cx="8153400" cy="923330"/>
          </a:xfrm>
          <a:prstGeom prst="rect">
            <a:avLst/>
          </a:prstGeom>
        </p:spPr>
        <p:txBody>
          <a:bodyPr wrap="square">
            <a:spAutoFit/>
          </a:bodyPr>
          <a:lstStyle/>
          <a:p>
            <a:pPr marL="457200" marR="0" lvl="1" indent="0" algn="l" defTabSz="914400" rtl="0" eaLnBrk="0" fontAlgn="base" latinLnBrk="0" hangingPunct="0">
              <a:lnSpc>
                <a:spcPct val="100000"/>
              </a:lnSpc>
              <a:spcBef>
                <a:spcPct val="0"/>
              </a:spcBef>
              <a:spcAft>
                <a:spcPct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342900" marR="0" lvl="1" indent="0" algn="l" defTabSz="914400" rtl="0" eaLnBrk="0" fontAlgn="base" latinLnBrk="0" hangingPunct="0">
              <a:lnSpc>
                <a:spcPct val="100000"/>
              </a:lnSpc>
              <a:spcBef>
                <a:spcPct val="0"/>
              </a:spcBef>
              <a:spcAft>
                <a:spcPct val="0"/>
              </a:spcAft>
              <a:buClrTx/>
              <a:buSzTx/>
              <a:buFontTx/>
              <a:buNone/>
              <a:tabLst/>
              <a:defRPr/>
            </a:pPr>
            <a:endParaRPr kumimoji="0" lang="en-ZA" sz="18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1" name="Rectangle 10">
            <a:extLst>
              <a:ext uri="{FF2B5EF4-FFF2-40B4-BE49-F238E27FC236}">
                <a16:creationId xmlns:a16="http://schemas.microsoft.com/office/drawing/2014/main" id="{603DA742-E284-4A5A-B231-1F1ECA42B012}"/>
              </a:ext>
            </a:extLst>
          </p:cNvPr>
          <p:cNvSpPr/>
          <p:nvPr/>
        </p:nvSpPr>
        <p:spPr bwMode="auto">
          <a:xfrm>
            <a:off x="-1905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4" name="Slide Number Placeholder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A1D250C-6849-490A-84C4-5527ECB713BA}"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Title 1"/>
          <p:cNvSpPr txBox="1">
            <a:spLocks/>
          </p:cNvSpPr>
          <p:nvPr/>
        </p:nvSpPr>
        <p:spPr bwMode="auto">
          <a:xfrm>
            <a:off x="2788484" y="37927"/>
            <a:ext cx="6355515" cy="1056237"/>
          </a:xfrm>
          <a:prstGeom prst="rect">
            <a:avLst/>
          </a:prstGeom>
          <a:solidFill>
            <a:schemeClr val="accent3">
              <a:lumMod val="50000"/>
            </a:schemeClr>
          </a:solidFill>
          <a:ln>
            <a:headEnd/>
            <a:tailEnd/>
          </a:ln>
        </p:spPr>
        <p:style>
          <a:lnRef idx="2">
            <a:schemeClr val="accent3"/>
          </a:lnRef>
          <a:fillRef idx="1">
            <a:schemeClr val="lt1"/>
          </a:fillRef>
          <a:effectRef idx="0">
            <a:schemeClr val="accent3"/>
          </a:effectRef>
          <a:fontRef idx="minor">
            <a:schemeClr val="dk1"/>
          </a:fontRef>
        </p:style>
        <p:txBody>
          <a:bodyPr anchor="ctr"/>
          <a:lstStyle/>
          <a:p>
            <a:pPr marL="0" marR="0" lvl="0" indent="0" algn="ctr" defTabSz="914400" rtl="0" eaLnBrk="0" fontAlgn="base" latinLnBrk="0" hangingPunct="0">
              <a:lnSpc>
                <a:spcPct val="120000"/>
              </a:lnSpc>
              <a:spcBef>
                <a:spcPct val="0"/>
              </a:spcBef>
              <a:spcAft>
                <a:spcPts val="600"/>
              </a:spcAft>
              <a:buClrTx/>
              <a:buSzTx/>
              <a:buFontTx/>
              <a:buNone/>
              <a:tabLst/>
              <a:defRPr/>
            </a:pPr>
            <a:r>
              <a:rPr lang="en-ZA" sz="2800" b="1" dirty="0" smtClean="0">
                <a:solidFill>
                  <a:schemeClr val="bg1"/>
                </a:solidFill>
                <a:latin typeface="Arial" panose="020B0604020202020204" pitchFamily="34" charset="0"/>
                <a:cs typeface="Arial" panose="020B0604020202020204" pitchFamily="34" charset="0"/>
              </a:rPr>
              <a:t>SAFETY OF OUR SANITISERS</a:t>
            </a:r>
            <a:endParaRPr kumimoji="0" lang="en-ZA" sz="28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p:txBody>
      </p:sp>
      <p:pic>
        <p:nvPicPr>
          <p:cNvPr id="12" name="image2.png"/>
          <p:cNvPicPr/>
          <p:nvPr/>
        </p:nvPicPr>
        <p:blipFill>
          <a:blip r:embed="rId2"/>
          <a:srcRect/>
          <a:stretch>
            <a:fillRect/>
          </a:stretch>
        </p:blipFill>
        <p:spPr>
          <a:xfrm>
            <a:off x="11947" y="-2342"/>
            <a:ext cx="2776538" cy="1066801"/>
          </a:xfrm>
          <a:prstGeom prst="rect">
            <a:avLst/>
          </a:prstGeom>
          <a:ln/>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47" y="1104728"/>
            <a:ext cx="9132052" cy="5399821"/>
          </a:xfrm>
          <a:prstGeom prst="rect">
            <a:avLst/>
          </a:prstGeom>
        </p:spPr>
      </p:pic>
    </p:spTree>
    <p:extLst>
      <p:ext uri="{BB962C8B-B14F-4D97-AF65-F5344CB8AC3E}">
        <p14:creationId xmlns:p14="http://schemas.microsoft.com/office/powerpoint/2010/main" val="36463530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le 1"/>
          <p:cNvSpPr txBox="1">
            <a:spLocks/>
          </p:cNvSpPr>
          <p:nvPr/>
        </p:nvSpPr>
        <p:spPr bwMode="auto">
          <a:xfrm>
            <a:off x="2590800" y="1094164"/>
            <a:ext cx="617220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00"/>
              </a:buClr>
              <a:buSzPct val="75000"/>
              <a:buFontTx/>
              <a:buNone/>
              <a:tabLst/>
              <a:defRPr/>
            </a:pPr>
            <a:endParaRPr kumimoji="0" lang="en-ZA" altLang="en-US" sz="1800" b="1" i="0" u="none" strike="noStrike" kern="1200" cap="none" spc="0" normalizeH="0" baseline="0" noProof="0" dirty="0">
              <a:ln>
                <a:noFill/>
              </a:ln>
              <a:solidFill>
                <a:srgbClr val="006600"/>
              </a:solidFill>
              <a:effectLst/>
              <a:uLnTx/>
              <a:uFillTx/>
              <a:latin typeface="Verdana" panose="020B0604030504040204" pitchFamily="34" charset="0"/>
              <a:ea typeface="+mn-ea"/>
              <a:cs typeface="Arial" panose="020B0604020202020204" pitchFamily="34" charset="0"/>
            </a:endParaRPr>
          </a:p>
        </p:txBody>
      </p:sp>
      <p:sp>
        <p:nvSpPr>
          <p:cNvPr id="7" name="Rectangle 6"/>
          <p:cNvSpPr/>
          <p:nvPr/>
        </p:nvSpPr>
        <p:spPr>
          <a:xfrm>
            <a:off x="0" y="1153696"/>
            <a:ext cx="9144000" cy="6124754"/>
          </a:xfrm>
          <a:prstGeom prst="rect">
            <a:avLst/>
          </a:prstGeom>
        </p:spPr>
        <p:txBody>
          <a:bodyPr wrap="square">
            <a:spAutoFit/>
          </a:bodyPr>
          <a:lstStyle/>
          <a:p>
            <a:pPr marL="742950" marR="0" lvl="1"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q"/>
              <a:tabLst/>
              <a:defRPr/>
            </a:pPr>
            <a:endParaRPr kumimoji="0" lang="en-ZA" sz="2400" b="0" i="0" u="none" strike="noStrike" kern="1200" cap="none" spc="0" normalizeH="0" baseline="0" noProof="0" dirty="0">
              <a:ln>
                <a:noFill/>
              </a:ln>
              <a:solidFill>
                <a:prstClr val="black"/>
              </a:solidFill>
              <a:effectLst/>
              <a:uLnTx/>
              <a:uFillTx/>
              <a:latin typeface="Arial Narrow" panose="020B0606020202030204" pitchFamily="34" charset="0"/>
            </a:endParaRPr>
          </a:p>
          <a:p>
            <a:pPr marL="800100" lvl="1" indent="-342900" eaLnBrk="1" fontAlgn="auto" hangingPunct="1">
              <a:spcBef>
                <a:spcPts val="0"/>
              </a:spcBef>
              <a:spcAft>
                <a:spcPts val="0"/>
              </a:spcAft>
              <a:buFont typeface="Wingdings" panose="05000000000000000000" pitchFamily="2" charset="2"/>
              <a:buChar char="q"/>
            </a:pPr>
            <a:r>
              <a:rPr lang="en-ZA" sz="3200" dirty="0">
                <a:solidFill>
                  <a:prstClr val="black"/>
                </a:solidFill>
                <a:latin typeface="Arial Narrow" panose="020B0606020202030204" pitchFamily="34" charset="0"/>
              </a:rPr>
              <a:t>Our analytical services laboratory makes a solution to disinfect and sterilize surfaces </a:t>
            </a:r>
          </a:p>
          <a:p>
            <a:pPr marL="800100" lvl="1" indent="-342900" eaLnBrk="1" fontAlgn="auto" hangingPunct="1">
              <a:spcBef>
                <a:spcPts val="0"/>
              </a:spcBef>
              <a:spcAft>
                <a:spcPts val="0"/>
              </a:spcAft>
              <a:buFont typeface="Wingdings" panose="05000000000000000000" pitchFamily="2" charset="2"/>
              <a:buChar char="q"/>
            </a:pPr>
            <a:r>
              <a:rPr lang="en-US" sz="3200" dirty="0">
                <a:solidFill>
                  <a:prstClr val="black"/>
                </a:solidFill>
                <a:latin typeface="Arial Narrow" panose="020B0606020202030204" pitchFamily="34" charset="0"/>
              </a:rPr>
              <a:t>The solution consists of a 70:30 ratio of alcohol (ethanol)</a:t>
            </a:r>
          </a:p>
          <a:p>
            <a:pPr marL="800100" lvl="1" indent="-342900" eaLnBrk="1" fontAlgn="auto" hangingPunct="1">
              <a:spcBef>
                <a:spcPts val="0"/>
              </a:spcBef>
              <a:spcAft>
                <a:spcPts val="0"/>
              </a:spcAft>
              <a:buFont typeface="Wingdings" panose="05000000000000000000" pitchFamily="2" charset="2"/>
              <a:buChar char="q"/>
            </a:pPr>
            <a:r>
              <a:rPr lang="en-ZA" sz="3200" dirty="0">
                <a:solidFill>
                  <a:srgbClr val="000000"/>
                </a:solidFill>
                <a:latin typeface="Arial Narrow" panose="020B0606020202030204" pitchFamily="34" charset="0"/>
                <a:ea typeface="Calibri" panose="020F0502020204030204" pitchFamily="34" charset="0"/>
              </a:rPr>
              <a:t>DARD took a resolution to produce the solution for hand sanitization of the DARD &amp; other government staff.</a:t>
            </a:r>
          </a:p>
          <a:p>
            <a:pPr marL="800100" lvl="1" indent="-342900" eaLnBrk="1" fontAlgn="auto" hangingPunct="1">
              <a:spcBef>
                <a:spcPts val="0"/>
              </a:spcBef>
              <a:spcAft>
                <a:spcPts val="0"/>
              </a:spcAft>
              <a:buFont typeface="Wingdings" panose="05000000000000000000" pitchFamily="2" charset="2"/>
              <a:buChar char="q"/>
            </a:pPr>
            <a:r>
              <a:rPr lang="en-ZA" sz="3200" dirty="0">
                <a:solidFill>
                  <a:srgbClr val="000000"/>
                </a:solidFill>
                <a:latin typeface="Arial Narrow" panose="020B0606020202030204" pitchFamily="34" charset="0"/>
                <a:ea typeface="Calibri" panose="020F0502020204030204" pitchFamily="34" charset="0"/>
              </a:rPr>
              <a:t>A further resolution was taken to increase the production capacity to support other stakeholders such  as farmers and farm workers</a:t>
            </a:r>
            <a:endParaRPr lang="en-ZA" sz="3200" dirty="0">
              <a:solidFill>
                <a:prstClr val="black"/>
              </a:solidFill>
              <a:latin typeface="Arial Narrow" panose="020B0606020202030204" pitchFamily="34" charset="0"/>
            </a:endParaRPr>
          </a:p>
          <a:p>
            <a:pPr marL="628650" marR="0" lvl="1"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q"/>
              <a:tabLst/>
              <a:defRPr/>
            </a:pPr>
            <a:endParaRPr kumimoji="0" lang="en-ZA" sz="2400" b="1" i="0" u="none" strike="noStrike" kern="1200" cap="none" spc="0" normalizeH="0" baseline="0" noProof="0" dirty="0">
              <a:ln>
                <a:noFill/>
              </a:ln>
              <a:solidFill>
                <a:prstClr val="black"/>
              </a:solidFill>
              <a:effectLst/>
              <a:uLnTx/>
              <a:uFillTx/>
              <a:latin typeface="Arial Narrow" panose="020B0606020202030204" pitchFamily="34" charset="0"/>
            </a:endParaRP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q"/>
              <a:tabLst/>
              <a:defRPr/>
            </a:pPr>
            <a:endParaRPr kumimoji="0" lang="en-ZA" sz="2400" b="0" i="0" u="none" strike="noStrike" kern="1200" cap="none" spc="0" normalizeH="0" baseline="0" noProof="0" dirty="0">
              <a:ln>
                <a:noFill/>
              </a:ln>
              <a:solidFill>
                <a:prstClr val="black"/>
              </a:solidFill>
              <a:effectLst/>
              <a:uLnTx/>
              <a:uFillTx/>
              <a:latin typeface="Arial Narrow" panose="020B0606020202030204" pitchFamily="34" charset="0"/>
            </a:endParaRPr>
          </a:p>
        </p:txBody>
      </p:sp>
      <p:sp>
        <p:nvSpPr>
          <p:cNvPr id="11" name="Rectangle 10">
            <a:extLst>
              <a:ext uri="{FF2B5EF4-FFF2-40B4-BE49-F238E27FC236}">
                <a16:creationId xmlns:a16="http://schemas.microsoft.com/office/drawing/2014/main" id="{603DA742-E284-4A5A-B231-1F1ECA42B012}"/>
              </a:ext>
            </a:extLst>
          </p:cNvPr>
          <p:cNvSpPr/>
          <p:nvPr/>
        </p:nvSpPr>
        <p:spPr bwMode="auto">
          <a:xfrm>
            <a:off x="-1905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4" name="Slide Number Placeholder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A1D250C-6849-490A-84C4-5527ECB713BA}"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Title 1"/>
          <p:cNvSpPr txBox="1">
            <a:spLocks/>
          </p:cNvSpPr>
          <p:nvPr/>
        </p:nvSpPr>
        <p:spPr bwMode="auto">
          <a:xfrm>
            <a:off x="2876550" y="27363"/>
            <a:ext cx="6286500" cy="1066801"/>
          </a:xfrm>
          <a:prstGeom prst="rect">
            <a:avLst/>
          </a:prstGeom>
          <a:solidFill>
            <a:schemeClr val="accent3">
              <a:lumMod val="50000"/>
            </a:schemeClr>
          </a:solidFill>
          <a:ln>
            <a:headEnd/>
            <a:tailEnd/>
          </a:ln>
        </p:spPr>
        <p:style>
          <a:lnRef idx="2">
            <a:schemeClr val="accent3"/>
          </a:lnRef>
          <a:fillRef idx="1">
            <a:schemeClr val="lt1"/>
          </a:fillRef>
          <a:effectRef idx="0">
            <a:schemeClr val="accent3"/>
          </a:effectRef>
          <a:fontRef idx="minor">
            <a:schemeClr val="dk1"/>
          </a:fontRef>
        </p:style>
        <p:txBody>
          <a:bodyPr anchor="ctr"/>
          <a:lstStyle/>
          <a:p>
            <a:pPr marL="0" marR="0" lvl="0" indent="0" algn="ctr" defTabSz="914400" rtl="0" eaLnBrk="0" fontAlgn="base" latinLnBrk="0" hangingPunct="0">
              <a:lnSpc>
                <a:spcPct val="120000"/>
              </a:lnSpc>
              <a:spcBef>
                <a:spcPct val="0"/>
              </a:spcBef>
              <a:spcAft>
                <a:spcPts val="600"/>
              </a:spcAft>
              <a:buClrTx/>
              <a:buSzTx/>
              <a:buFontTx/>
              <a:buNone/>
              <a:tabLst/>
              <a:defRPr/>
            </a:pPr>
            <a:r>
              <a:rPr lang="en-ZA" sz="2800" b="1" dirty="0" smtClean="0">
                <a:solidFill>
                  <a:schemeClr val="bg1"/>
                </a:solidFill>
                <a:latin typeface="Arial" panose="020B0604020202020204" pitchFamily="34" charset="0"/>
                <a:cs typeface="Arial" panose="020B0604020202020204" pitchFamily="34" charset="0"/>
              </a:rPr>
              <a:t>MANUFACTURING OF SANITISERS</a:t>
            </a:r>
            <a:endParaRPr kumimoji="0" lang="en-ZA" sz="28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p:txBody>
      </p:sp>
      <p:pic>
        <p:nvPicPr>
          <p:cNvPr id="12" name="image2.png"/>
          <p:cNvPicPr/>
          <p:nvPr/>
        </p:nvPicPr>
        <p:blipFill>
          <a:blip r:embed="rId2"/>
          <a:srcRect/>
          <a:stretch>
            <a:fillRect/>
          </a:stretch>
        </p:blipFill>
        <p:spPr>
          <a:xfrm>
            <a:off x="100012" y="27363"/>
            <a:ext cx="2776538" cy="1066801"/>
          </a:xfrm>
          <a:prstGeom prst="rect">
            <a:avLst/>
          </a:prstGeom>
          <a:ln/>
        </p:spPr>
      </p:pic>
    </p:spTree>
    <p:extLst>
      <p:ext uri="{BB962C8B-B14F-4D97-AF65-F5344CB8AC3E}">
        <p14:creationId xmlns:p14="http://schemas.microsoft.com/office/powerpoint/2010/main" val="10963039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le 1"/>
          <p:cNvSpPr txBox="1">
            <a:spLocks/>
          </p:cNvSpPr>
          <p:nvPr/>
        </p:nvSpPr>
        <p:spPr bwMode="auto">
          <a:xfrm>
            <a:off x="2590800" y="1094164"/>
            <a:ext cx="617220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00"/>
              </a:buClr>
              <a:buSzPct val="75000"/>
              <a:buFontTx/>
              <a:buNone/>
              <a:tabLst/>
              <a:defRPr/>
            </a:pPr>
            <a:endParaRPr kumimoji="0" lang="en-ZA" altLang="en-US" sz="1800" b="1" i="0" u="none" strike="noStrike" kern="1200" cap="none" spc="0" normalizeH="0" baseline="0" noProof="0" dirty="0">
              <a:ln>
                <a:noFill/>
              </a:ln>
              <a:solidFill>
                <a:srgbClr val="006600"/>
              </a:solidFill>
              <a:effectLst/>
              <a:uLnTx/>
              <a:uFillTx/>
              <a:latin typeface="Verdana" panose="020B0604030504040204" pitchFamily="34" charset="0"/>
              <a:ea typeface="+mn-ea"/>
              <a:cs typeface="Arial" panose="020B0604020202020204" pitchFamily="34" charset="0"/>
            </a:endParaRPr>
          </a:p>
        </p:txBody>
      </p:sp>
      <p:sp>
        <p:nvSpPr>
          <p:cNvPr id="7" name="Rectangle 6"/>
          <p:cNvSpPr/>
          <p:nvPr/>
        </p:nvSpPr>
        <p:spPr>
          <a:xfrm>
            <a:off x="6458" y="1325562"/>
            <a:ext cx="9137542" cy="4832092"/>
          </a:xfrm>
          <a:prstGeom prst="rect">
            <a:avLst/>
          </a:prstGeom>
        </p:spPr>
        <p:txBody>
          <a:bodyPr wrap="square">
            <a:spAutoFit/>
          </a:bodyPr>
          <a:lstStyle/>
          <a:p>
            <a:pPr lvl="0" algn="just">
              <a:spcAft>
                <a:spcPts val="0"/>
              </a:spcAft>
            </a:pPr>
            <a:r>
              <a:rPr lang="en-US" sz="2800" b="1" dirty="0">
                <a:latin typeface="Arial Narrow" panose="020B0606020202030204" pitchFamily="34" charset="0"/>
                <a:ea typeface="Times New Roman" panose="02020603050405020304" pitchFamily="18" charset="0"/>
                <a:cs typeface="Times New Roman" panose="02020603050405020304" pitchFamily="18" charset="0"/>
              </a:rPr>
              <a:t>How safe are the sanitizers that the Department is producing? </a:t>
            </a:r>
            <a:endParaRPr lang="en-ZA" sz="2800" b="1" dirty="0">
              <a:latin typeface="Arial Narrow" panose="020B0606020202030204" pitchFamily="34" charset="0"/>
              <a:ea typeface="Times New Roman" panose="02020603050405020304" pitchFamily="18" charset="0"/>
              <a:cs typeface="Times New Roman" panose="02020603050405020304" pitchFamily="18" charset="0"/>
            </a:endParaRPr>
          </a:p>
          <a:p>
            <a:pPr marL="742950" lvl="1" indent="-285750" algn="just">
              <a:spcAft>
                <a:spcPts val="0"/>
              </a:spcAft>
              <a:buFont typeface="Courier New" panose="02070309020205020404" pitchFamily="49" charset="0"/>
              <a:buChar char="o"/>
            </a:pPr>
            <a:r>
              <a:rPr lang="en-US" sz="2800" dirty="0">
                <a:latin typeface="Arial Narrow" panose="020B0606020202030204" pitchFamily="34" charset="0"/>
                <a:ea typeface="Times New Roman" panose="02020603050405020304" pitchFamily="18" charset="0"/>
                <a:cs typeface="Times New Roman" panose="02020603050405020304" pitchFamily="18" charset="0"/>
              </a:rPr>
              <a:t>Research has shown that a solution that 70 % alcohol is the best concentration to eliminate the virus from the hands and surface areas</a:t>
            </a:r>
            <a:r>
              <a:rPr lang="en-US" sz="2800" dirty="0" smtClean="0">
                <a:latin typeface="Arial Narrow" panose="020B0606020202030204" pitchFamily="34" charset="0"/>
                <a:ea typeface="Times New Roman" panose="02020603050405020304" pitchFamily="18" charset="0"/>
                <a:cs typeface="Times New Roman" panose="02020603050405020304" pitchFamily="18" charset="0"/>
              </a:rPr>
              <a:t>.</a:t>
            </a:r>
          </a:p>
          <a:p>
            <a:pPr marL="742950" lvl="1" indent="-285750" algn="just">
              <a:spcAft>
                <a:spcPts val="0"/>
              </a:spcAft>
              <a:buFont typeface="Courier New" panose="02070309020205020404" pitchFamily="49" charset="0"/>
              <a:buChar char="o"/>
            </a:pPr>
            <a:r>
              <a:rPr lang="en-US" sz="2800" dirty="0" smtClean="0">
                <a:latin typeface="Arial Narrow" panose="020B0606020202030204" pitchFamily="34" charset="0"/>
                <a:ea typeface="Times New Roman" panose="02020603050405020304" pitchFamily="18" charset="0"/>
                <a:cs typeface="Times New Roman" panose="02020603050405020304" pitchFamily="18" charset="0"/>
              </a:rPr>
              <a:t> </a:t>
            </a:r>
            <a:r>
              <a:rPr lang="en-US" sz="2800" dirty="0">
                <a:latin typeface="Arial Narrow" panose="020B0606020202030204" pitchFamily="34" charset="0"/>
                <a:ea typeface="Times New Roman" panose="02020603050405020304" pitchFamily="18" charset="0"/>
                <a:cs typeface="Times New Roman" panose="02020603050405020304" pitchFamily="18" charset="0"/>
              </a:rPr>
              <a:t>Our laboratories have been using the 70% alcohol solution for a long time to disinfect and sanitize the work environment and has not experienced any adverse effects on those using it. </a:t>
            </a:r>
            <a:endParaRPr lang="en-US" sz="2800" dirty="0" smtClean="0">
              <a:latin typeface="Arial Narrow" panose="020B0606020202030204" pitchFamily="34" charset="0"/>
              <a:ea typeface="Times New Roman" panose="02020603050405020304" pitchFamily="18" charset="0"/>
              <a:cs typeface="Times New Roman" panose="02020603050405020304" pitchFamily="18" charset="0"/>
            </a:endParaRPr>
          </a:p>
          <a:p>
            <a:pPr marL="742950" lvl="1" indent="-285750" algn="just">
              <a:spcAft>
                <a:spcPts val="0"/>
              </a:spcAft>
              <a:buFont typeface="Courier New" panose="02070309020205020404" pitchFamily="49" charset="0"/>
              <a:buChar char="o"/>
            </a:pPr>
            <a:r>
              <a:rPr lang="en-US" sz="2800" dirty="0" smtClean="0">
                <a:latin typeface="Arial Narrow" panose="020B0606020202030204" pitchFamily="34" charset="0"/>
                <a:ea typeface="Times New Roman" panose="02020603050405020304" pitchFamily="18" charset="0"/>
                <a:cs typeface="Times New Roman" panose="02020603050405020304" pitchFamily="18" charset="0"/>
              </a:rPr>
              <a:t>The </a:t>
            </a:r>
            <a:r>
              <a:rPr lang="en-US" sz="2800" dirty="0">
                <a:latin typeface="Arial Narrow" panose="020B0606020202030204" pitchFamily="34" charset="0"/>
                <a:ea typeface="Times New Roman" panose="02020603050405020304" pitchFamily="18" charset="0"/>
                <a:cs typeface="Times New Roman" panose="02020603050405020304" pitchFamily="18" charset="0"/>
              </a:rPr>
              <a:t>solution is on line with the commercially produced sanitizer, which contains 70% alcohol. </a:t>
            </a:r>
            <a:endParaRPr lang="en-US" sz="2800" dirty="0" smtClean="0">
              <a:latin typeface="Arial Narrow" panose="020B0606020202030204" pitchFamily="34" charset="0"/>
              <a:ea typeface="Times New Roman" panose="02020603050405020304" pitchFamily="18" charset="0"/>
              <a:cs typeface="Times New Roman" panose="02020603050405020304" pitchFamily="18" charset="0"/>
            </a:endParaRPr>
          </a:p>
          <a:p>
            <a:pPr marL="742950" lvl="1" indent="-285750" algn="just">
              <a:spcAft>
                <a:spcPts val="0"/>
              </a:spcAft>
              <a:buFont typeface="Courier New" panose="02070309020205020404" pitchFamily="49" charset="0"/>
              <a:buChar char="o"/>
            </a:pPr>
            <a:r>
              <a:rPr lang="en-US" sz="2800" dirty="0" smtClean="0">
                <a:latin typeface="Arial Narrow" panose="020B0606020202030204" pitchFamily="34" charset="0"/>
                <a:ea typeface="Times New Roman" panose="02020603050405020304" pitchFamily="18" charset="0"/>
                <a:cs typeface="Times New Roman" panose="02020603050405020304" pitchFamily="18" charset="0"/>
              </a:rPr>
              <a:t>Officials </a:t>
            </a:r>
            <a:r>
              <a:rPr lang="en-US" sz="2800" dirty="0">
                <a:latin typeface="Arial Narrow" panose="020B0606020202030204" pitchFamily="34" charset="0"/>
                <a:ea typeface="Times New Roman" panose="02020603050405020304" pitchFamily="18" charset="0"/>
                <a:cs typeface="Times New Roman" panose="02020603050405020304" pitchFamily="18" charset="0"/>
              </a:rPr>
              <a:t>who produce the sanitizers are trained and are aware of the handling procedures of the product</a:t>
            </a:r>
            <a:r>
              <a:rPr lang="en-US" sz="2000" dirty="0" smtClean="0">
                <a:latin typeface="Arial Narrow" panose="020B0606020202030204" pitchFamily="34" charset="0"/>
                <a:ea typeface="Times New Roman" panose="02020603050405020304" pitchFamily="18" charset="0"/>
                <a:cs typeface="Times New Roman" panose="02020603050405020304" pitchFamily="18" charset="0"/>
              </a:rPr>
              <a:t>.</a:t>
            </a:r>
            <a:endParaRPr lang="en-ZA" dirty="0">
              <a:latin typeface="Arial Narrow" panose="020B0606020202030204" pitchFamily="34" charset="0"/>
              <a:ea typeface="Times New Roman" panose="02020603050405020304" pitchFamily="18" charset="0"/>
              <a:cs typeface="Times New Roman" panose="02020603050405020304" pitchFamily="18" charset="0"/>
            </a:endParaRPr>
          </a:p>
        </p:txBody>
      </p:sp>
      <p:sp>
        <p:nvSpPr>
          <p:cNvPr id="11" name="Rectangle 10">
            <a:extLst>
              <a:ext uri="{FF2B5EF4-FFF2-40B4-BE49-F238E27FC236}">
                <a16:creationId xmlns:a16="http://schemas.microsoft.com/office/drawing/2014/main" id="{603DA742-E284-4A5A-B231-1F1ECA42B012}"/>
              </a:ext>
            </a:extLst>
          </p:cNvPr>
          <p:cNvSpPr/>
          <p:nvPr/>
        </p:nvSpPr>
        <p:spPr bwMode="auto">
          <a:xfrm>
            <a:off x="-1905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4" name="Slide Number Placeholder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A1D250C-6849-490A-84C4-5527ECB713BA}"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16</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Title 1"/>
          <p:cNvSpPr txBox="1">
            <a:spLocks/>
          </p:cNvSpPr>
          <p:nvPr/>
        </p:nvSpPr>
        <p:spPr bwMode="auto">
          <a:xfrm>
            <a:off x="2776538" y="0"/>
            <a:ext cx="6386512" cy="1204912"/>
          </a:xfrm>
          <a:prstGeom prst="rect">
            <a:avLst/>
          </a:prstGeom>
          <a:solidFill>
            <a:schemeClr val="accent3">
              <a:lumMod val="50000"/>
            </a:schemeClr>
          </a:solidFill>
          <a:ln>
            <a:headEnd/>
            <a:tailEnd/>
          </a:ln>
        </p:spPr>
        <p:style>
          <a:lnRef idx="2">
            <a:schemeClr val="accent3"/>
          </a:lnRef>
          <a:fillRef idx="1">
            <a:schemeClr val="lt1"/>
          </a:fillRef>
          <a:effectRef idx="0">
            <a:schemeClr val="accent3"/>
          </a:effectRef>
          <a:fontRef idx="minor">
            <a:schemeClr val="dk1"/>
          </a:fontRef>
        </p:style>
        <p:txBody>
          <a:bodyPr anchor="ctr"/>
          <a:lstStyle/>
          <a:p>
            <a:pPr marL="0" marR="0" lvl="0" indent="0" algn="ctr" defTabSz="914400" rtl="0" eaLnBrk="0" fontAlgn="base" latinLnBrk="0" hangingPunct="0">
              <a:lnSpc>
                <a:spcPct val="120000"/>
              </a:lnSpc>
              <a:spcBef>
                <a:spcPct val="0"/>
              </a:spcBef>
              <a:spcAft>
                <a:spcPts val="600"/>
              </a:spcAft>
              <a:buClrTx/>
              <a:buSzTx/>
              <a:buFontTx/>
              <a:buNone/>
              <a:tabLst/>
              <a:defRPr/>
            </a:pPr>
            <a:r>
              <a:rPr lang="en-ZA" sz="2800" b="1" dirty="0" smtClean="0">
                <a:solidFill>
                  <a:schemeClr val="bg1"/>
                </a:solidFill>
                <a:latin typeface="Arial" panose="020B0604020202020204" pitchFamily="34" charset="0"/>
                <a:cs typeface="Arial" panose="020B0604020202020204" pitchFamily="34" charset="0"/>
              </a:rPr>
              <a:t>MANUFACTURING OF SANITISERS</a:t>
            </a:r>
            <a:endParaRPr kumimoji="0" lang="en-ZA" sz="28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p:txBody>
      </p:sp>
      <p:pic>
        <p:nvPicPr>
          <p:cNvPr id="12" name="image2.png"/>
          <p:cNvPicPr/>
          <p:nvPr/>
        </p:nvPicPr>
        <p:blipFill>
          <a:blip r:embed="rId2"/>
          <a:srcRect/>
          <a:stretch>
            <a:fillRect/>
          </a:stretch>
        </p:blipFill>
        <p:spPr>
          <a:xfrm>
            <a:off x="0" y="138111"/>
            <a:ext cx="2776538" cy="1066801"/>
          </a:xfrm>
          <a:prstGeom prst="rect">
            <a:avLst/>
          </a:prstGeom>
          <a:ln/>
        </p:spPr>
      </p:pic>
    </p:spTree>
    <p:extLst>
      <p:ext uri="{BB962C8B-B14F-4D97-AF65-F5344CB8AC3E}">
        <p14:creationId xmlns:p14="http://schemas.microsoft.com/office/powerpoint/2010/main" val="40100381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le 1"/>
          <p:cNvSpPr txBox="1">
            <a:spLocks/>
          </p:cNvSpPr>
          <p:nvPr/>
        </p:nvSpPr>
        <p:spPr bwMode="auto">
          <a:xfrm>
            <a:off x="2590800" y="1094164"/>
            <a:ext cx="617220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00"/>
              </a:buClr>
              <a:buSzPct val="75000"/>
              <a:buFontTx/>
              <a:buNone/>
              <a:tabLst/>
              <a:defRPr/>
            </a:pPr>
            <a:endParaRPr kumimoji="0" lang="en-ZA" altLang="en-US" sz="1800" b="1" i="0" u="none" strike="noStrike" kern="1200" cap="none" spc="0" normalizeH="0" baseline="0" noProof="0" dirty="0">
              <a:ln>
                <a:noFill/>
              </a:ln>
              <a:solidFill>
                <a:srgbClr val="006600"/>
              </a:solidFill>
              <a:effectLst/>
              <a:uLnTx/>
              <a:uFillTx/>
              <a:latin typeface="Verdana" panose="020B0604030504040204" pitchFamily="34" charset="0"/>
              <a:ea typeface="+mn-ea"/>
              <a:cs typeface="Arial" panose="020B0604020202020204" pitchFamily="34" charset="0"/>
            </a:endParaRPr>
          </a:p>
        </p:txBody>
      </p:sp>
      <p:sp>
        <p:nvSpPr>
          <p:cNvPr id="7" name="Rectangle 6"/>
          <p:cNvSpPr/>
          <p:nvPr/>
        </p:nvSpPr>
        <p:spPr>
          <a:xfrm>
            <a:off x="533400" y="1630739"/>
            <a:ext cx="8153400" cy="646331"/>
          </a:xfrm>
          <a:prstGeom prst="rect">
            <a:avLst/>
          </a:prstGeom>
        </p:spPr>
        <p:txBody>
          <a:bodyPr wrap="square">
            <a:spAutoFit/>
          </a:bodyPr>
          <a:lstStyle/>
          <a:p>
            <a:pPr marL="342900" marR="0" lvl="1" indent="0" algn="l" defTabSz="914400" rtl="0" eaLnBrk="0" fontAlgn="base" latinLnBrk="0" hangingPunct="0">
              <a:lnSpc>
                <a:spcPct val="100000"/>
              </a:lnSpc>
              <a:spcBef>
                <a:spcPct val="0"/>
              </a:spcBef>
              <a:spcAft>
                <a:spcPct val="0"/>
              </a:spcAft>
              <a:buClrTx/>
              <a:buSzTx/>
              <a:buFontTx/>
              <a:buNone/>
              <a:tabLst/>
              <a:defRPr/>
            </a:pPr>
            <a:endParaRPr kumimoji="0" lang="en-ZA" sz="18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1" name="Rectangle 10">
            <a:extLst>
              <a:ext uri="{FF2B5EF4-FFF2-40B4-BE49-F238E27FC236}">
                <a16:creationId xmlns:a16="http://schemas.microsoft.com/office/drawing/2014/main" id="{603DA742-E284-4A5A-B231-1F1ECA42B012}"/>
              </a:ext>
            </a:extLst>
          </p:cNvPr>
          <p:cNvSpPr/>
          <p:nvPr/>
        </p:nvSpPr>
        <p:spPr bwMode="auto">
          <a:xfrm>
            <a:off x="-1905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4" name="Slide Number Placeholder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A1D250C-6849-490A-84C4-5527ECB713BA}"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17</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Title 1"/>
          <p:cNvSpPr txBox="1">
            <a:spLocks/>
          </p:cNvSpPr>
          <p:nvPr/>
        </p:nvSpPr>
        <p:spPr bwMode="auto">
          <a:xfrm>
            <a:off x="2776538" y="36877"/>
            <a:ext cx="6367462" cy="920762"/>
          </a:xfrm>
          <a:prstGeom prst="rect">
            <a:avLst/>
          </a:prstGeom>
          <a:solidFill>
            <a:schemeClr val="accent3">
              <a:lumMod val="50000"/>
            </a:schemeClr>
          </a:solidFill>
          <a:ln>
            <a:headEnd/>
            <a:tailEnd/>
          </a:ln>
        </p:spPr>
        <p:style>
          <a:lnRef idx="2">
            <a:schemeClr val="accent3"/>
          </a:lnRef>
          <a:fillRef idx="1">
            <a:schemeClr val="lt1"/>
          </a:fillRef>
          <a:effectRef idx="0">
            <a:schemeClr val="accent3"/>
          </a:effectRef>
          <a:fontRef idx="minor">
            <a:schemeClr val="dk1"/>
          </a:fontRef>
        </p:style>
        <p:txBody>
          <a:bodyPr anchor="ctr"/>
          <a:lstStyle/>
          <a:p>
            <a:pPr marL="0" marR="0" lvl="0" indent="0" algn="ctr" defTabSz="914400" rtl="0" eaLnBrk="0" fontAlgn="base" latinLnBrk="0" hangingPunct="0">
              <a:lnSpc>
                <a:spcPct val="120000"/>
              </a:lnSpc>
              <a:spcBef>
                <a:spcPct val="0"/>
              </a:spcBef>
              <a:spcAft>
                <a:spcPts val="600"/>
              </a:spcAft>
              <a:buClrTx/>
              <a:buSzTx/>
              <a:buFontTx/>
              <a:buNone/>
              <a:tabLst/>
              <a:defRPr/>
            </a:pPr>
            <a:r>
              <a:rPr kumimoji="0" lang="en-ZA" sz="2800" b="1" i="0" u="none" strike="noStrike" kern="1200" cap="none" spc="0" normalizeH="0" baseline="0" noProof="0" dirty="0" smtClean="0">
                <a:ln>
                  <a:noFill/>
                </a:ln>
                <a:solidFill>
                  <a:schemeClr val="bg1"/>
                </a:solidFill>
                <a:effectLst/>
                <a:uLnTx/>
                <a:uFillTx/>
                <a:latin typeface="Arial Narrow" panose="020B0606020202030204" pitchFamily="34" charset="0"/>
                <a:cs typeface="Arial" panose="020B0604020202020204" pitchFamily="34" charset="0"/>
              </a:rPr>
              <a:t>SANITIZER PROGRAMME</a:t>
            </a:r>
            <a:endParaRPr kumimoji="0" lang="en-ZA" sz="2800" b="0" i="0"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endParaRPr>
          </a:p>
        </p:txBody>
      </p:sp>
      <p:pic>
        <p:nvPicPr>
          <p:cNvPr id="12" name="image2.png"/>
          <p:cNvPicPr/>
          <p:nvPr/>
        </p:nvPicPr>
        <p:blipFill>
          <a:blip r:embed="rId2"/>
          <a:srcRect/>
          <a:stretch>
            <a:fillRect/>
          </a:stretch>
        </p:blipFill>
        <p:spPr>
          <a:xfrm>
            <a:off x="0" y="-32962"/>
            <a:ext cx="2776538" cy="1066801"/>
          </a:xfrm>
          <a:prstGeom prst="rect">
            <a:avLst/>
          </a:prstGeom>
          <a:ln/>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57639"/>
            <a:ext cx="9163050" cy="5519360"/>
          </a:xfrm>
          <a:prstGeom prst="rect">
            <a:avLst/>
          </a:prstGeom>
        </p:spPr>
      </p:pic>
    </p:spTree>
    <p:extLst>
      <p:ext uri="{BB962C8B-B14F-4D97-AF65-F5344CB8AC3E}">
        <p14:creationId xmlns:p14="http://schemas.microsoft.com/office/powerpoint/2010/main" val="35160238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le 1"/>
          <p:cNvSpPr txBox="1">
            <a:spLocks/>
          </p:cNvSpPr>
          <p:nvPr/>
        </p:nvSpPr>
        <p:spPr bwMode="auto">
          <a:xfrm>
            <a:off x="2590800" y="1094164"/>
            <a:ext cx="617220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00"/>
              </a:buClr>
              <a:buSzPct val="75000"/>
              <a:buFontTx/>
              <a:buNone/>
              <a:tabLst/>
              <a:defRPr/>
            </a:pPr>
            <a:endParaRPr kumimoji="0" lang="en-ZA" altLang="en-US" sz="1800" b="1" i="0" u="none" strike="noStrike" kern="1200" cap="none" spc="0" normalizeH="0" baseline="0" noProof="0" dirty="0">
              <a:ln>
                <a:noFill/>
              </a:ln>
              <a:solidFill>
                <a:srgbClr val="006600"/>
              </a:solidFill>
              <a:effectLst/>
              <a:uLnTx/>
              <a:uFillTx/>
              <a:latin typeface="Verdana" panose="020B0604030504040204" pitchFamily="34" charset="0"/>
              <a:ea typeface="+mn-ea"/>
              <a:cs typeface="Arial" panose="020B0604020202020204" pitchFamily="34" charset="0"/>
            </a:endParaRPr>
          </a:p>
        </p:txBody>
      </p:sp>
      <p:sp>
        <p:nvSpPr>
          <p:cNvPr id="7" name="Rectangle 6"/>
          <p:cNvSpPr/>
          <p:nvPr/>
        </p:nvSpPr>
        <p:spPr>
          <a:xfrm>
            <a:off x="-68452" y="1027082"/>
            <a:ext cx="9212451" cy="6186309"/>
          </a:xfrm>
          <a:prstGeom prst="rect">
            <a:avLst/>
          </a:prstGeom>
        </p:spPr>
        <p:txBody>
          <a:bodyPr wrap="square">
            <a:spAutoFit/>
          </a:bodyPr>
          <a:lstStyle/>
          <a:p>
            <a:pPr lvl="0">
              <a:lnSpc>
                <a:spcPct val="150000"/>
              </a:lnSpc>
              <a:spcAft>
                <a:spcPts val="0"/>
              </a:spcAft>
            </a:pPr>
            <a:r>
              <a:rPr lang="en-US" sz="2400" b="1" dirty="0" smtClean="0">
                <a:latin typeface="Arial Narrow" panose="020B0606020202030204" pitchFamily="34" charset="0"/>
                <a:ea typeface="Times New Roman" panose="02020603050405020304" pitchFamily="18" charset="0"/>
                <a:cs typeface="Times New Roman" panose="02020603050405020304" pitchFamily="18" charset="0"/>
              </a:rPr>
              <a:t>Who </a:t>
            </a:r>
            <a:r>
              <a:rPr lang="en-US" sz="2400" b="1" dirty="0">
                <a:latin typeface="Arial Narrow" panose="020B0606020202030204" pitchFamily="34" charset="0"/>
                <a:ea typeface="Times New Roman" panose="02020603050405020304" pitchFamily="18" charset="0"/>
                <a:cs typeface="Times New Roman" panose="02020603050405020304" pitchFamily="18" charset="0"/>
              </a:rPr>
              <a:t>certifies the sanitizers as safe for human use? </a:t>
            </a:r>
            <a:endParaRPr lang="en-ZA" sz="2400" b="1" dirty="0">
              <a:latin typeface="Arial Narrow" panose="020B0606020202030204" pitchFamily="34" charset="0"/>
              <a:ea typeface="Times New Roman" panose="02020603050405020304" pitchFamily="18" charset="0"/>
              <a:cs typeface="Times New Roman" panose="02020603050405020304" pitchFamily="18" charset="0"/>
            </a:endParaRPr>
          </a:p>
          <a:p>
            <a:pPr marL="742950" lvl="1" indent="-285750">
              <a:lnSpc>
                <a:spcPct val="150000"/>
              </a:lnSpc>
              <a:spcAft>
                <a:spcPts val="0"/>
              </a:spcAft>
              <a:buFont typeface="Courier New" panose="02070309020205020404" pitchFamily="49" charset="0"/>
              <a:buChar char="o"/>
            </a:pPr>
            <a:r>
              <a:rPr lang="en-US" sz="2400" dirty="0">
                <a:latin typeface="Arial Narrow" panose="020B0606020202030204" pitchFamily="34" charset="0"/>
                <a:ea typeface="Times New Roman" panose="02020603050405020304" pitchFamily="18" charset="0"/>
                <a:cs typeface="Times New Roman" panose="02020603050405020304" pitchFamily="18" charset="0"/>
              </a:rPr>
              <a:t>According the </a:t>
            </a:r>
            <a:r>
              <a:rPr lang="en-US" sz="2400" dirty="0" smtClean="0">
                <a:latin typeface="Arial Narrow" panose="020B0606020202030204" pitchFamily="34" charset="0"/>
                <a:ea typeface="Times New Roman" panose="02020603050405020304" pitchFamily="18" charset="0"/>
                <a:cs typeface="Times New Roman" panose="02020603050405020304" pitchFamily="18" charset="0"/>
              </a:rPr>
              <a:t>center </a:t>
            </a:r>
            <a:r>
              <a:rPr lang="en-US" sz="2400" dirty="0">
                <a:latin typeface="Arial Narrow" panose="020B0606020202030204" pitchFamily="34" charset="0"/>
                <a:ea typeface="Times New Roman" panose="02020603050405020304" pitchFamily="18" charset="0"/>
                <a:cs typeface="Times New Roman" panose="02020603050405020304" pitchFamily="18" charset="0"/>
              </a:rPr>
              <a:t>for disease control, a 70% alcohol solution is good to eliminate bacteria and viruses from hands and work surfaces. </a:t>
            </a:r>
            <a:endParaRPr lang="en-US" sz="2400" dirty="0" smtClean="0">
              <a:latin typeface="Arial Narrow" panose="020B0606020202030204" pitchFamily="34" charset="0"/>
              <a:ea typeface="Times New Roman" panose="02020603050405020304" pitchFamily="18" charset="0"/>
              <a:cs typeface="Times New Roman" panose="02020603050405020304" pitchFamily="18" charset="0"/>
            </a:endParaRPr>
          </a:p>
          <a:p>
            <a:pPr marL="742950" lvl="1" indent="-285750">
              <a:lnSpc>
                <a:spcPct val="150000"/>
              </a:lnSpc>
              <a:spcAft>
                <a:spcPts val="0"/>
              </a:spcAft>
              <a:buFont typeface="Courier New" panose="02070309020205020404" pitchFamily="49" charset="0"/>
              <a:buChar char="o"/>
            </a:pPr>
            <a:r>
              <a:rPr lang="en-US" sz="2400" dirty="0" smtClean="0">
                <a:latin typeface="Arial Narrow" panose="020B0606020202030204" pitchFamily="34" charset="0"/>
                <a:ea typeface="Times New Roman" panose="02020603050405020304" pitchFamily="18" charset="0"/>
                <a:cs typeface="Times New Roman" panose="02020603050405020304" pitchFamily="18" charset="0"/>
              </a:rPr>
              <a:t>The </a:t>
            </a:r>
            <a:r>
              <a:rPr lang="en-US" sz="2400" dirty="0">
                <a:latin typeface="Arial Narrow" panose="020B0606020202030204" pitchFamily="34" charset="0"/>
                <a:ea typeface="Times New Roman" panose="02020603050405020304" pitchFamily="18" charset="0"/>
                <a:cs typeface="Times New Roman" panose="02020603050405020304" pitchFamily="18" charset="0"/>
              </a:rPr>
              <a:t>mechanism is the denaturing of protein by alcohol. If the solution is diluted to below 70%, say 50% the effectivity of the solution drops. </a:t>
            </a:r>
            <a:endParaRPr lang="en-US" sz="2400" dirty="0" smtClean="0">
              <a:latin typeface="Arial Narrow" panose="020B0606020202030204" pitchFamily="34" charset="0"/>
              <a:ea typeface="Times New Roman" panose="02020603050405020304" pitchFamily="18" charset="0"/>
              <a:cs typeface="Times New Roman" panose="02020603050405020304" pitchFamily="18" charset="0"/>
            </a:endParaRPr>
          </a:p>
          <a:p>
            <a:pPr marL="742950" lvl="1" indent="-285750">
              <a:lnSpc>
                <a:spcPct val="150000"/>
              </a:lnSpc>
              <a:spcAft>
                <a:spcPts val="0"/>
              </a:spcAft>
              <a:buFont typeface="Courier New" panose="02070309020205020404" pitchFamily="49" charset="0"/>
              <a:buChar char="o"/>
            </a:pPr>
            <a:r>
              <a:rPr lang="en-US" sz="2400" dirty="0" smtClean="0">
                <a:latin typeface="Arial Narrow" panose="020B0606020202030204" pitchFamily="34" charset="0"/>
                <a:ea typeface="Times New Roman" panose="02020603050405020304" pitchFamily="18" charset="0"/>
                <a:cs typeface="Times New Roman" panose="02020603050405020304" pitchFamily="18" charset="0"/>
              </a:rPr>
              <a:t>The </a:t>
            </a:r>
            <a:r>
              <a:rPr lang="en-US" sz="2400" dirty="0">
                <a:latin typeface="Arial Narrow" panose="020B0606020202030204" pitchFamily="34" charset="0"/>
                <a:ea typeface="Times New Roman" panose="02020603050405020304" pitchFamily="18" charset="0"/>
                <a:cs typeface="Times New Roman" panose="02020603050405020304" pitchFamily="18" charset="0"/>
              </a:rPr>
              <a:t>safety of the solution has been approved by SABS for commercially produced solutions, hence the same formula is used by DARD for the production. </a:t>
            </a:r>
            <a:endParaRPr lang="en-US" sz="2400" dirty="0" smtClean="0">
              <a:latin typeface="Arial Narrow" panose="020B0606020202030204" pitchFamily="34" charset="0"/>
              <a:ea typeface="Times New Roman" panose="02020603050405020304" pitchFamily="18" charset="0"/>
              <a:cs typeface="Times New Roman" panose="02020603050405020304" pitchFamily="18" charset="0"/>
            </a:endParaRPr>
          </a:p>
          <a:p>
            <a:pPr marL="742950" lvl="1" indent="-285750">
              <a:lnSpc>
                <a:spcPct val="150000"/>
              </a:lnSpc>
              <a:spcAft>
                <a:spcPts val="0"/>
              </a:spcAft>
              <a:buFont typeface="Courier New" panose="02070309020205020404" pitchFamily="49" charset="0"/>
              <a:buChar char="o"/>
            </a:pPr>
            <a:r>
              <a:rPr lang="en-US" sz="2400" dirty="0" smtClean="0">
                <a:latin typeface="Arial Narrow" panose="020B0606020202030204" pitchFamily="34" charset="0"/>
                <a:ea typeface="Times New Roman" panose="02020603050405020304" pitchFamily="18" charset="0"/>
                <a:cs typeface="Times New Roman" panose="02020603050405020304" pitchFamily="18" charset="0"/>
              </a:rPr>
              <a:t>The </a:t>
            </a:r>
            <a:r>
              <a:rPr lang="en-US" sz="2400" dirty="0">
                <a:latin typeface="Arial Narrow" panose="020B0606020202030204" pitchFamily="34" charset="0"/>
                <a:ea typeface="Times New Roman" panose="02020603050405020304" pitchFamily="18" charset="0"/>
                <a:cs typeface="Times New Roman" panose="02020603050405020304" pitchFamily="18" charset="0"/>
              </a:rPr>
              <a:t>solution is recommended for external use ONLY, this instruction is displayed on the bottle of the DARD produced sanitizer.</a:t>
            </a:r>
            <a:endParaRPr lang="en-ZA" sz="2400" dirty="0">
              <a:latin typeface="Arial Narrow" panose="020B0606020202030204" pitchFamily="34" charset="0"/>
              <a:ea typeface="Times New Roman" panose="02020603050405020304" pitchFamily="18" charset="0"/>
              <a:cs typeface="Times New Roman" panose="02020603050405020304" pitchFamily="18" charset="0"/>
            </a:endParaRPr>
          </a:p>
          <a:p>
            <a:pPr>
              <a:lnSpc>
                <a:spcPct val="150000"/>
              </a:lnSpc>
              <a:spcAft>
                <a:spcPts val="800"/>
              </a:spcAft>
            </a:pPr>
            <a:r>
              <a:rPr lang="en-ZA" sz="2400" dirty="0">
                <a:latin typeface="Arial Narrow" panose="020B0606020202030204" pitchFamily="34" charset="0"/>
                <a:ea typeface="Calibri" panose="020F0502020204030204" pitchFamily="34" charset="0"/>
                <a:cs typeface="Times New Roman" panose="02020603050405020304" pitchFamily="18" charset="0"/>
              </a:rPr>
              <a:t> </a:t>
            </a:r>
            <a:endParaRPr kumimoji="0" lang="en-ZA" sz="2400" b="0" i="0" u="none" strike="noStrike" kern="1200" cap="none" spc="0" normalizeH="0" baseline="0" noProof="0" dirty="0">
              <a:ln>
                <a:noFill/>
              </a:ln>
              <a:solidFill>
                <a:prstClr val="black"/>
              </a:solidFill>
              <a:effectLst/>
              <a:uLnTx/>
              <a:uFillTx/>
              <a:latin typeface="Arial Narrow" panose="020B0606020202030204" pitchFamily="34" charset="0"/>
            </a:endParaRPr>
          </a:p>
        </p:txBody>
      </p:sp>
      <p:sp>
        <p:nvSpPr>
          <p:cNvPr id="11" name="Rectangle 10">
            <a:extLst>
              <a:ext uri="{FF2B5EF4-FFF2-40B4-BE49-F238E27FC236}">
                <a16:creationId xmlns:a16="http://schemas.microsoft.com/office/drawing/2014/main" id="{603DA742-E284-4A5A-B231-1F1ECA42B012}"/>
              </a:ext>
            </a:extLst>
          </p:cNvPr>
          <p:cNvSpPr/>
          <p:nvPr/>
        </p:nvSpPr>
        <p:spPr bwMode="auto">
          <a:xfrm>
            <a:off x="-1905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4" name="Slide Number Placeholder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A1D250C-6849-490A-84C4-5527ECB713BA}"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18</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Title 1"/>
          <p:cNvSpPr txBox="1">
            <a:spLocks/>
          </p:cNvSpPr>
          <p:nvPr/>
        </p:nvSpPr>
        <p:spPr bwMode="auto">
          <a:xfrm>
            <a:off x="2785580" y="13489"/>
            <a:ext cx="6358420" cy="944150"/>
          </a:xfrm>
          <a:prstGeom prst="rect">
            <a:avLst/>
          </a:prstGeom>
          <a:solidFill>
            <a:schemeClr val="accent3">
              <a:lumMod val="50000"/>
            </a:schemeClr>
          </a:solidFill>
          <a:ln>
            <a:headEnd/>
            <a:tailEnd/>
          </a:ln>
        </p:spPr>
        <p:style>
          <a:lnRef idx="2">
            <a:schemeClr val="accent3"/>
          </a:lnRef>
          <a:fillRef idx="1">
            <a:schemeClr val="lt1"/>
          </a:fillRef>
          <a:effectRef idx="0">
            <a:schemeClr val="accent3"/>
          </a:effectRef>
          <a:fontRef idx="minor">
            <a:schemeClr val="dk1"/>
          </a:fontRef>
        </p:style>
        <p:txBody>
          <a:bodyPr anchor="ctr"/>
          <a:lstStyle/>
          <a:p>
            <a:pPr marL="0" marR="0" lvl="0" indent="0" algn="ctr" defTabSz="914400" rtl="0" eaLnBrk="0" fontAlgn="base" latinLnBrk="0" hangingPunct="0">
              <a:lnSpc>
                <a:spcPct val="120000"/>
              </a:lnSpc>
              <a:spcBef>
                <a:spcPct val="0"/>
              </a:spcBef>
              <a:spcAft>
                <a:spcPts val="600"/>
              </a:spcAft>
              <a:buClrTx/>
              <a:buSzTx/>
              <a:buFontTx/>
              <a:buNone/>
              <a:tabLst/>
              <a:defRPr/>
            </a:pPr>
            <a:r>
              <a:rPr lang="en-ZA" sz="2800" b="1" dirty="0" smtClean="0">
                <a:solidFill>
                  <a:schemeClr val="bg1"/>
                </a:solidFill>
                <a:latin typeface="Arial" panose="020B0604020202020204" pitchFamily="34" charset="0"/>
                <a:cs typeface="Arial" panose="020B0604020202020204" pitchFamily="34" charset="0"/>
              </a:rPr>
              <a:t>MANUFACTURING OF SANITISERS</a:t>
            </a:r>
            <a:endParaRPr kumimoji="0" lang="en-ZA" sz="28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p:txBody>
      </p:sp>
      <p:pic>
        <p:nvPicPr>
          <p:cNvPr id="12" name="image2.png"/>
          <p:cNvPicPr/>
          <p:nvPr/>
        </p:nvPicPr>
        <p:blipFill>
          <a:blip r:embed="rId3"/>
          <a:srcRect/>
          <a:stretch>
            <a:fillRect/>
          </a:stretch>
        </p:blipFill>
        <p:spPr>
          <a:xfrm>
            <a:off x="9041" y="-607"/>
            <a:ext cx="2776538" cy="1066801"/>
          </a:xfrm>
          <a:prstGeom prst="rect">
            <a:avLst/>
          </a:prstGeom>
          <a:ln/>
        </p:spPr>
      </p:pic>
    </p:spTree>
    <p:extLst>
      <p:ext uri="{BB962C8B-B14F-4D97-AF65-F5344CB8AC3E}">
        <p14:creationId xmlns:p14="http://schemas.microsoft.com/office/powerpoint/2010/main" val="38355813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le 1"/>
          <p:cNvSpPr txBox="1">
            <a:spLocks/>
          </p:cNvSpPr>
          <p:nvPr/>
        </p:nvSpPr>
        <p:spPr bwMode="auto">
          <a:xfrm>
            <a:off x="2590800" y="1094164"/>
            <a:ext cx="617220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00"/>
              </a:buClr>
              <a:buSzPct val="75000"/>
              <a:buFontTx/>
              <a:buNone/>
              <a:tabLst/>
              <a:defRPr/>
            </a:pPr>
            <a:endParaRPr kumimoji="0" lang="en-ZA" altLang="en-US" sz="1800" b="1" i="0" u="none" strike="noStrike" kern="1200" cap="none" spc="0" normalizeH="0" baseline="0" noProof="0" dirty="0">
              <a:ln>
                <a:noFill/>
              </a:ln>
              <a:solidFill>
                <a:srgbClr val="006600"/>
              </a:solidFill>
              <a:effectLst/>
              <a:uLnTx/>
              <a:uFillTx/>
              <a:latin typeface="Verdana" panose="020B0604030504040204" pitchFamily="34" charset="0"/>
              <a:ea typeface="+mn-ea"/>
              <a:cs typeface="Arial" panose="020B0604020202020204" pitchFamily="34" charset="0"/>
            </a:endParaRPr>
          </a:p>
        </p:txBody>
      </p:sp>
      <p:sp>
        <p:nvSpPr>
          <p:cNvPr id="11" name="Rectangle 10">
            <a:extLst>
              <a:ext uri="{FF2B5EF4-FFF2-40B4-BE49-F238E27FC236}">
                <a16:creationId xmlns:a16="http://schemas.microsoft.com/office/drawing/2014/main" id="{603DA742-E284-4A5A-B231-1F1ECA42B012}"/>
              </a:ext>
            </a:extLst>
          </p:cNvPr>
          <p:cNvSpPr/>
          <p:nvPr/>
        </p:nvSpPr>
        <p:spPr bwMode="auto">
          <a:xfrm>
            <a:off x="-1905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4" name="Slide Number Placeholder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A1D250C-6849-490A-84C4-5527ECB713BA}"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Title 1"/>
          <p:cNvSpPr txBox="1">
            <a:spLocks/>
          </p:cNvSpPr>
          <p:nvPr/>
        </p:nvSpPr>
        <p:spPr bwMode="auto">
          <a:xfrm>
            <a:off x="2785580" y="13489"/>
            <a:ext cx="6358420" cy="944150"/>
          </a:xfrm>
          <a:prstGeom prst="rect">
            <a:avLst/>
          </a:prstGeom>
          <a:solidFill>
            <a:schemeClr val="accent3">
              <a:lumMod val="50000"/>
            </a:schemeClr>
          </a:solidFill>
          <a:ln>
            <a:headEnd/>
            <a:tailEnd/>
          </a:ln>
        </p:spPr>
        <p:style>
          <a:lnRef idx="2">
            <a:schemeClr val="accent3"/>
          </a:lnRef>
          <a:fillRef idx="1">
            <a:schemeClr val="lt1"/>
          </a:fillRef>
          <a:effectRef idx="0">
            <a:schemeClr val="accent3"/>
          </a:effectRef>
          <a:fontRef idx="minor">
            <a:schemeClr val="dk1"/>
          </a:fontRef>
        </p:style>
        <p:txBody>
          <a:bodyPr anchor="ctr"/>
          <a:lstStyle/>
          <a:p>
            <a:pPr marL="0" marR="0" lvl="0" indent="0" algn="ctr" defTabSz="914400" rtl="0" eaLnBrk="0" fontAlgn="base" latinLnBrk="0" hangingPunct="0">
              <a:lnSpc>
                <a:spcPct val="120000"/>
              </a:lnSpc>
              <a:spcBef>
                <a:spcPct val="0"/>
              </a:spcBef>
              <a:spcAft>
                <a:spcPts val="600"/>
              </a:spcAft>
              <a:buClrTx/>
              <a:buSzTx/>
              <a:buFontTx/>
              <a:buNone/>
              <a:tabLst/>
              <a:defRPr/>
            </a:pPr>
            <a:r>
              <a:rPr kumimoji="0" lang="en-ZA" sz="2800" b="1" i="0" u="none" strike="noStrike" kern="120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MANUFACTURING OF SANITISERS</a:t>
            </a:r>
            <a:endParaRPr kumimoji="0" lang="en-ZA" sz="2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pic>
        <p:nvPicPr>
          <p:cNvPr id="12" name="image2.png"/>
          <p:cNvPicPr/>
          <p:nvPr/>
        </p:nvPicPr>
        <p:blipFill>
          <a:blip r:embed="rId3"/>
          <a:srcRect/>
          <a:stretch>
            <a:fillRect/>
          </a:stretch>
        </p:blipFill>
        <p:spPr>
          <a:xfrm>
            <a:off x="9041" y="-607"/>
            <a:ext cx="2776538" cy="1066801"/>
          </a:xfrm>
          <a:prstGeom prst="rect">
            <a:avLst/>
          </a:prstGeom>
          <a:ln/>
        </p:spPr>
      </p:pic>
      <p:sp>
        <p:nvSpPr>
          <p:cNvPr id="9" name="Rectangle 8"/>
          <p:cNvSpPr/>
          <p:nvPr/>
        </p:nvSpPr>
        <p:spPr>
          <a:xfrm>
            <a:off x="-24216" y="1078289"/>
            <a:ext cx="9168216" cy="7294305"/>
          </a:xfrm>
          <a:prstGeom prst="rect">
            <a:avLst/>
          </a:prstGeom>
        </p:spPr>
        <p:txBody>
          <a:bodyPr wrap="square">
            <a:spAutoFit/>
          </a:bodyPr>
          <a:lstStyle/>
          <a:p>
            <a:pPr lvl="0">
              <a:lnSpc>
                <a:spcPct val="150000"/>
              </a:lnSpc>
              <a:spcAft>
                <a:spcPts val="0"/>
              </a:spcAft>
            </a:pPr>
            <a:r>
              <a:rPr lang="en-ZA" dirty="0">
                <a:latin typeface="Arial Narrow" panose="020B0606020202030204" pitchFamily="34" charset="0"/>
                <a:ea typeface="Calibri" panose="020F0502020204030204" pitchFamily="34" charset="0"/>
                <a:cs typeface="Times New Roman" panose="02020603050405020304" pitchFamily="18" charset="0"/>
              </a:rPr>
              <a:t> </a:t>
            </a:r>
            <a:r>
              <a:rPr lang="en-US" sz="2400" b="1" dirty="0" smtClean="0">
                <a:latin typeface="Arial Narrow" panose="020B0606020202030204" pitchFamily="34" charset="0"/>
                <a:ea typeface="Times New Roman" panose="02020603050405020304" pitchFamily="18" charset="0"/>
                <a:cs typeface="Times New Roman" panose="02020603050405020304" pitchFamily="18" charset="0"/>
              </a:rPr>
              <a:t>Noting </a:t>
            </a:r>
            <a:r>
              <a:rPr lang="en-US" sz="2400" b="1" dirty="0">
                <a:latin typeface="Arial Narrow" panose="020B0606020202030204" pitchFamily="34" charset="0"/>
                <a:ea typeface="Times New Roman" panose="02020603050405020304" pitchFamily="18" charset="0"/>
                <a:cs typeface="Times New Roman" panose="02020603050405020304" pitchFamily="18" charset="0"/>
              </a:rPr>
              <a:t>that 70% of the sanitizers need to be ethanol, what substance is the 30% of the Sanitizers?</a:t>
            </a:r>
            <a:endParaRPr lang="en-ZA" sz="2400" b="1" dirty="0">
              <a:latin typeface="Arial Narrow" panose="020B0606020202030204" pitchFamily="34" charset="0"/>
              <a:ea typeface="Times New Roman" panose="02020603050405020304" pitchFamily="18" charset="0"/>
              <a:cs typeface="Times New Roman" panose="02020603050405020304" pitchFamily="18" charset="0"/>
            </a:endParaRPr>
          </a:p>
          <a:p>
            <a:pPr marL="342900" lvl="0" indent="-342900">
              <a:lnSpc>
                <a:spcPct val="150000"/>
              </a:lnSpc>
              <a:spcAft>
                <a:spcPts val="0"/>
              </a:spcAft>
              <a:buFont typeface="Wingdings" panose="05000000000000000000" pitchFamily="2" charset="2"/>
              <a:buChar char="q"/>
            </a:pPr>
            <a:r>
              <a:rPr lang="en-US" sz="2400" dirty="0">
                <a:latin typeface="Arial Narrow" panose="020B0606020202030204" pitchFamily="34" charset="0"/>
                <a:ea typeface="Times New Roman" panose="02020603050405020304" pitchFamily="18" charset="0"/>
                <a:cs typeface="Times New Roman" panose="02020603050405020304" pitchFamily="18" charset="0"/>
              </a:rPr>
              <a:t>The sanitizers produced by DARD has the following ingredients: Alcohol – 70%, distilled water at 28% distilled water, and glycerol (for the solution to be gentle on the skin) at 2%. </a:t>
            </a:r>
            <a:endParaRPr lang="en-ZA" sz="2400" dirty="0">
              <a:latin typeface="Arial Narrow" panose="020B0606020202030204" pitchFamily="34" charset="0"/>
              <a:ea typeface="Times New Roman" panose="02020603050405020304" pitchFamily="18" charset="0"/>
              <a:cs typeface="Times New Roman" panose="02020603050405020304" pitchFamily="18" charset="0"/>
            </a:endParaRPr>
          </a:p>
          <a:p>
            <a:pPr marL="342900" lvl="0" indent="-342900">
              <a:lnSpc>
                <a:spcPct val="150000"/>
              </a:lnSpc>
              <a:spcAft>
                <a:spcPts val="0"/>
              </a:spcAft>
              <a:buFont typeface="Symbol" panose="05050102010706020507" pitchFamily="18" charset="2"/>
              <a:buChar char=""/>
            </a:pPr>
            <a:r>
              <a:rPr lang="en-US" sz="2400" dirty="0">
                <a:latin typeface="Arial Narrow" panose="020B0606020202030204" pitchFamily="34" charset="0"/>
                <a:ea typeface="Times New Roman" panose="02020603050405020304" pitchFamily="18" charset="0"/>
                <a:cs typeface="Times New Roman" panose="02020603050405020304" pitchFamily="18" charset="0"/>
              </a:rPr>
              <a:t>Is it safe?  </a:t>
            </a:r>
            <a:endParaRPr lang="en-ZA" sz="2400" dirty="0">
              <a:latin typeface="Arial Narrow" panose="020B0606020202030204" pitchFamily="34" charset="0"/>
              <a:ea typeface="Times New Roman" panose="02020603050405020304" pitchFamily="18" charset="0"/>
              <a:cs typeface="Times New Roman" panose="02020603050405020304" pitchFamily="18" charset="0"/>
            </a:endParaRPr>
          </a:p>
          <a:p>
            <a:pPr marL="285750" indent="-285750">
              <a:lnSpc>
                <a:spcPct val="150000"/>
              </a:lnSpc>
              <a:buFont typeface="Wingdings" panose="05000000000000000000" pitchFamily="2" charset="2"/>
              <a:buChar char="q"/>
            </a:pPr>
            <a:r>
              <a:rPr lang="en-ZA" sz="2400" dirty="0">
                <a:latin typeface="Arial Narrow" panose="020B0606020202030204" pitchFamily="34" charset="0"/>
                <a:ea typeface="Calibri" panose="020F0502020204030204" pitchFamily="34" charset="0"/>
                <a:cs typeface="Times New Roman" panose="02020603050405020304" pitchFamily="18" charset="0"/>
              </a:rPr>
              <a:t>The supplier of ethanol certifies the product safe for the use it is intended for. Literature also confirms that 70% solution is safe for external use to sanitize hands and disinfect surfaces. Therefore, the hand sanitizer produced by DARD is safe for eternal use as recommended</a:t>
            </a:r>
            <a:endParaRPr kumimoji="0" lang="en-ZA" sz="2400" b="0" i="0" u="none" strike="noStrike" kern="1200" cap="none" spc="0" normalizeH="0" noProof="0" dirty="0" smtClean="0">
              <a:ln>
                <a:noFill/>
              </a:ln>
              <a:solidFill>
                <a:prstClr val="black"/>
              </a:solidFill>
              <a:effectLst/>
              <a:uLnTx/>
              <a:uFillTx/>
              <a:latin typeface="Arial Narrow" panose="020B0606020202030204" pitchFamily="34" charset="0"/>
            </a:endParaRPr>
          </a:p>
          <a:p>
            <a:pPr marL="800100" marR="0" lvl="1" indent="-342900" algn="l" defTabSz="914400" rtl="0" eaLnBrk="0" fontAlgn="base" latinLnBrk="0" hangingPunct="0">
              <a:lnSpc>
                <a:spcPct val="150000"/>
              </a:lnSpc>
              <a:spcBef>
                <a:spcPct val="0"/>
              </a:spcBef>
              <a:spcAft>
                <a:spcPct val="0"/>
              </a:spcAft>
              <a:buClrTx/>
              <a:buSzTx/>
              <a:buFont typeface="Wingdings" panose="05000000000000000000" pitchFamily="2" charset="2"/>
              <a:buChar char="q"/>
              <a:tabLst/>
              <a:defRPr/>
            </a:pPr>
            <a:endParaRPr kumimoji="0" lang="en-ZA" sz="2400" b="0" i="0" u="none" strike="noStrike" kern="1200" cap="none" spc="0" normalizeH="0" noProof="0" dirty="0" smtClean="0">
              <a:ln>
                <a:noFill/>
              </a:ln>
              <a:solidFill>
                <a:prstClr val="black"/>
              </a:solidFill>
              <a:effectLst/>
              <a:uLnTx/>
              <a:uFillTx/>
              <a:latin typeface="Arial Narrow" panose="020B0606020202030204" pitchFamily="34" charset="0"/>
            </a:endParaRPr>
          </a:p>
          <a:p>
            <a:pPr marL="457200" marR="0" lvl="1" indent="0" algn="l" defTabSz="914400" rtl="0" eaLnBrk="0" fontAlgn="base" latinLnBrk="0" hangingPunct="0">
              <a:lnSpc>
                <a:spcPct val="150000"/>
              </a:lnSpc>
              <a:spcBef>
                <a:spcPct val="0"/>
              </a:spcBef>
              <a:spcAft>
                <a:spcPct val="0"/>
              </a:spcAft>
              <a:buClrTx/>
              <a:buSzTx/>
              <a:buFontTx/>
              <a:buNone/>
              <a:tabLst/>
              <a:defRPr/>
            </a:pPr>
            <a:endParaRPr kumimoji="0" lang="en-ZA" sz="2400" b="0" i="0" u="none" strike="noStrike" kern="1200" cap="none" spc="0" normalizeH="0" baseline="0" noProof="0" dirty="0">
              <a:ln>
                <a:noFill/>
              </a:ln>
              <a:solidFill>
                <a:prstClr val="black"/>
              </a:solidFill>
              <a:effectLst/>
              <a:uLnTx/>
              <a:uFillTx/>
              <a:latin typeface="Arial Narrow" panose="020B0606020202030204" pitchFamily="34" charset="0"/>
            </a:endParaRPr>
          </a:p>
          <a:p>
            <a:pPr marL="0" marR="0" lvl="0" indent="0" algn="l" defTabSz="914400" rtl="0" eaLnBrk="0" fontAlgn="base" latinLnBrk="0" hangingPunct="0">
              <a:lnSpc>
                <a:spcPct val="150000"/>
              </a:lnSpc>
              <a:spcBef>
                <a:spcPct val="0"/>
              </a:spcBef>
              <a:spcAft>
                <a:spcPct val="0"/>
              </a:spcAft>
              <a:buClrTx/>
              <a:buSzTx/>
              <a:buFontTx/>
              <a:buNone/>
              <a:tabLst/>
              <a:defRPr/>
            </a:pPr>
            <a:endParaRPr kumimoji="0" lang="en-ZA" sz="2400" b="0" i="0" u="none" strike="noStrike" kern="1200" cap="none" spc="0" normalizeH="0" baseline="0" noProof="0" dirty="0">
              <a:ln>
                <a:noFill/>
              </a:ln>
              <a:solidFill>
                <a:prstClr val="black"/>
              </a:solidFill>
              <a:effectLst/>
              <a:uLnTx/>
              <a:uFillTx/>
              <a:latin typeface="Arial Narrow" panose="020B0606020202030204" pitchFamily="34" charset="0"/>
            </a:endParaRPr>
          </a:p>
        </p:txBody>
      </p:sp>
    </p:spTree>
    <p:extLst>
      <p:ext uri="{BB962C8B-B14F-4D97-AF65-F5344CB8AC3E}">
        <p14:creationId xmlns:p14="http://schemas.microsoft.com/office/powerpoint/2010/main" val="1704962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36190" y="348503"/>
            <a:ext cx="6284562" cy="1143000"/>
          </a:xfrm>
        </p:spPr>
        <p:txBody>
          <a:bodyPr/>
          <a:lstStyle/>
          <a:p>
            <a:pPr marL="457200" lvl="1" algn="l">
              <a:spcBef>
                <a:spcPct val="20000"/>
              </a:spcBef>
            </a:pPr>
            <a:r>
              <a:rPr lang="en-ZA" dirty="0" smtClean="0"/>
              <a:t>		</a:t>
            </a:r>
            <a:r>
              <a:rPr lang="en-ZA" b="1" dirty="0" smtClean="0"/>
              <a:t>T</a:t>
            </a:r>
            <a:r>
              <a:rPr lang="en-ZA" sz="3600" b="1" dirty="0" smtClean="0"/>
              <a:t>ABLE </a:t>
            </a:r>
            <a:r>
              <a:rPr lang="en-ZA" b="1" dirty="0"/>
              <a:t>O</a:t>
            </a:r>
            <a:r>
              <a:rPr lang="en-ZA" sz="3600" b="1" dirty="0" smtClean="0"/>
              <a:t>F </a:t>
            </a:r>
            <a:r>
              <a:rPr lang="en-ZA" b="1" dirty="0"/>
              <a:t>C</a:t>
            </a:r>
            <a:r>
              <a:rPr lang="en-ZA" sz="3600" b="1" dirty="0" smtClean="0"/>
              <a:t>ONTENT</a:t>
            </a:r>
            <a:endParaRPr lang="en-ZA" sz="3600" b="1" dirty="0"/>
          </a:p>
        </p:txBody>
      </p:sp>
      <p:sp>
        <p:nvSpPr>
          <p:cNvPr id="3" name="Content Placeholder 2"/>
          <p:cNvSpPr>
            <a:spLocks noGrp="1"/>
          </p:cNvSpPr>
          <p:nvPr>
            <p:ph idx="1"/>
          </p:nvPr>
        </p:nvSpPr>
        <p:spPr>
          <a:xfrm>
            <a:off x="190500" y="1246279"/>
            <a:ext cx="8763000" cy="5292633"/>
          </a:xfrm>
        </p:spPr>
        <p:txBody>
          <a:bodyPr/>
          <a:lstStyle/>
          <a:p>
            <a:pPr marL="457200" indent="-457200">
              <a:buFont typeface="+mj-lt"/>
              <a:buAutoNum type="arabicPeriod"/>
            </a:pPr>
            <a:r>
              <a:rPr lang="en-ZA" sz="2400" dirty="0" smtClean="0">
                <a:latin typeface="Arial" panose="020B0604020202020204" pitchFamily="34" charset="0"/>
                <a:cs typeface="Arial" panose="020B0604020202020204" pitchFamily="34" charset="0"/>
              </a:rPr>
              <a:t>Background</a:t>
            </a:r>
          </a:p>
          <a:p>
            <a:pPr marL="457200" indent="-457200">
              <a:buFont typeface="+mj-lt"/>
              <a:buAutoNum type="arabicPeriod"/>
            </a:pPr>
            <a:r>
              <a:rPr lang="en-ZA" sz="2400" dirty="0" smtClean="0">
                <a:latin typeface="Arial" panose="020B0604020202020204" pitchFamily="34" charset="0"/>
                <a:cs typeface="Arial" panose="020B0604020202020204" pitchFamily="34" charset="0"/>
              </a:rPr>
              <a:t>Specific Responses</a:t>
            </a:r>
            <a:endParaRPr lang="en-ZA" sz="2000" dirty="0" smtClean="0">
              <a:latin typeface="Arial" panose="020B0604020202020204" pitchFamily="34" charset="0"/>
              <a:cs typeface="Arial" panose="020B0604020202020204" pitchFamily="34" charset="0"/>
            </a:endParaRPr>
          </a:p>
          <a:p>
            <a:pPr lvl="1">
              <a:buFont typeface="Wingdings" panose="05000000000000000000" pitchFamily="2" charset="2"/>
              <a:buChar char="q"/>
            </a:pPr>
            <a:r>
              <a:rPr lang="en-ZA" sz="2000" dirty="0" smtClean="0">
                <a:latin typeface="Arial" panose="020B0604020202020204" pitchFamily="34" charset="0"/>
                <a:cs typeface="Arial" panose="020B0604020202020204" pitchFamily="34" charset="0"/>
              </a:rPr>
              <a:t>Essential service personnel and their deployment</a:t>
            </a:r>
          </a:p>
          <a:p>
            <a:pPr lvl="1">
              <a:buFont typeface="Wingdings" panose="05000000000000000000" pitchFamily="2" charset="2"/>
              <a:buChar char="q"/>
            </a:pPr>
            <a:r>
              <a:rPr lang="en-ZA" sz="2000" dirty="0" smtClean="0">
                <a:latin typeface="Arial" panose="020B0604020202020204" pitchFamily="34" charset="0"/>
                <a:cs typeface="Arial" panose="020B0604020202020204" pitchFamily="34" charset="0"/>
              </a:rPr>
              <a:t>Safety of departmental sanitisers and their composition</a:t>
            </a:r>
          </a:p>
          <a:p>
            <a:pPr lvl="1">
              <a:buFont typeface="Wingdings" panose="05000000000000000000" pitchFamily="2" charset="2"/>
              <a:buChar char="q"/>
            </a:pPr>
            <a:r>
              <a:rPr lang="en-ZA" sz="2000" dirty="0" smtClean="0">
                <a:latin typeface="Arial" panose="020B0604020202020204" pitchFamily="34" charset="0"/>
                <a:cs typeface="Arial" panose="020B0604020202020204" pitchFamily="34" charset="0"/>
              </a:rPr>
              <a:t>30 days payment rule adherence</a:t>
            </a:r>
          </a:p>
          <a:p>
            <a:pPr lvl="1">
              <a:buFont typeface="Wingdings" panose="05000000000000000000" pitchFamily="2" charset="2"/>
              <a:buChar char="q"/>
            </a:pPr>
            <a:r>
              <a:rPr lang="en-ZA" sz="2000" dirty="0" smtClean="0">
                <a:latin typeface="Arial" panose="020B0604020202020204" pitchFamily="34" charset="0"/>
                <a:cs typeface="Arial" panose="020B0604020202020204" pitchFamily="34" charset="0"/>
              </a:rPr>
              <a:t>Provision of Protective clothing and related chemicals</a:t>
            </a:r>
          </a:p>
          <a:p>
            <a:pPr lvl="1">
              <a:buFont typeface="Wingdings" panose="05000000000000000000" pitchFamily="2" charset="2"/>
              <a:buChar char="q"/>
            </a:pPr>
            <a:r>
              <a:rPr lang="en-ZA" sz="2000" dirty="0" smtClean="0">
                <a:latin typeface="Arial" panose="020B0604020202020204" pitchFamily="34" charset="0"/>
                <a:cs typeface="Arial" panose="020B0604020202020204" pitchFamily="34" charset="0"/>
              </a:rPr>
              <a:t>Provincial department provided with sanitisers and MOU’s</a:t>
            </a:r>
          </a:p>
          <a:p>
            <a:pPr lvl="1">
              <a:buFont typeface="Wingdings" panose="05000000000000000000" pitchFamily="2" charset="2"/>
              <a:buChar char="q"/>
            </a:pPr>
            <a:r>
              <a:rPr lang="en-ZA" sz="2000" dirty="0" smtClean="0">
                <a:latin typeface="Arial" panose="020B0604020202020204" pitchFamily="34" charset="0"/>
                <a:cs typeface="Arial" panose="020B0604020202020204" pitchFamily="34" charset="0"/>
              </a:rPr>
              <a:t>Concern on the department focusing on other stakeholders</a:t>
            </a:r>
          </a:p>
          <a:p>
            <a:pPr lvl="1">
              <a:buFont typeface="Wingdings" panose="05000000000000000000" pitchFamily="2" charset="2"/>
              <a:buChar char="q"/>
            </a:pPr>
            <a:r>
              <a:rPr lang="en-ZA" sz="2000" dirty="0" smtClean="0">
                <a:latin typeface="Arial" panose="020B0604020202020204" pitchFamily="34" charset="0"/>
                <a:cs typeface="Arial" panose="020B0604020202020204" pitchFamily="34" charset="0"/>
              </a:rPr>
              <a:t>Departmental communication strategy</a:t>
            </a:r>
          </a:p>
          <a:p>
            <a:pPr lvl="1">
              <a:buFont typeface="Wingdings" panose="05000000000000000000" pitchFamily="2" charset="2"/>
              <a:buChar char="q"/>
            </a:pPr>
            <a:r>
              <a:rPr lang="en-ZA" sz="2000" dirty="0" smtClean="0">
                <a:latin typeface="Arial" panose="020B0604020202020204" pitchFamily="34" charset="0"/>
                <a:cs typeface="Arial" panose="020B0604020202020204" pitchFamily="34" charset="0"/>
              </a:rPr>
              <a:t>Short and long term response to coved 19</a:t>
            </a:r>
          </a:p>
          <a:p>
            <a:pPr lvl="1">
              <a:buFont typeface="Wingdings" panose="05000000000000000000" pitchFamily="2" charset="2"/>
              <a:buChar char="q"/>
            </a:pPr>
            <a:r>
              <a:rPr lang="en-ZA" sz="2000" dirty="0" smtClean="0">
                <a:latin typeface="Arial" panose="020B0604020202020204" pitchFamily="34" charset="0"/>
                <a:cs typeface="Arial" panose="020B0604020202020204" pitchFamily="34" charset="0"/>
              </a:rPr>
              <a:t>Entities COVID response plan</a:t>
            </a:r>
            <a:endParaRPr lang="en-ZA" sz="2000" dirty="0">
              <a:latin typeface="Arial" panose="020B0604020202020204" pitchFamily="34" charset="0"/>
              <a:cs typeface="Arial" panose="020B0604020202020204" pitchFamily="34" charset="0"/>
            </a:endParaRPr>
          </a:p>
          <a:p>
            <a:pPr lvl="1">
              <a:buFont typeface="Wingdings" panose="05000000000000000000" pitchFamily="2" charset="2"/>
              <a:buChar char="q"/>
            </a:pPr>
            <a:r>
              <a:rPr lang="en-ZA" sz="2000" dirty="0" smtClean="0">
                <a:latin typeface="Arial" panose="020B0604020202020204" pitchFamily="34" charset="0"/>
                <a:cs typeface="Arial" panose="020B0604020202020204" pitchFamily="34" charset="0"/>
              </a:rPr>
              <a:t>Further interventions</a:t>
            </a:r>
          </a:p>
          <a:p>
            <a:pPr marL="457200" indent="-457200">
              <a:buFont typeface="+mj-lt"/>
              <a:buAutoNum type="arabicPeriod"/>
            </a:pPr>
            <a:r>
              <a:rPr lang="en-ZA" sz="2400" dirty="0">
                <a:latin typeface="Arial" panose="020B0604020202020204" pitchFamily="34" charset="0"/>
                <a:cs typeface="Arial" panose="020B0604020202020204" pitchFamily="34" charset="0"/>
              </a:rPr>
              <a:t>Conclusion </a:t>
            </a:r>
          </a:p>
        </p:txBody>
      </p:sp>
      <p:sp>
        <p:nvSpPr>
          <p:cNvPr id="4" name="Slide Number Placeholder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A1D250C-6849-490A-84C4-5527ECB713BA}"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pic>
        <p:nvPicPr>
          <p:cNvPr id="5" name="image2.png"/>
          <p:cNvPicPr/>
          <p:nvPr/>
        </p:nvPicPr>
        <p:blipFill>
          <a:blip r:embed="rId3"/>
          <a:srcRect/>
          <a:stretch>
            <a:fillRect/>
          </a:stretch>
        </p:blipFill>
        <p:spPr>
          <a:xfrm>
            <a:off x="0" y="5603"/>
            <a:ext cx="2362200" cy="1143000"/>
          </a:xfrm>
          <a:prstGeom prst="rect">
            <a:avLst/>
          </a:prstGeom>
          <a:ln/>
        </p:spPr>
      </p:pic>
    </p:spTree>
    <p:extLst>
      <p:ext uri="{BB962C8B-B14F-4D97-AF65-F5344CB8AC3E}">
        <p14:creationId xmlns:p14="http://schemas.microsoft.com/office/powerpoint/2010/main" val="12972382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le 1"/>
          <p:cNvSpPr txBox="1">
            <a:spLocks/>
          </p:cNvSpPr>
          <p:nvPr/>
        </p:nvSpPr>
        <p:spPr bwMode="auto">
          <a:xfrm>
            <a:off x="2590800" y="1094164"/>
            <a:ext cx="617220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00"/>
              </a:buClr>
              <a:buSzPct val="75000"/>
              <a:buFontTx/>
              <a:buNone/>
              <a:tabLst/>
              <a:defRPr/>
            </a:pPr>
            <a:endParaRPr kumimoji="0" lang="en-ZA" altLang="en-US" sz="1800" b="1" i="0" u="none" strike="noStrike" kern="1200" cap="none" spc="0" normalizeH="0" baseline="0" noProof="0" dirty="0">
              <a:ln>
                <a:noFill/>
              </a:ln>
              <a:solidFill>
                <a:srgbClr val="006600"/>
              </a:solidFill>
              <a:effectLst/>
              <a:uLnTx/>
              <a:uFillTx/>
              <a:latin typeface="Verdana" panose="020B0604030504040204" pitchFamily="34" charset="0"/>
              <a:ea typeface="+mn-ea"/>
              <a:cs typeface="Arial" panose="020B0604020202020204" pitchFamily="34" charset="0"/>
            </a:endParaRPr>
          </a:p>
        </p:txBody>
      </p:sp>
      <p:sp>
        <p:nvSpPr>
          <p:cNvPr id="7" name="Rectangle 6"/>
          <p:cNvSpPr/>
          <p:nvPr/>
        </p:nvSpPr>
        <p:spPr>
          <a:xfrm>
            <a:off x="533400" y="1630739"/>
            <a:ext cx="8153400" cy="646331"/>
          </a:xfrm>
          <a:prstGeom prst="rect">
            <a:avLst/>
          </a:prstGeom>
        </p:spPr>
        <p:txBody>
          <a:bodyPr wrap="square">
            <a:spAutoFit/>
          </a:bodyPr>
          <a:lstStyle/>
          <a:p>
            <a:pPr marL="342900" marR="0" lvl="1" indent="0" algn="l" defTabSz="914400" rtl="0" eaLnBrk="0" fontAlgn="base" latinLnBrk="0" hangingPunct="0">
              <a:lnSpc>
                <a:spcPct val="100000"/>
              </a:lnSpc>
              <a:spcBef>
                <a:spcPct val="0"/>
              </a:spcBef>
              <a:spcAft>
                <a:spcPct val="0"/>
              </a:spcAft>
              <a:buClrTx/>
              <a:buSzTx/>
              <a:buFontTx/>
              <a:buNone/>
              <a:tabLst/>
              <a:defRPr/>
            </a:pPr>
            <a:endParaRPr kumimoji="0" lang="en-ZA" sz="18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1" name="Rectangle 10">
            <a:extLst>
              <a:ext uri="{FF2B5EF4-FFF2-40B4-BE49-F238E27FC236}">
                <a16:creationId xmlns:a16="http://schemas.microsoft.com/office/drawing/2014/main" id="{603DA742-E284-4A5A-B231-1F1ECA42B012}"/>
              </a:ext>
            </a:extLst>
          </p:cNvPr>
          <p:cNvSpPr/>
          <p:nvPr/>
        </p:nvSpPr>
        <p:spPr bwMode="auto">
          <a:xfrm>
            <a:off x="-1905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4" name="Slide Number Placeholder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A1D250C-6849-490A-84C4-5527ECB713BA}"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20</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Title 1"/>
          <p:cNvSpPr txBox="1">
            <a:spLocks/>
          </p:cNvSpPr>
          <p:nvPr/>
        </p:nvSpPr>
        <p:spPr bwMode="auto">
          <a:xfrm>
            <a:off x="2793412" y="-7040"/>
            <a:ext cx="6350588" cy="1014076"/>
          </a:xfrm>
          <a:prstGeom prst="rect">
            <a:avLst/>
          </a:prstGeom>
          <a:solidFill>
            <a:schemeClr val="tx1"/>
          </a:solidFill>
          <a:ln>
            <a:headEnd/>
            <a:tailEnd/>
          </a:ln>
        </p:spPr>
        <p:style>
          <a:lnRef idx="2">
            <a:schemeClr val="accent3"/>
          </a:lnRef>
          <a:fillRef idx="1">
            <a:schemeClr val="lt1"/>
          </a:fillRef>
          <a:effectRef idx="0">
            <a:schemeClr val="accent3"/>
          </a:effectRef>
          <a:fontRef idx="minor">
            <a:schemeClr val="dk1"/>
          </a:fontRef>
        </p:style>
        <p:txBody>
          <a:bodyPr anchor="ctr"/>
          <a:lstStyle/>
          <a:p>
            <a:pPr marL="0" marR="0" lvl="0" indent="0" algn="ctr" defTabSz="914400" rtl="0" eaLnBrk="0" fontAlgn="base" latinLnBrk="0" hangingPunct="0">
              <a:lnSpc>
                <a:spcPct val="120000"/>
              </a:lnSpc>
              <a:spcBef>
                <a:spcPct val="0"/>
              </a:spcBef>
              <a:spcAft>
                <a:spcPts val="600"/>
              </a:spcAft>
              <a:buClrTx/>
              <a:buSzTx/>
              <a:buFontTx/>
              <a:buNone/>
              <a:tabLst/>
              <a:defRPr/>
            </a:pPr>
            <a:r>
              <a:rPr kumimoji="0" lang="en-ZA" sz="2800" b="1" i="0" u="none" strike="noStrike" kern="1200" cap="none" spc="0" normalizeH="0" baseline="0" noProof="0" dirty="0" smtClean="0">
                <a:ln>
                  <a:noFill/>
                </a:ln>
                <a:solidFill>
                  <a:schemeClr val="bg1"/>
                </a:solidFill>
                <a:effectLst/>
                <a:uLnTx/>
                <a:uFillTx/>
                <a:latin typeface="Arial" panose="020B0604020202020204" pitchFamily="34" charset="0"/>
                <a:ea typeface="+mn-ea"/>
                <a:cs typeface="Arial" panose="020B0604020202020204" pitchFamily="34" charset="0"/>
              </a:rPr>
              <a:t>SANITIZER PROGRAMME</a:t>
            </a:r>
            <a:endParaRPr kumimoji="0" lang="en-ZA" sz="28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p:txBody>
      </p:sp>
      <p:pic>
        <p:nvPicPr>
          <p:cNvPr id="12" name="image2.png"/>
          <p:cNvPicPr/>
          <p:nvPr/>
        </p:nvPicPr>
        <p:blipFill>
          <a:blip r:embed="rId2"/>
          <a:srcRect/>
          <a:stretch>
            <a:fillRect/>
          </a:stretch>
        </p:blipFill>
        <p:spPr>
          <a:xfrm>
            <a:off x="16874" y="27363"/>
            <a:ext cx="2776538" cy="1066801"/>
          </a:xfrm>
          <a:prstGeom prst="rect">
            <a:avLst/>
          </a:prstGeom>
          <a:ln/>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874" y="1052350"/>
            <a:ext cx="9127126" cy="5511778"/>
          </a:xfrm>
          <a:prstGeom prst="rect">
            <a:avLst/>
          </a:prstGeom>
        </p:spPr>
      </p:pic>
    </p:spTree>
    <p:extLst>
      <p:ext uri="{BB962C8B-B14F-4D97-AF65-F5344CB8AC3E}">
        <p14:creationId xmlns:p14="http://schemas.microsoft.com/office/powerpoint/2010/main" val="32995360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le 1"/>
          <p:cNvSpPr txBox="1">
            <a:spLocks/>
          </p:cNvSpPr>
          <p:nvPr/>
        </p:nvSpPr>
        <p:spPr bwMode="auto">
          <a:xfrm>
            <a:off x="2590800" y="1094164"/>
            <a:ext cx="617220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00"/>
              </a:buClr>
              <a:buSzPct val="75000"/>
              <a:buFontTx/>
              <a:buNone/>
              <a:tabLst/>
              <a:defRPr/>
            </a:pPr>
            <a:endParaRPr kumimoji="0" lang="en-ZA" altLang="en-US" sz="1800" b="1" i="0" u="none" strike="noStrike" kern="1200" cap="none" spc="0" normalizeH="0" baseline="0" noProof="0" dirty="0">
              <a:ln>
                <a:noFill/>
              </a:ln>
              <a:solidFill>
                <a:srgbClr val="006600"/>
              </a:solidFill>
              <a:effectLst/>
              <a:uLnTx/>
              <a:uFillTx/>
              <a:latin typeface="Verdana" panose="020B0604030504040204" pitchFamily="34" charset="0"/>
              <a:ea typeface="+mn-ea"/>
              <a:cs typeface="Arial" panose="020B0604020202020204" pitchFamily="34" charset="0"/>
            </a:endParaRPr>
          </a:p>
        </p:txBody>
      </p:sp>
      <p:sp>
        <p:nvSpPr>
          <p:cNvPr id="7" name="Rectangle 6"/>
          <p:cNvSpPr/>
          <p:nvPr/>
        </p:nvSpPr>
        <p:spPr>
          <a:xfrm flipV="1">
            <a:off x="990600" y="2277070"/>
            <a:ext cx="8001000" cy="646331"/>
          </a:xfrm>
          <a:prstGeom prst="rect">
            <a:avLst/>
          </a:prstGeom>
        </p:spPr>
        <p:txBody>
          <a:bodyPr wrap="square">
            <a:spAutoFit/>
          </a:bodyPr>
          <a:lstStyle/>
          <a:p>
            <a:pPr marL="457200" marR="0" lvl="1" indent="0" algn="l" defTabSz="914400" rtl="0" eaLnBrk="0" fontAlgn="base" latinLnBrk="0" hangingPunct="0">
              <a:lnSpc>
                <a:spcPct val="100000"/>
              </a:lnSpc>
              <a:spcBef>
                <a:spcPct val="0"/>
              </a:spcBef>
              <a:spcAft>
                <a:spcPct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1" name="Rectangle 10">
            <a:extLst>
              <a:ext uri="{FF2B5EF4-FFF2-40B4-BE49-F238E27FC236}">
                <a16:creationId xmlns:a16="http://schemas.microsoft.com/office/drawing/2014/main" id="{603DA742-E284-4A5A-B231-1F1ECA42B012}"/>
              </a:ext>
            </a:extLst>
          </p:cNvPr>
          <p:cNvSpPr/>
          <p:nvPr/>
        </p:nvSpPr>
        <p:spPr bwMode="auto">
          <a:xfrm>
            <a:off x="-1905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4" name="Slide Number Placeholder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A1D250C-6849-490A-84C4-5527ECB713BA}"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21</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Title 1"/>
          <p:cNvSpPr txBox="1">
            <a:spLocks/>
          </p:cNvSpPr>
          <p:nvPr/>
        </p:nvSpPr>
        <p:spPr bwMode="auto">
          <a:xfrm>
            <a:off x="2812700" y="0"/>
            <a:ext cx="6331299" cy="1143000"/>
          </a:xfrm>
          <a:prstGeom prst="rect">
            <a:avLst/>
          </a:prstGeom>
          <a:solidFill>
            <a:schemeClr val="tx1"/>
          </a:solidFill>
          <a:ln>
            <a:headEnd/>
            <a:tailEnd/>
          </a:ln>
        </p:spPr>
        <p:style>
          <a:lnRef idx="2">
            <a:schemeClr val="accent3"/>
          </a:lnRef>
          <a:fillRef idx="1">
            <a:schemeClr val="lt1"/>
          </a:fillRef>
          <a:effectRef idx="0">
            <a:schemeClr val="accent3"/>
          </a:effectRef>
          <a:fontRef idx="minor">
            <a:schemeClr val="dk1"/>
          </a:fontRef>
        </p:style>
        <p:txBody>
          <a:bodyPr anchor="ctr"/>
          <a:lstStyle/>
          <a:p>
            <a:pPr marL="0" marR="0" lvl="0" indent="0" algn="ctr" defTabSz="914400" rtl="0" eaLnBrk="0" fontAlgn="base" latinLnBrk="0" hangingPunct="0">
              <a:lnSpc>
                <a:spcPct val="120000"/>
              </a:lnSpc>
              <a:spcBef>
                <a:spcPct val="0"/>
              </a:spcBef>
              <a:spcAft>
                <a:spcPts val="600"/>
              </a:spcAft>
              <a:buClrTx/>
              <a:buSzTx/>
              <a:buFontTx/>
              <a:buNone/>
              <a:tabLst/>
              <a:defRPr/>
            </a:pPr>
            <a:r>
              <a:rPr kumimoji="0" lang="en-ZA" sz="2800" b="1" i="0" u="none" strike="noStrike" kern="1200" cap="none" spc="0" normalizeH="0" baseline="0" noProof="0" dirty="0" smtClean="0">
                <a:ln>
                  <a:noFill/>
                </a:ln>
                <a:solidFill>
                  <a:schemeClr val="bg1"/>
                </a:solidFill>
                <a:effectLst/>
                <a:uLnTx/>
                <a:uFillTx/>
                <a:latin typeface="Arial" panose="020B0604020202020204" pitchFamily="34" charset="0"/>
                <a:ea typeface="+mn-ea"/>
                <a:cs typeface="Arial" panose="020B0604020202020204" pitchFamily="34" charset="0"/>
              </a:rPr>
              <a:t>DEPARTMENT SUPPLIED WITH SANITISERS</a:t>
            </a:r>
            <a:endParaRPr kumimoji="0" lang="en-ZA" sz="28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p:txBody>
      </p:sp>
      <p:pic>
        <p:nvPicPr>
          <p:cNvPr id="12" name="image2.png"/>
          <p:cNvPicPr/>
          <p:nvPr/>
        </p:nvPicPr>
        <p:blipFill>
          <a:blip r:embed="rId2"/>
          <a:srcRect/>
          <a:stretch>
            <a:fillRect/>
          </a:stretch>
        </p:blipFill>
        <p:spPr>
          <a:xfrm>
            <a:off x="0" y="-18366"/>
            <a:ext cx="2776538" cy="1066801"/>
          </a:xfrm>
          <a:prstGeom prst="rect">
            <a:avLst/>
          </a:prstGeom>
          <a:ln/>
        </p:spPr>
      </p:pic>
      <p:sp>
        <p:nvSpPr>
          <p:cNvPr id="6" name="Rectangle 2"/>
          <p:cNvSpPr>
            <a:spLocks noChangeArrowheads="1"/>
          </p:cNvSpPr>
          <p:nvPr/>
        </p:nvSpPr>
        <p:spPr bwMode="auto">
          <a:xfrm>
            <a:off x="-5354732" y="-4605968"/>
            <a:ext cx="17538795"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defRPr/>
            </a:pPr>
            <a:r>
              <a:rPr kumimoji="0" lang="en-ZA" altLang="en-US" sz="1100" b="1" i="0" u="none" strike="noStrike" kern="1200" cap="none" spc="0" normalizeH="0" baseline="0" noProof="0" smtClean="0">
                <a:ln>
                  <a:noFill/>
                </a:ln>
                <a:solidFill>
                  <a:prstClr val="black"/>
                </a:solidFill>
                <a:effectLst/>
                <a:uLnTx/>
                <a:uFillTx/>
                <a:latin typeface="Arial Narrow" panose="020B0606020202030204" pitchFamily="34" charset="0"/>
                <a:ea typeface="Times New Roman" panose="02020603050405020304" pitchFamily="18" charset="0"/>
                <a:cs typeface="Times New Roman" panose="02020603050405020304" pitchFamily="18" charset="0"/>
              </a:rPr>
              <a:t>Administration</a:t>
            </a:r>
            <a:endParaRPr kumimoji="0" lang="en-ZA" altLang="en-US" sz="18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 name="Rectangle 1"/>
          <p:cNvSpPr/>
          <p:nvPr/>
        </p:nvSpPr>
        <p:spPr>
          <a:xfrm>
            <a:off x="76200" y="1371601"/>
            <a:ext cx="8839200" cy="5334794"/>
          </a:xfrm>
          <a:prstGeom prst="rect">
            <a:avLst/>
          </a:prstGeom>
        </p:spPr>
        <p:txBody>
          <a:bodyPr wrap="square">
            <a:spAutoFit/>
          </a:bodyPr>
          <a:lstStyle/>
          <a:p>
            <a:pPr marL="685800" marR="0" lvl="0" indent="0" algn="just" defTabSz="914400" rtl="0" eaLnBrk="0" fontAlgn="base" latinLnBrk="0" hangingPunct="0">
              <a:lnSpc>
                <a:spcPct val="150000"/>
              </a:lnSpc>
              <a:spcBef>
                <a:spcPct val="0"/>
              </a:spcBef>
              <a:spcAft>
                <a:spcPts val="0"/>
              </a:spcAft>
              <a:buClrTx/>
              <a:buSzTx/>
              <a:buFontTx/>
              <a:buNone/>
              <a:tabLst/>
              <a:defRPr/>
            </a:pPr>
            <a:r>
              <a:rPr kumimoji="0" lang="en-ZA" b="0" i="0" u="none" strike="noStrike" kern="1200" cap="none" spc="0" normalizeH="0" baseline="0" noProof="0" dirty="0" smtClean="0">
                <a:ln>
                  <a:noFill/>
                </a:ln>
                <a:solidFill>
                  <a:prstClr val="black"/>
                </a:solidFill>
                <a:effectLst/>
                <a:uLnTx/>
                <a:uFillTx/>
                <a:latin typeface="Arial Narrow" panose="020B0606020202030204" pitchFamily="34" charset="0"/>
                <a:ea typeface="Times New Roman" panose="02020603050405020304" pitchFamily="18" charset="0"/>
                <a:cs typeface="Times New Roman" panose="02020603050405020304" pitchFamily="18" charset="0"/>
              </a:rPr>
              <a:t>During the fist phase of the lock down, the DARD supplied the following departments  with </a:t>
            </a:r>
            <a:r>
              <a:rPr kumimoji="0" lang="en-ZA" b="0" i="0" u="none" strike="noStrike" kern="1200" cap="none" spc="0" normalizeH="0" baseline="0" noProof="0" dirty="0" err="1" smtClean="0">
                <a:ln>
                  <a:noFill/>
                </a:ln>
                <a:solidFill>
                  <a:prstClr val="black"/>
                </a:solidFill>
                <a:effectLst/>
                <a:uLnTx/>
                <a:uFillTx/>
                <a:latin typeface="Arial Narrow" panose="020B0606020202030204" pitchFamily="34" charset="0"/>
                <a:ea typeface="Times New Roman" panose="02020603050405020304" pitchFamily="18" charset="0"/>
                <a:cs typeface="Times New Roman" panose="02020603050405020304" pitchFamily="18" charset="0"/>
              </a:rPr>
              <a:t>with</a:t>
            </a:r>
            <a:r>
              <a:rPr kumimoji="0" lang="en-ZA" b="0" i="0" u="none" strike="noStrike" kern="1200" cap="none" spc="0" normalizeH="0" baseline="0" noProof="0" dirty="0" smtClean="0">
                <a:ln>
                  <a:noFill/>
                </a:ln>
                <a:solidFill>
                  <a:prstClr val="black"/>
                </a:solidFill>
                <a:effectLst/>
                <a:uLnTx/>
                <a:uFillTx/>
                <a:latin typeface="Arial Narrow" panose="020B0606020202030204" pitchFamily="34" charset="0"/>
                <a:ea typeface="Times New Roman" panose="02020603050405020304" pitchFamily="18" charset="0"/>
                <a:cs typeface="Times New Roman" panose="02020603050405020304" pitchFamily="18" charset="0"/>
              </a:rPr>
              <a:t> sanitisers in bulk: </a:t>
            </a:r>
            <a:endParaRPr kumimoji="0" lang="en-ZA" b="0" i="0" u="none" strike="noStrike" kern="1200" cap="none" spc="0" normalizeH="0" baseline="0" noProof="0" dirty="0">
              <a:ln>
                <a:noFill/>
              </a:ln>
              <a:solidFill>
                <a:prstClr val="black"/>
              </a:solidFill>
              <a:effectLst/>
              <a:uLnTx/>
              <a:uFillTx/>
              <a:latin typeface="Arial Narrow" panose="020B0606020202030204" pitchFamily="34" charset="0"/>
              <a:ea typeface="Times New Roman" panose="02020603050405020304" pitchFamily="18" charset="0"/>
              <a:cs typeface="Times New Roman" panose="02020603050405020304" pitchFamily="18" charset="0"/>
            </a:endParaRPr>
          </a:p>
          <a:p>
            <a:pPr marL="1200150" lvl="2" indent="-285750" algn="just">
              <a:lnSpc>
                <a:spcPct val="150000"/>
              </a:lnSpc>
              <a:spcAft>
                <a:spcPts val="800"/>
              </a:spcAft>
              <a:buFont typeface="+mj-lt"/>
              <a:buAutoNum type="arabicPeriod"/>
              <a:defRPr/>
            </a:pPr>
            <a:r>
              <a:rPr kumimoji="0" lang="en-US" b="0" i="0" u="none" strike="noStrike" kern="1200" cap="none" spc="0" normalizeH="0" baseline="0" noProof="0" dirty="0" smtClean="0">
                <a:ln>
                  <a:noFill/>
                </a:ln>
                <a:solidFill>
                  <a:prstClr val="black"/>
                </a:solidFill>
                <a:effectLst/>
                <a:uLnTx/>
                <a:uFillTx/>
                <a:latin typeface="Arial Narrow" panose="020B0606020202030204" pitchFamily="34" charset="0"/>
                <a:ea typeface="Times New Roman" panose="02020603050405020304" pitchFamily="18" charset="0"/>
              </a:rPr>
              <a:t>Economic development, Tourism and environmental Affairs– </a:t>
            </a:r>
            <a:r>
              <a:rPr kumimoji="0" lang="en-US" b="0" i="0" u="none" strike="noStrike" kern="1200" cap="none" spc="0" normalizeH="0" baseline="0" noProof="0" dirty="0">
                <a:ln>
                  <a:noFill/>
                </a:ln>
                <a:solidFill>
                  <a:prstClr val="black"/>
                </a:solidFill>
                <a:effectLst/>
                <a:uLnTx/>
                <a:uFillTx/>
                <a:latin typeface="Arial Narrow" panose="020B0606020202030204" pitchFamily="34" charset="0"/>
                <a:ea typeface="Times New Roman" panose="02020603050405020304" pitchFamily="18" charset="0"/>
              </a:rPr>
              <a:t>50 </a:t>
            </a:r>
            <a:r>
              <a:rPr kumimoji="0" lang="en-US" b="0" i="0" u="none" strike="noStrike" kern="1200" cap="none" spc="0" normalizeH="0" baseline="0" noProof="0" dirty="0" smtClean="0">
                <a:ln>
                  <a:noFill/>
                </a:ln>
                <a:solidFill>
                  <a:prstClr val="black"/>
                </a:solidFill>
                <a:effectLst/>
                <a:uLnTx/>
                <a:uFillTx/>
                <a:latin typeface="Arial Narrow" panose="020B0606020202030204" pitchFamily="34" charset="0"/>
                <a:ea typeface="Times New Roman" panose="02020603050405020304" pitchFamily="18" charset="0"/>
              </a:rPr>
              <a:t>liters</a:t>
            </a:r>
            <a:endParaRPr kumimoji="0" lang="en-ZA"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a:p>
            <a:pPr marL="1200150" lvl="2" indent="-285750" algn="just">
              <a:lnSpc>
                <a:spcPct val="150000"/>
              </a:lnSpc>
              <a:spcAft>
                <a:spcPts val="800"/>
              </a:spcAft>
              <a:buFont typeface="+mj-lt"/>
              <a:buAutoNum type="arabicPeriod"/>
              <a:defRPr/>
            </a:pPr>
            <a:r>
              <a:rPr kumimoji="0" lang="en-US" b="0" i="0" u="none" strike="noStrike" kern="1200" cap="none" spc="0" normalizeH="0" baseline="0" noProof="0" dirty="0">
                <a:ln>
                  <a:noFill/>
                </a:ln>
                <a:solidFill>
                  <a:prstClr val="black"/>
                </a:solidFill>
                <a:effectLst/>
                <a:uLnTx/>
                <a:uFillTx/>
                <a:latin typeface="Arial Narrow" panose="020B0606020202030204" pitchFamily="34" charset="0"/>
                <a:ea typeface="Times New Roman" panose="02020603050405020304" pitchFamily="18" charset="0"/>
              </a:rPr>
              <a:t>Sports and Recreation – 25 </a:t>
            </a:r>
            <a:r>
              <a:rPr kumimoji="0" lang="en-US" b="0" i="0" u="none" strike="noStrike" kern="1200" cap="none" spc="0" normalizeH="0" baseline="0" noProof="0" dirty="0" smtClean="0">
                <a:ln>
                  <a:noFill/>
                </a:ln>
                <a:solidFill>
                  <a:prstClr val="black"/>
                </a:solidFill>
                <a:effectLst/>
                <a:uLnTx/>
                <a:uFillTx/>
                <a:latin typeface="Arial Narrow" panose="020B0606020202030204" pitchFamily="34" charset="0"/>
                <a:ea typeface="Times New Roman" panose="02020603050405020304" pitchFamily="18" charset="0"/>
              </a:rPr>
              <a:t>liters</a:t>
            </a:r>
            <a:endParaRPr kumimoji="0" lang="en-ZA"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a:p>
            <a:pPr marL="1200150" lvl="2" indent="-285750" algn="just">
              <a:lnSpc>
                <a:spcPct val="150000"/>
              </a:lnSpc>
              <a:spcAft>
                <a:spcPts val="800"/>
              </a:spcAft>
              <a:buFont typeface="+mj-lt"/>
              <a:buAutoNum type="arabicPeriod"/>
              <a:defRPr/>
            </a:pPr>
            <a:r>
              <a:rPr kumimoji="0" lang="en-US" b="0" i="0" u="none" strike="noStrike" kern="1200" cap="none" spc="0" normalizeH="0" baseline="0" noProof="0" dirty="0">
                <a:ln>
                  <a:noFill/>
                </a:ln>
                <a:solidFill>
                  <a:prstClr val="black"/>
                </a:solidFill>
                <a:effectLst/>
                <a:uLnTx/>
                <a:uFillTx/>
                <a:latin typeface="Arial Narrow" panose="020B0606020202030204" pitchFamily="34" charset="0"/>
                <a:ea typeface="Times New Roman" panose="02020603050405020304" pitchFamily="18" charset="0"/>
              </a:rPr>
              <a:t>Treasury – 30 </a:t>
            </a:r>
            <a:r>
              <a:rPr kumimoji="0" lang="en-US" b="0" i="0" u="none" strike="noStrike" kern="1200" cap="none" spc="0" normalizeH="0" baseline="0" noProof="0" dirty="0" smtClean="0">
                <a:ln>
                  <a:noFill/>
                </a:ln>
                <a:solidFill>
                  <a:prstClr val="black"/>
                </a:solidFill>
                <a:effectLst/>
                <a:uLnTx/>
                <a:uFillTx/>
                <a:latin typeface="Arial Narrow" panose="020B0606020202030204" pitchFamily="34" charset="0"/>
                <a:ea typeface="Times New Roman" panose="02020603050405020304" pitchFamily="18" charset="0"/>
              </a:rPr>
              <a:t>liters</a:t>
            </a:r>
            <a:endParaRPr kumimoji="0" lang="en-ZA"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a:p>
            <a:pPr marL="1200150" lvl="2" indent="-285750" algn="just">
              <a:lnSpc>
                <a:spcPct val="150000"/>
              </a:lnSpc>
              <a:spcAft>
                <a:spcPts val="800"/>
              </a:spcAft>
              <a:buFont typeface="+mj-lt"/>
              <a:buAutoNum type="arabicPeriod"/>
              <a:defRPr/>
            </a:pPr>
            <a:r>
              <a:rPr kumimoji="0" lang="en-US" b="0" i="0" u="none" strike="noStrike" kern="1200" cap="none" spc="0" normalizeH="0" baseline="0" noProof="0" dirty="0">
                <a:ln>
                  <a:noFill/>
                </a:ln>
                <a:solidFill>
                  <a:prstClr val="black"/>
                </a:solidFill>
                <a:effectLst/>
                <a:uLnTx/>
                <a:uFillTx/>
                <a:latin typeface="Arial Narrow" panose="020B0606020202030204" pitchFamily="34" charset="0"/>
                <a:ea typeface="Times New Roman" panose="02020603050405020304" pitchFamily="18" charset="0"/>
              </a:rPr>
              <a:t>Education – 39 </a:t>
            </a:r>
            <a:r>
              <a:rPr kumimoji="0" lang="en-US" b="0" i="0" u="none" strike="noStrike" kern="1200" cap="none" spc="0" normalizeH="0" baseline="0" noProof="0" dirty="0" smtClean="0">
                <a:ln>
                  <a:noFill/>
                </a:ln>
                <a:solidFill>
                  <a:prstClr val="black"/>
                </a:solidFill>
                <a:effectLst/>
                <a:uLnTx/>
                <a:uFillTx/>
                <a:latin typeface="Arial Narrow" panose="020B0606020202030204" pitchFamily="34" charset="0"/>
                <a:ea typeface="Times New Roman" panose="02020603050405020304" pitchFamily="18" charset="0"/>
              </a:rPr>
              <a:t>liters</a:t>
            </a:r>
            <a:endParaRPr kumimoji="0" lang="en-ZA"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a:p>
            <a:pPr marL="1200150" lvl="2" indent="-285750" algn="just">
              <a:lnSpc>
                <a:spcPct val="150000"/>
              </a:lnSpc>
              <a:spcAft>
                <a:spcPts val="800"/>
              </a:spcAft>
              <a:buFont typeface="+mj-lt"/>
              <a:buAutoNum type="arabicPeriod"/>
              <a:defRPr/>
            </a:pPr>
            <a:r>
              <a:rPr kumimoji="0" lang="en-US" b="0" i="0" u="none" strike="noStrike" kern="1200" cap="none" spc="0" normalizeH="0" baseline="0" noProof="0" dirty="0">
                <a:ln>
                  <a:noFill/>
                </a:ln>
                <a:solidFill>
                  <a:prstClr val="black"/>
                </a:solidFill>
                <a:effectLst/>
                <a:uLnTx/>
                <a:uFillTx/>
                <a:latin typeface="Arial Narrow" panose="020B0606020202030204" pitchFamily="34" charset="0"/>
                <a:ea typeface="Times New Roman" panose="02020603050405020304" pitchFamily="18" charset="0"/>
              </a:rPr>
              <a:t>Social Development 50 </a:t>
            </a:r>
            <a:r>
              <a:rPr kumimoji="0" lang="en-US" b="0" i="0" u="none" strike="noStrike" kern="1200" cap="none" spc="0" normalizeH="0" baseline="0" noProof="0" dirty="0" smtClean="0">
                <a:ln>
                  <a:noFill/>
                </a:ln>
                <a:solidFill>
                  <a:prstClr val="black"/>
                </a:solidFill>
                <a:effectLst/>
                <a:uLnTx/>
                <a:uFillTx/>
                <a:latin typeface="Arial Narrow" panose="020B0606020202030204" pitchFamily="34" charset="0"/>
                <a:ea typeface="Times New Roman" panose="02020603050405020304" pitchFamily="18" charset="0"/>
              </a:rPr>
              <a:t>liters</a:t>
            </a:r>
            <a:endParaRPr kumimoji="0" lang="en-ZA"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a:p>
            <a:pPr marL="1200150" lvl="2" indent="-285750" algn="just">
              <a:lnSpc>
                <a:spcPct val="150000"/>
              </a:lnSpc>
              <a:spcAft>
                <a:spcPts val="800"/>
              </a:spcAft>
              <a:buFont typeface="+mj-lt"/>
              <a:buAutoNum type="arabicPeriod"/>
              <a:defRPr/>
            </a:pPr>
            <a:r>
              <a:rPr kumimoji="0" lang="en-US" b="0" i="0" u="none" strike="noStrike" kern="1200" cap="none" spc="0" normalizeH="0" baseline="0" noProof="0" dirty="0">
                <a:ln>
                  <a:noFill/>
                </a:ln>
                <a:solidFill>
                  <a:prstClr val="black"/>
                </a:solidFill>
                <a:effectLst/>
                <a:uLnTx/>
                <a:uFillTx/>
                <a:latin typeface="Arial Narrow" panose="020B0606020202030204" pitchFamily="34" charset="0"/>
                <a:ea typeface="Times New Roman" panose="02020603050405020304" pitchFamily="18" charset="0"/>
              </a:rPr>
              <a:t>Office of the Premier 300ml X </a:t>
            </a:r>
            <a:r>
              <a:rPr kumimoji="0" lang="en-US" b="0" i="0" u="none" strike="noStrike" kern="1200" cap="none" spc="0" normalizeH="0" baseline="0" noProof="0" dirty="0" smtClean="0">
                <a:ln>
                  <a:noFill/>
                </a:ln>
                <a:solidFill>
                  <a:prstClr val="black"/>
                </a:solidFill>
                <a:effectLst/>
                <a:uLnTx/>
                <a:uFillTx/>
                <a:latin typeface="Arial Narrow" panose="020B0606020202030204" pitchFamily="34" charset="0"/>
                <a:ea typeface="Times New Roman" panose="02020603050405020304" pitchFamily="18" charset="0"/>
              </a:rPr>
              <a:t>100</a:t>
            </a:r>
          </a:p>
          <a:p>
            <a:pPr marL="457200" marR="0" lvl="1" indent="0" algn="just" defTabSz="914400" rtl="0" eaLnBrk="0" fontAlgn="base" latinLnBrk="0" hangingPunct="0">
              <a:lnSpc>
                <a:spcPct val="150000"/>
              </a:lnSpc>
              <a:spcBef>
                <a:spcPct val="0"/>
              </a:spcBef>
              <a:spcAft>
                <a:spcPts val="800"/>
              </a:spcAft>
              <a:buClrTx/>
              <a:buSzTx/>
              <a:buFontTx/>
              <a:buNone/>
              <a:tabLst/>
              <a:defRPr/>
            </a:pPr>
            <a:r>
              <a:rPr kumimoji="0" lang="en-ZA" b="0" i="0" u="none" strike="noStrike" kern="1200" cap="none" spc="0" normalizeH="0" baseline="0" noProof="0" dirty="0" smtClean="0">
                <a:ln>
                  <a:noFill/>
                </a:ln>
                <a:solidFill>
                  <a:prstClr val="black"/>
                </a:solidFill>
                <a:effectLst/>
                <a:uLnTx/>
                <a:uFillTx/>
                <a:latin typeface="Arial Narrow" panose="020B0606020202030204" pitchFamily="34" charset="0"/>
                <a:ea typeface="Times New Roman" panose="02020603050405020304" pitchFamily="18" charset="0"/>
                <a:cs typeface="Times New Roman" panose="02020603050405020304" pitchFamily="18" charset="0"/>
              </a:rPr>
              <a:t>The </a:t>
            </a:r>
            <a:r>
              <a:rPr lang="en-ZA" dirty="0" smtClean="0">
                <a:solidFill>
                  <a:prstClr val="black"/>
                </a:solidFill>
                <a:latin typeface="Arial Narrow" panose="020B0606020202030204" pitchFamily="34" charset="0"/>
                <a:ea typeface="Times New Roman" panose="02020603050405020304" pitchFamily="18" charset="0"/>
                <a:cs typeface="Times New Roman" panose="02020603050405020304" pitchFamily="18" charset="0"/>
              </a:rPr>
              <a:t>arrangement  </a:t>
            </a:r>
            <a:r>
              <a:rPr kumimoji="0" lang="en-ZA" b="0" i="0" u="none" strike="noStrike" kern="1200" cap="none" spc="0" normalizeH="0" baseline="0" noProof="0" dirty="0" smtClean="0">
                <a:ln>
                  <a:noFill/>
                </a:ln>
                <a:solidFill>
                  <a:prstClr val="black"/>
                </a:solidFill>
                <a:effectLst/>
                <a:uLnTx/>
                <a:uFillTx/>
                <a:latin typeface="Arial Narrow" panose="020B0606020202030204" pitchFamily="34" charset="0"/>
                <a:ea typeface="Times New Roman" panose="02020603050405020304" pitchFamily="18" charset="0"/>
                <a:cs typeface="Times New Roman" panose="02020603050405020304" pitchFamily="18" charset="0"/>
              </a:rPr>
              <a:t>is that the departments will reimburse the DARD the cost of production. Currently the departments are procuring their own sanitisers from the Private service providers</a:t>
            </a:r>
          </a:p>
          <a:p>
            <a:pPr marL="457200" marR="0" lvl="1" indent="0" algn="just" defTabSz="914400" rtl="0" eaLnBrk="0" fontAlgn="base" latinLnBrk="0" hangingPunct="0">
              <a:lnSpc>
                <a:spcPct val="150000"/>
              </a:lnSpc>
              <a:spcBef>
                <a:spcPct val="0"/>
              </a:spcBef>
              <a:spcAft>
                <a:spcPts val="800"/>
              </a:spcAft>
              <a:buClrTx/>
              <a:buSzTx/>
              <a:buFontTx/>
              <a:buNone/>
              <a:tabLst/>
              <a:defRPr/>
            </a:pPr>
            <a:endParaRPr kumimoji="0" lang="en-US" sz="1600" b="0" i="1" u="none" strike="noStrike" kern="1200" cap="none" spc="0" normalizeH="0" baseline="0" noProof="0" dirty="0">
              <a:ln>
                <a:noFill/>
              </a:ln>
              <a:solidFill>
                <a:prstClr val="black"/>
              </a:solidFill>
              <a:effectLst/>
              <a:uLnTx/>
              <a:uFillTx/>
              <a:latin typeface="Arial Narrow" panose="020B0606020202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815094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le 1"/>
          <p:cNvSpPr txBox="1">
            <a:spLocks/>
          </p:cNvSpPr>
          <p:nvPr/>
        </p:nvSpPr>
        <p:spPr bwMode="auto">
          <a:xfrm>
            <a:off x="2590800" y="1094164"/>
            <a:ext cx="617220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00"/>
              </a:buClr>
              <a:buSzPct val="75000"/>
              <a:buFontTx/>
              <a:buNone/>
              <a:tabLst/>
              <a:defRPr/>
            </a:pPr>
            <a:endParaRPr kumimoji="0" lang="en-ZA" altLang="en-US" sz="1800" b="1" i="0" u="none" strike="noStrike" kern="1200" cap="none" spc="0" normalizeH="0" baseline="0" noProof="0" dirty="0">
              <a:ln>
                <a:noFill/>
              </a:ln>
              <a:solidFill>
                <a:srgbClr val="006600"/>
              </a:solidFill>
              <a:effectLst/>
              <a:uLnTx/>
              <a:uFillTx/>
              <a:latin typeface="Verdana" panose="020B0604030504040204" pitchFamily="34" charset="0"/>
              <a:ea typeface="+mn-ea"/>
              <a:cs typeface="Arial" panose="020B0604020202020204" pitchFamily="34" charset="0"/>
            </a:endParaRPr>
          </a:p>
        </p:txBody>
      </p:sp>
      <p:sp>
        <p:nvSpPr>
          <p:cNvPr id="7" name="Rectangle 6"/>
          <p:cNvSpPr/>
          <p:nvPr/>
        </p:nvSpPr>
        <p:spPr>
          <a:xfrm>
            <a:off x="533400" y="1630739"/>
            <a:ext cx="8153400" cy="923330"/>
          </a:xfrm>
          <a:prstGeom prst="rect">
            <a:avLst/>
          </a:prstGeom>
        </p:spPr>
        <p:txBody>
          <a:bodyPr wrap="square">
            <a:spAutoFit/>
          </a:bodyPr>
          <a:lstStyle/>
          <a:p>
            <a:pPr marL="285750" marR="0" lvl="0" indent="-285750" algn="just" defTabSz="914400" rtl="0" eaLnBrk="0" fontAlgn="base" latinLnBrk="0" hangingPunct="0">
              <a:lnSpc>
                <a:spcPct val="150000"/>
              </a:lnSpc>
              <a:spcBef>
                <a:spcPct val="0"/>
              </a:spcBef>
              <a:spcAft>
                <a:spcPct val="0"/>
              </a:spcAft>
              <a:buClrTx/>
              <a:buSzTx/>
              <a:buFont typeface="Arial" panose="020B0604020202020204" pitchFamily="34" charset="0"/>
              <a:buChar char="•"/>
              <a:tabLst/>
              <a:defRPr/>
            </a:pPr>
            <a:endParaRPr kumimoji="0" lang="en-US"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defRPr/>
            </a:pPr>
            <a:r>
              <a:rPr kumimoji="0" lang="en-ZA"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endParaRPr kumimoji="0" lang="en-US"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1" name="Rectangle 10">
            <a:extLst>
              <a:ext uri="{FF2B5EF4-FFF2-40B4-BE49-F238E27FC236}">
                <a16:creationId xmlns:a16="http://schemas.microsoft.com/office/drawing/2014/main" id="{603DA742-E284-4A5A-B231-1F1ECA42B012}"/>
              </a:ext>
            </a:extLst>
          </p:cNvPr>
          <p:cNvSpPr/>
          <p:nvPr/>
        </p:nvSpPr>
        <p:spPr bwMode="auto">
          <a:xfrm>
            <a:off x="-1905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4" name="Slide Number Placeholder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A1D250C-6849-490A-84C4-5527ECB713BA}"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22</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Title 1"/>
          <p:cNvSpPr txBox="1">
            <a:spLocks/>
          </p:cNvSpPr>
          <p:nvPr/>
        </p:nvSpPr>
        <p:spPr bwMode="auto">
          <a:xfrm>
            <a:off x="2771372" y="25929"/>
            <a:ext cx="6372628" cy="914400"/>
          </a:xfrm>
          <a:prstGeom prst="rect">
            <a:avLst/>
          </a:prstGeom>
          <a:solidFill>
            <a:schemeClr val="tx1"/>
          </a:solidFill>
          <a:ln>
            <a:headEnd/>
            <a:tailEnd/>
          </a:ln>
        </p:spPr>
        <p:style>
          <a:lnRef idx="2">
            <a:schemeClr val="accent3"/>
          </a:lnRef>
          <a:fillRef idx="1">
            <a:schemeClr val="lt1"/>
          </a:fillRef>
          <a:effectRef idx="0">
            <a:schemeClr val="accent3"/>
          </a:effectRef>
          <a:fontRef idx="minor">
            <a:schemeClr val="dk1"/>
          </a:fontRef>
        </p:style>
        <p:txBody>
          <a:bodyPr anchor="ctr"/>
          <a:lstStyle/>
          <a:p>
            <a:pPr marL="0" marR="0" lvl="0" indent="0" algn="ctr" defTabSz="914400" rtl="0" eaLnBrk="0" fontAlgn="base" latinLnBrk="0" hangingPunct="0">
              <a:lnSpc>
                <a:spcPct val="120000"/>
              </a:lnSpc>
              <a:spcBef>
                <a:spcPct val="0"/>
              </a:spcBef>
              <a:spcAft>
                <a:spcPts val="600"/>
              </a:spcAft>
              <a:buClrTx/>
              <a:buSzTx/>
              <a:buFontTx/>
              <a:buNone/>
              <a:tabLst/>
              <a:defRPr/>
            </a:pPr>
            <a:r>
              <a:rPr kumimoji="0" lang="en-ZA" sz="2800" b="1" i="0" u="none" strike="noStrike" kern="1200" cap="none" spc="0" normalizeH="0" baseline="0" noProof="0" dirty="0" smtClean="0">
                <a:ln>
                  <a:noFill/>
                </a:ln>
                <a:solidFill>
                  <a:schemeClr val="bg1"/>
                </a:solidFill>
                <a:effectLst/>
                <a:uLnTx/>
                <a:uFillTx/>
                <a:latin typeface="Arial" panose="020B0604020202020204" pitchFamily="34" charset="0"/>
                <a:ea typeface="+mn-ea"/>
                <a:cs typeface="Arial" panose="020B0604020202020204" pitchFamily="34" charset="0"/>
              </a:rPr>
              <a:t>DHS-DARD INFORMAL SETTLEMENT DISINFECTION</a:t>
            </a:r>
            <a:endParaRPr kumimoji="0" lang="en-ZA" sz="28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9" name="Rectangle 3"/>
          <p:cNvSpPr>
            <a:spLocks noChangeArrowheads="1"/>
          </p:cNvSpPr>
          <p:nvPr/>
        </p:nvSpPr>
        <p:spPr bwMode="auto">
          <a:xfrm>
            <a:off x="3072750" y="1135725"/>
            <a:ext cx="6071250" cy="208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285750" marR="0" lvl="0" indent="-285750" algn="just" defTabSz="914400" rtl="0" eaLnBrk="0" fontAlgn="base" latinLnBrk="0" hangingPunct="0">
              <a:lnSpc>
                <a:spcPct val="100000"/>
              </a:lnSpc>
              <a:spcBef>
                <a:spcPct val="20000"/>
              </a:spcBef>
              <a:spcAft>
                <a:spcPct val="0"/>
              </a:spcAft>
              <a:buClrTx/>
              <a:buSzTx/>
              <a:buFont typeface="Arial" panose="020B0604020202020204" pitchFamily="34" charset="0"/>
              <a:buChar char="•"/>
              <a:tabLst/>
              <a:defRPr/>
            </a:pPr>
            <a:r>
              <a:rPr kumimoji="0" lang="en-GB" sz="2400" b="0" i="0" u="none" strike="noStrike" kern="1200" cap="none" spc="0" normalizeH="0" baseline="0" noProof="0" dirty="0" smtClean="0">
                <a:ln>
                  <a:noFill/>
                </a:ln>
                <a:solidFill>
                  <a:prstClr val="black"/>
                </a:solidFill>
                <a:effectLst/>
                <a:uLnTx/>
                <a:uFillTx/>
                <a:latin typeface="Arial Narrow" panose="020B0606020202030204" pitchFamily="34" charset="0"/>
              </a:rPr>
              <a:t>lack </a:t>
            </a:r>
            <a:r>
              <a:rPr kumimoji="0" lang="en-GB" sz="2400" b="0" i="0" u="none" strike="noStrike" kern="1200" cap="none" spc="0" normalizeH="0" baseline="0" noProof="0" dirty="0">
                <a:ln>
                  <a:noFill/>
                </a:ln>
                <a:solidFill>
                  <a:prstClr val="black"/>
                </a:solidFill>
                <a:effectLst/>
                <a:uLnTx/>
                <a:uFillTx/>
                <a:latin typeface="Arial Narrow" panose="020B0606020202030204" pitchFamily="34" charset="0"/>
              </a:rPr>
              <a:t>water and appropriate sanitation. </a:t>
            </a:r>
          </a:p>
          <a:p>
            <a:pPr marL="285750" marR="0" lvl="0" indent="-285750" algn="just" defTabSz="914400" rtl="0" eaLnBrk="0" fontAlgn="base" latinLnBrk="0" hangingPunct="0">
              <a:lnSpc>
                <a:spcPct val="100000"/>
              </a:lnSpc>
              <a:spcBef>
                <a:spcPct val="20000"/>
              </a:spcBef>
              <a:spcAft>
                <a:spcPct val="0"/>
              </a:spcAft>
              <a:buClrTx/>
              <a:buSzTx/>
              <a:buFont typeface="Arial" panose="020B0604020202020204" pitchFamily="34" charset="0"/>
              <a:buChar char="•"/>
              <a:tabLst/>
              <a:defRPr/>
            </a:pPr>
            <a:r>
              <a:rPr kumimoji="0" lang="en-US" altLang="en-US" sz="2400" b="0" i="0" u="none" strike="noStrike" kern="1200" cap="none" spc="0" normalizeH="0" baseline="0" noProof="0" dirty="0" smtClean="0">
                <a:ln>
                  <a:noFill/>
                </a:ln>
                <a:solidFill>
                  <a:prstClr val="black"/>
                </a:solidFill>
                <a:effectLst/>
                <a:uLnTx/>
                <a:uFillTx/>
                <a:latin typeface="Arial Narrow" panose="020B0606020202030204" pitchFamily="34" charset="0"/>
                <a:cs typeface="Times New Roman" panose="02020603050405020304" pitchFamily="18" charset="0"/>
              </a:rPr>
              <a:t>social </a:t>
            </a:r>
            <a:r>
              <a:rPr kumimoji="0" lang="en-US" altLang="en-US" sz="2400" b="0" i="0" u="none" strike="noStrike" kern="1200" cap="none" spc="0" normalizeH="0" baseline="0" noProof="0" dirty="0">
                <a:ln>
                  <a:noFill/>
                </a:ln>
                <a:solidFill>
                  <a:prstClr val="black"/>
                </a:solidFill>
                <a:effectLst/>
                <a:uLnTx/>
                <a:uFillTx/>
                <a:latin typeface="Arial Narrow" panose="020B0606020202030204" pitchFamily="34" charset="0"/>
                <a:cs typeface="Times New Roman" panose="02020603050405020304" pitchFamily="18" charset="0"/>
              </a:rPr>
              <a:t>distancing </a:t>
            </a:r>
            <a:r>
              <a:rPr kumimoji="0" lang="en-US" altLang="en-US" sz="2400" b="0" i="0" u="none" strike="noStrike" kern="1200" cap="none" spc="0" normalizeH="0" baseline="0" noProof="0" dirty="0" smtClean="0">
                <a:ln>
                  <a:noFill/>
                </a:ln>
                <a:solidFill>
                  <a:prstClr val="black"/>
                </a:solidFill>
                <a:effectLst/>
                <a:uLnTx/>
                <a:uFillTx/>
                <a:latin typeface="Arial Narrow" panose="020B0606020202030204" pitchFamily="34" charset="0"/>
                <a:cs typeface="Times New Roman" panose="02020603050405020304" pitchFamily="18" charset="0"/>
              </a:rPr>
              <a:t>is </a:t>
            </a:r>
            <a:r>
              <a:rPr kumimoji="0" lang="en-US" altLang="en-US" sz="2400" b="0" i="0" u="none" strike="noStrike" kern="1200" cap="none" spc="0" normalizeH="0" baseline="0" noProof="0" dirty="0">
                <a:ln>
                  <a:noFill/>
                </a:ln>
                <a:solidFill>
                  <a:prstClr val="black"/>
                </a:solidFill>
                <a:effectLst/>
                <a:uLnTx/>
                <a:uFillTx/>
                <a:latin typeface="Arial Narrow" panose="020B0606020202030204" pitchFamily="34" charset="0"/>
                <a:cs typeface="Times New Roman" panose="02020603050405020304" pitchFamily="18" charset="0"/>
              </a:rPr>
              <a:t>not always </a:t>
            </a:r>
            <a:r>
              <a:rPr kumimoji="0" lang="en-US" altLang="en-US" sz="2400" b="0" i="0" u="none" strike="noStrike" kern="1200" cap="none" spc="0" normalizeH="0" baseline="0" noProof="0" dirty="0" smtClean="0">
                <a:ln>
                  <a:noFill/>
                </a:ln>
                <a:solidFill>
                  <a:prstClr val="black"/>
                </a:solidFill>
                <a:effectLst/>
                <a:uLnTx/>
                <a:uFillTx/>
                <a:latin typeface="Arial Narrow" panose="020B0606020202030204" pitchFamily="34" charset="0"/>
                <a:cs typeface="Times New Roman" panose="02020603050405020304" pitchFamily="18" charset="0"/>
              </a:rPr>
              <a:t>possible</a:t>
            </a:r>
          </a:p>
          <a:p>
            <a:pPr marL="285750" marR="0" lvl="0" indent="-285750" algn="just" defTabSz="914400" rtl="0" eaLnBrk="0" fontAlgn="base" latinLnBrk="0" hangingPunct="0">
              <a:lnSpc>
                <a:spcPct val="100000"/>
              </a:lnSpc>
              <a:spcBef>
                <a:spcPct val="20000"/>
              </a:spcBef>
              <a:spcAft>
                <a:spcPct val="0"/>
              </a:spcAft>
              <a:buClrTx/>
              <a:buSzTx/>
              <a:buFont typeface="Arial" panose="020B0604020202020204" pitchFamily="34" charset="0"/>
              <a:buChar char="•"/>
              <a:tabLst/>
              <a:defRPr/>
            </a:pPr>
            <a:r>
              <a:rPr kumimoji="0" lang="en-US" altLang="en-US" sz="2400" b="0" i="0" u="none" strike="noStrike" kern="1200" cap="none" spc="0" normalizeH="0" baseline="0" noProof="0" dirty="0" smtClean="0">
                <a:ln>
                  <a:noFill/>
                </a:ln>
                <a:solidFill>
                  <a:prstClr val="black"/>
                </a:solidFill>
                <a:effectLst/>
                <a:uLnTx/>
                <a:uFillTx/>
                <a:latin typeface="Arial Narrow" panose="020B0606020202030204" pitchFamily="34" charset="0"/>
                <a:cs typeface="Times New Roman" panose="02020603050405020304" pitchFamily="18" charset="0"/>
              </a:rPr>
              <a:t>lack </a:t>
            </a:r>
            <a:r>
              <a:rPr kumimoji="0" lang="en-US" altLang="en-US" sz="2400" b="0" i="0" u="none" strike="noStrike" kern="1200" cap="none" spc="0" normalizeH="0" baseline="0" noProof="0" dirty="0">
                <a:ln>
                  <a:noFill/>
                </a:ln>
                <a:solidFill>
                  <a:prstClr val="black"/>
                </a:solidFill>
                <a:effectLst/>
                <a:uLnTx/>
                <a:uFillTx/>
                <a:latin typeface="Arial Narrow" panose="020B0606020202030204" pitchFamily="34" charset="0"/>
                <a:cs typeface="Times New Roman" panose="02020603050405020304" pitchFamily="18" charset="0"/>
              </a:rPr>
              <a:t>the finance means to source recommended preventative measures to break the cycle of COVID-19</a:t>
            </a:r>
            <a:r>
              <a:rPr kumimoji="0" lang="en-US" altLang="en-US" sz="2400" b="0" i="0" u="none" strike="noStrike" kern="1200" cap="none" spc="0" normalizeH="0" baseline="0" noProof="0" dirty="0" smtClean="0">
                <a:ln>
                  <a:noFill/>
                </a:ln>
                <a:solidFill>
                  <a:prstClr val="black"/>
                </a:solidFill>
                <a:effectLst/>
                <a:uLnTx/>
                <a:uFillTx/>
                <a:latin typeface="Arial Narrow" panose="020B0606020202030204" pitchFamily="34" charset="0"/>
                <a:cs typeface="Times New Roman" panose="02020603050405020304" pitchFamily="18" charset="0"/>
              </a:rPr>
              <a:t>;</a:t>
            </a:r>
            <a:endParaRPr kumimoji="0" lang="en-US" altLang="en-US" sz="2400" b="0" i="0" u="none" strike="noStrike" kern="1200" cap="none" spc="0" normalizeH="0" baseline="0" noProof="0" dirty="0">
              <a:ln>
                <a:noFill/>
              </a:ln>
              <a:solidFill>
                <a:prstClr val="black"/>
              </a:solidFill>
              <a:effectLst/>
              <a:uLnTx/>
              <a:uFillTx/>
              <a:latin typeface="Arial Narrow" panose="020B0606020202030204" pitchFamily="34" charset="0"/>
              <a:cs typeface="Times New Roman" panose="02020603050405020304" pitchFamily="18" charset="0"/>
            </a:endParaRPr>
          </a:p>
        </p:txBody>
      </p:sp>
      <p:pic>
        <p:nvPicPr>
          <p:cNvPr id="12" name="image2.png"/>
          <p:cNvPicPr/>
          <p:nvPr/>
        </p:nvPicPr>
        <p:blipFill>
          <a:blip r:embed="rId2"/>
          <a:srcRect/>
          <a:stretch>
            <a:fillRect/>
          </a:stretch>
        </p:blipFill>
        <p:spPr>
          <a:xfrm>
            <a:off x="0" y="27363"/>
            <a:ext cx="2776538" cy="1066801"/>
          </a:xfrm>
          <a:prstGeom prst="rect">
            <a:avLst/>
          </a:prstGeom>
          <a:ln/>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66" y="1160998"/>
            <a:ext cx="2852110" cy="1921000"/>
          </a:xfrm>
          <a:prstGeom prst="rect">
            <a:avLst/>
          </a:prstGeom>
        </p:spPr>
      </p:pic>
      <p:sp>
        <p:nvSpPr>
          <p:cNvPr id="3" name="Rectangle 2"/>
          <p:cNvSpPr/>
          <p:nvPr/>
        </p:nvSpPr>
        <p:spPr>
          <a:xfrm>
            <a:off x="0" y="3202648"/>
            <a:ext cx="9144000" cy="2238433"/>
          </a:xfrm>
          <a:prstGeom prst="rect">
            <a:avLst/>
          </a:prstGeom>
        </p:spPr>
        <p:txBody>
          <a:bodyPr wrap="square">
            <a:spAutoFit/>
          </a:bodyPr>
          <a:lstStyle/>
          <a:p>
            <a:pPr marL="285750" marR="0" lvl="0" indent="-285750" algn="just" defTabSz="914400" rtl="0" eaLnBrk="0" fontAlgn="base" latinLnBrk="0" hangingPunct="0">
              <a:lnSpc>
                <a:spcPct val="150000"/>
              </a:lnSpc>
              <a:spcBef>
                <a:spcPct val="0"/>
              </a:spcBef>
              <a:spcAft>
                <a:spcPct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Arial Narrow" panose="020B0606020202030204" pitchFamily="34" charset="0"/>
                <a:cs typeface="Times New Roman" panose="02020603050405020304" pitchFamily="18" charset="0"/>
              </a:rPr>
              <a:t>Department of Human Settlement and the Department of Agriculture and Rural Development are collaborating in the Programme to disinfect densely populated areas of the </a:t>
            </a:r>
            <a:r>
              <a:rPr kumimoji="0" lang="en-US" sz="2400" b="0" i="0" u="none" strike="noStrike" kern="1200" cap="none" spc="0" normalizeH="0" baseline="0" noProof="0" dirty="0" smtClean="0">
                <a:ln>
                  <a:noFill/>
                </a:ln>
                <a:solidFill>
                  <a:prstClr val="black"/>
                </a:solidFill>
                <a:effectLst/>
                <a:uLnTx/>
                <a:uFillTx/>
                <a:latin typeface="Arial Narrow" panose="020B0606020202030204" pitchFamily="34" charset="0"/>
                <a:cs typeface="Times New Roman" panose="02020603050405020304" pitchFamily="18" charset="0"/>
              </a:rPr>
              <a:t>Province.</a:t>
            </a:r>
          </a:p>
          <a:p>
            <a:pPr marL="285750" marR="0" lvl="0" indent="-285750" algn="just" defTabSz="914400" rtl="0" eaLnBrk="0" fontAlgn="base" latinLnBrk="0" hangingPunct="0">
              <a:lnSpc>
                <a:spcPct val="150000"/>
              </a:lnSpc>
              <a:spcBef>
                <a:spcPct val="0"/>
              </a:spcBef>
              <a:spcAft>
                <a:spcPct val="0"/>
              </a:spcAft>
              <a:buClrTx/>
              <a:buSzTx/>
              <a:buFont typeface="Arial" panose="020B0604020202020204" pitchFamily="34" charset="0"/>
              <a:buChar char="•"/>
              <a:tabLst/>
              <a:defRPr/>
            </a:pPr>
            <a:r>
              <a:rPr kumimoji="0" lang="en-US" sz="2400" b="0" i="0" u="none" strike="noStrike" kern="1200" cap="none" spc="0" normalizeH="0" noProof="0" dirty="0" smtClean="0">
                <a:ln>
                  <a:noFill/>
                </a:ln>
                <a:solidFill>
                  <a:prstClr val="black"/>
                </a:solidFill>
                <a:effectLst/>
                <a:uLnTx/>
                <a:uFillTx/>
                <a:latin typeface="Arial Narrow" panose="020B0606020202030204" pitchFamily="34" charset="0"/>
                <a:cs typeface="Times New Roman" panose="02020603050405020304" pitchFamily="18" charset="0"/>
              </a:rPr>
              <a:t> DHS will reimburse the department for equipment, PPEs and chemical costs. </a:t>
            </a:r>
            <a:endParaRPr kumimoji="0" lang="en-US" sz="2400" b="0" i="0" u="none" strike="noStrike" kern="1200" cap="none" spc="0" normalizeH="0" baseline="0" noProof="0" dirty="0">
              <a:ln>
                <a:noFill/>
              </a:ln>
              <a:solidFill>
                <a:prstClr val="black"/>
              </a:solidFill>
              <a:effectLst/>
              <a:uLnTx/>
              <a:uFillTx/>
              <a:latin typeface="Arial Narrow" panose="020B0606020202030204" pitchFamily="34" charset="0"/>
              <a:cs typeface="Times New Roman" panose="02020603050405020304" pitchFamily="18" charset="0"/>
            </a:endParaRPr>
          </a:p>
        </p:txBody>
      </p:sp>
    </p:spTree>
    <p:extLst>
      <p:ext uri="{BB962C8B-B14F-4D97-AF65-F5344CB8AC3E}">
        <p14:creationId xmlns:p14="http://schemas.microsoft.com/office/powerpoint/2010/main" val="39537832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le 1"/>
          <p:cNvSpPr txBox="1">
            <a:spLocks/>
          </p:cNvSpPr>
          <p:nvPr/>
        </p:nvSpPr>
        <p:spPr bwMode="auto">
          <a:xfrm>
            <a:off x="2590800" y="1094164"/>
            <a:ext cx="617220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00"/>
              </a:buClr>
              <a:buSzPct val="75000"/>
              <a:buFontTx/>
              <a:buNone/>
              <a:tabLst/>
              <a:defRPr/>
            </a:pPr>
            <a:endParaRPr kumimoji="0" lang="en-ZA" altLang="en-US" sz="1800" b="1" i="0" u="none" strike="noStrike" kern="1200" cap="none" spc="0" normalizeH="0" baseline="0" noProof="0" dirty="0">
              <a:ln>
                <a:noFill/>
              </a:ln>
              <a:solidFill>
                <a:srgbClr val="006600"/>
              </a:solidFill>
              <a:effectLst/>
              <a:uLnTx/>
              <a:uFillTx/>
              <a:latin typeface="Verdana" panose="020B0604030504040204" pitchFamily="34" charset="0"/>
              <a:ea typeface="+mn-ea"/>
              <a:cs typeface="Arial" panose="020B0604020202020204" pitchFamily="34" charset="0"/>
            </a:endParaRPr>
          </a:p>
        </p:txBody>
      </p:sp>
      <p:sp>
        <p:nvSpPr>
          <p:cNvPr id="7" name="Rectangle 6"/>
          <p:cNvSpPr/>
          <p:nvPr/>
        </p:nvSpPr>
        <p:spPr>
          <a:xfrm>
            <a:off x="533400" y="1630739"/>
            <a:ext cx="8153400" cy="923330"/>
          </a:xfrm>
          <a:prstGeom prst="rect">
            <a:avLst/>
          </a:prstGeom>
        </p:spPr>
        <p:txBody>
          <a:bodyPr wrap="square">
            <a:spAutoFit/>
          </a:bodyPr>
          <a:lstStyle/>
          <a:p>
            <a:pPr marL="285750" marR="0" lvl="0" indent="-285750" algn="just" defTabSz="914400" rtl="0" eaLnBrk="0" fontAlgn="base" latinLnBrk="0" hangingPunct="0">
              <a:lnSpc>
                <a:spcPct val="150000"/>
              </a:lnSpc>
              <a:spcBef>
                <a:spcPct val="0"/>
              </a:spcBef>
              <a:spcAft>
                <a:spcPct val="0"/>
              </a:spcAft>
              <a:buClrTx/>
              <a:buSzTx/>
              <a:buFont typeface="Arial" panose="020B0604020202020204" pitchFamily="34" charset="0"/>
              <a:buChar char="•"/>
              <a:tabLst/>
              <a:defRPr/>
            </a:pPr>
            <a:endParaRPr kumimoji="0" lang="en-US"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defRPr/>
            </a:pPr>
            <a:r>
              <a:rPr kumimoji="0" lang="en-ZA"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endParaRPr kumimoji="0" lang="en-US"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1" name="Rectangle 10">
            <a:extLst>
              <a:ext uri="{FF2B5EF4-FFF2-40B4-BE49-F238E27FC236}">
                <a16:creationId xmlns:a16="http://schemas.microsoft.com/office/drawing/2014/main" id="{603DA742-E284-4A5A-B231-1F1ECA42B012}"/>
              </a:ext>
            </a:extLst>
          </p:cNvPr>
          <p:cNvSpPr/>
          <p:nvPr/>
        </p:nvSpPr>
        <p:spPr bwMode="auto">
          <a:xfrm>
            <a:off x="-1905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4" name="Slide Number Placeholder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A1D250C-6849-490A-84C4-5527ECB713BA}"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Title 1"/>
          <p:cNvSpPr txBox="1">
            <a:spLocks/>
          </p:cNvSpPr>
          <p:nvPr/>
        </p:nvSpPr>
        <p:spPr bwMode="auto">
          <a:xfrm>
            <a:off x="2776537" y="11489"/>
            <a:ext cx="6350045" cy="914400"/>
          </a:xfrm>
          <a:prstGeom prst="rect">
            <a:avLst/>
          </a:prstGeom>
          <a:solidFill>
            <a:schemeClr val="tx1"/>
          </a:solidFill>
          <a:ln>
            <a:headEnd/>
            <a:tailEnd/>
          </a:ln>
        </p:spPr>
        <p:style>
          <a:lnRef idx="2">
            <a:schemeClr val="accent3"/>
          </a:lnRef>
          <a:fillRef idx="1">
            <a:schemeClr val="lt1"/>
          </a:fillRef>
          <a:effectRef idx="0">
            <a:schemeClr val="accent3"/>
          </a:effectRef>
          <a:fontRef idx="minor">
            <a:schemeClr val="dk1"/>
          </a:fontRef>
        </p:style>
        <p:txBody>
          <a:bodyPr anchor="ctr"/>
          <a:lstStyle/>
          <a:p>
            <a:pPr marL="0" marR="0" lvl="0" indent="0" algn="ctr" defTabSz="914400" rtl="0" eaLnBrk="0" fontAlgn="base" latinLnBrk="0" hangingPunct="0">
              <a:lnSpc>
                <a:spcPct val="120000"/>
              </a:lnSpc>
              <a:spcBef>
                <a:spcPct val="0"/>
              </a:spcBef>
              <a:spcAft>
                <a:spcPts val="600"/>
              </a:spcAft>
              <a:buClrTx/>
              <a:buSzTx/>
              <a:buFontTx/>
              <a:buNone/>
              <a:tabLst/>
              <a:defRPr/>
            </a:pPr>
            <a:r>
              <a:rPr kumimoji="0" lang="en-ZA" sz="2800" b="1" i="0" u="none" strike="noStrike" kern="1200" cap="none" spc="0" normalizeH="0" baseline="0" noProof="0" dirty="0" smtClean="0">
                <a:ln>
                  <a:noFill/>
                </a:ln>
                <a:solidFill>
                  <a:schemeClr val="bg1"/>
                </a:solidFill>
                <a:effectLst/>
                <a:uLnTx/>
                <a:uFillTx/>
                <a:latin typeface="Arial Narrow" panose="020B0606020202030204" pitchFamily="34" charset="0"/>
                <a:cs typeface="Arial" panose="020B0604020202020204" pitchFamily="34" charset="0"/>
              </a:rPr>
              <a:t>DHS-DARD INFORMAL SETTLEMENT DISINFECTION</a:t>
            </a:r>
            <a:endParaRPr kumimoji="0" lang="en-ZA" sz="2800" b="0" i="0"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endParaRPr>
          </a:p>
        </p:txBody>
      </p:sp>
      <p:pic>
        <p:nvPicPr>
          <p:cNvPr id="12" name="image2.png"/>
          <p:cNvPicPr/>
          <p:nvPr/>
        </p:nvPicPr>
        <p:blipFill>
          <a:blip r:embed="rId2"/>
          <a:srcRect/>
          <a:stretch>
            <a:fillRect/>
          </a:stretch>
        </p:blipFill>
        <p:spPr>
          <a:xfrm>
            <a:off x="0" y="-625"/>
            <a:ext cx="2776538" cy="1066801"/>
          </a:xfrm>
          <a:prstGeom prst="rect">
            <a:avLst/>
          </a:prstGeom>
          <a:ln/>
        </p:spPr>
      </p:pic>
      <p:sp>
        <p:nvSpPr>
          <p:cNvPr id="3" name="Rectangle 2"/>
          <p:cNvSpPr/>
          <p:nvPr/>
        </p:nvSpPr>
        <p:spPr>
          <a:xfrm>
            <a:off x="2583" y="925889"/>
            <a:ext cx="9123999" cy="2117439"/>
          </a:xfrm>
          <a:prstGeom prst="rect">
            <a:avLst/>
          </a:prstGeom>
        </p:spPr>
        <p:txBody>
          <a:bodyPr wrap="square">
            <a:spAutoFit/>
          </a:bodyPr>
          <a:lstStyle/>
          <a:p>
            <a:pPr marL="285750" marR="0" lvl="0" indent="-285750" algn="just" defTabSz="914400" rtl="0" eaLnBrk="0" fontAlgn="base" latinLnBrk="0" hangingPunct="0">
              <a:lnSpc>
                <a:spcPct val="150000"/>
              </a:lnSpc>
              <a:spcBef>
                <a:spcPct val="0"/>
              </a:spcBef>
              <a:spcAft>
                <a:spcPct val="0"/>
              </a:spcAft>
              <a:buClrTx/>
              <a:buSzTx/>
              <a:buFont typeface="Arial" panose="020B0604020202020204" pitchFamily="34" charset="0"/>
              <a:buChar char="•"/>
              <a:tabLst/>
              <a:defRPr/>
            </a:pPr>
            <a:r>
              <a:rPr kumimoji="0" lang="en-ZA" b="0" i="0" u="none" strike="noStrike" kern="1200" cap="none" spc="0" normalizeH="0" baseline="0" noProof="0" dirty="0" smtClean="0">
                <a:ln>
                  <a:noFill/>
                </a:ln>
                <a:solidFill>
                  <a:prstClr val="black"/>
                </a:solidFill>
                <a:effectLst/>
                <a:uLnTx/>
                <a:uFillTx/>
                <a:latin typeface="Arial Narrow" panose="020B0606020202030204" pitchFamily="34" charset="0"/>
              </a:rPr>
              <a:t>Whilst the Department of Human Settlements role </a:t>
            </a:r>
            <a:r>
              <a:rPr kumimoji="0" lang="en-ZA" b="0" i="0" u="none" strike="noStrike" kern="1200" cap="none" spc="0" normalizeH="0" baseline="0" noProof="0" dirty="0">
                <a:ln>
                  <a:noFill/>
                </a:ln>
                <a:solidFill>
                  <a:prstClr val="black"/>
                </a:solidFill>
                <a:effectLst/>
                <a:uLnTx/>
                <a:uFillTx/>
                <a:latin typeface="Arial Narrow" panose="020B0606020202030204" pitchFamily="34" charset="0"/>
              </a:rPr>
              <a:t>is to ensure that the project management duties and sourcing capacities in the form of the EPWP is carried out in partnership with the local municipalities and community representatives. </a:t>
            </a:r>
            <a:r>
              <a:rPr kumimoji="0" lang="en-ZA" b="1" i="0" u="none" strike="noStrike" kern="1200" cap="none" spc="0" normalizeH="0" baseline="0" noProof="0" dirty="0" smtClean="0">
                <a:ln>
                  <a:noFill/>
                </a:ln>
                <a:solidFill>
                  <a:prstClr val="black"/>
                </a:solidFill>
                <a:effectLst/>
                <a:uLnTx/>
                <a:uFillTx/>
                <a:latin typeface="Arial Narrow" panose="020B0606020202030204" pitchFamily="34" charset="0"/>
              </a:rPr>
              <a:t>DARD will be responsible for the provision of the following in ensuring successfully implementation:</a:t>
            </a:r>
          </a:p>
          <a:p>
            <a:pPr marL="285750" marR="0" lvl="0" indent="-285750" algn="just" defTabSz="914400" rtl="0" eaLnBrk="0" fontAlgn="base" latinLnBrk="0" hangingPunct="0">
              <a:lnSpc>
                <a:spcPct val="150000"/>
              </a:lnSpc>
              <a:spcBef>
                <a:spcPct val="0"/>
              </a:spcBef>
              <a:spcAft>
                <a:spcPct val="0"/>
              </a:spcAft>
              <a:buClrTx/>
              <a:buSzTx/>
              <a:buFont typeface="Arial" panose="020B0604020202020204" pitchFamily="34" charset="0"/>
              <a:buChar char="•"/>
              <a:tabLst/>
              <a:defRPr/>
            </a:pPr>
            <a:r>
              <a:rPr kumimoji="0" lang="en-ZA" b="0" i="0" u="none" strike="noStrike" kern="1200" cap="none" spc="0" normalizeH="0" baseline="0" noProof="0" dirty="0" smtClean="0">
                <a:ln>
                  <a:noFill/>
                </a:ln>
                <a:solidFill>
                  <a:prstClr val="black"/>
                </a:solidFill>
                <a:effectLst/>
                <a:uLnTx/>
                <a:uFillTx/>
                <a:latin typeface="Arial Narrow" panose="020B0606020202030204" pitchFamily="34" charset="0"/>
              </a:rPr>
              <a:t>The programme </a:t>
            </a:r>
            <a:r>
              <a:rPr kumimoji="0" lang="en-ZA" b="0" i="0" u="none" strike="noStrike" kern="1200" cap="none" spc="0" normalizeH="0" baseline="0" noProof="0" dirty="0" smtClean="0">
                <a:ln>
                  <a:noFill/>
                </a:ln>
                <a:solidFill>
                  <a:srgbClr val="00B050"/>
                </a:solidFill>
                <a:effectLst/>
                <a:uLnTx/>
                <a:uFillTx/>
                <a:latin typeface="Arial Narrow" panose="020B0606020202030204" pitchFamily="34" charset="0"/>
              </a:rPr>
              <a:t>was</a:t>
            </a:r>
            <a:r>
              <a:rPr kumimoji="0" lang="en-ZA" b="0" i="0" u="none" strike="noStrike" kern="1200" cap="none" spc="0" normalizeH="0" baseline="0" noProof="0" dirty="0" smtClean="0">
                <a:ln>
                  <a:noFill/>
                </a:ln>
                <a:solidFill>
                  <a:prstClr val="black"/>
                </a:solidFill>
                <a:effectLst/>
                <a:uLnTx/>
                <a:uFillTx/>
                <a:latin typeface="Arial Narrow" panose="020B0606020202030204" pitchFamily="34" charset="0"/>
              </a:rPr>
              <a:t> launched on the 21</a:t>
            </a:r>
            <a:r>
              <a:rPr kumimoji="0" lang="en-ZA" b="0" i="0" u="none" strike="noStrike" kern="1200" cap="none" spc="0" normalizeH="0" baseline="30000" noProof="0" dirty="0" smtClean="0">
                <a:ln>
                  <a:noFill/>
                </a:ln>
                <a:solidFill>
                  <a:prstClr val="black"/>
                </a:solidFill>
                <a:effectLst/>
                <a:uLnTx/>
                <a:uFillTx/>
                <a:latin typeface="Arial Narrow" panose="020B0606020202030204" pitchFamily="34" charset="0"/>
              </a:rPr>
              <a:t>st</a:t>
            </a:r>
            <a:r>
              <a:rPr kumimoji="0" lang="en-ZA" b="0" i="0" u="none" strike="noStrike" kern="1200" cap="none" spc="0" normalizeH="0" baseline="0" noProof="0" dirty="0" smtClean="0">
                <a:ln>
                  <a:noFill/>
                </a:ln>
                <a:solidFill>
                  <a:prstClr val="black"/>
                </a:solidFill>
                <a:effectLst/>
                <a:uLnTx/>
                <a:uFillTx/>
                <a:latin typeface="Arial Narrow" panose="020B0606020202030204" pitchFamily="34" charset="0"/>
              </a:rPr>
              <a:t> April 2020 at </a:t>
            </a:r>
            <a:r>
              <a:rPr kumimoji="0" lang="en-ZA" b="0" i="0" u="none" strike="noStrike" kern="1200" cap="none" spc="0" normalizeH="0" baseline="0" noProof="0" dirty="0" err="1" smtClean="0">
                <a:ln>
                  <a:noFill/>
                </a:ln>
                <a:solidFill>
                  <a:srgbClr val="00B050"/>
                </a:solidFill>
                <a:effectLst/>
                <a:uLnTx/>
                <a:uFillTx/>
                <a:latin typeface="Arial Narrow" panose="020B0606020202030204" pitchFamily="34" charset="0"/>
              </a:rPr>
              <a:t>Ilembe</a:t>
            </a:r>
            <a:r>
              <a:rPr kumimoji="0" lang="en-ZA" b="0" i="0" u="none" strike="noStrike" kern="1200" cap="none" spc="0" normalizeH="0" baseline="0" noProof="0" dirty="0" smtClean="0">
                <a:ln>
                  <a:noFill/>
                </a:ln>
                <a:solidFill>
                  <a:prstClr val="black"/>
                </a:solidFill>
                <a:effectLst/>
                <a:uLnTx/>
                <a:uFillTx/>
                <a:latin typeface="Arial Narrow" panose="020B0606020202030204" pitchFamily="34" charset="0"/>
              </a:rPr>
              <a:t> district: </a:t>
            </a:r>
            <a:r>
              <a:rPr kumimoji="0" lang="en-ZA" b="0" i="0" u="none" strike="noStrike" kern="1200" cap="none" spc="0" normalizeH="0" baseline="0" noProof="0" dirty="0" err="1" smtClean="0">
                <a:ln>
                  <a:noFill/>
                </a:ln>
                <a:solidFill>
                  <a:prstClr val="black"/>
                </a:solidFill>
                <a:effectLst/>
                <a:uLnTx/>
                <a:uFillTx/>
                <a:latin typeface="Arial Narrow" panose="020B0606020202030204" pitchFamily="34" charset="0"/>
              </a:rPr>
              <a:t>Nyoni</a:t>
            </a:r>
            <a:endParaRPr kumimoji="0" lang="en-US" b="0" i="0" u="none" strike="noStrike" kern="1200" cap="none" spc="0" normalizeH="0" baseline="0" noProof="0" dirty="0">
              <a:ln>
                <a:noFill/>
              </a:ln>
              <a:solidFill>
                <a:prstClr val="black"/>
              </a:solidFill>
              <a:effectLst/>
              <a:uLnTx/>
              <a:uFillTx/>
              <a:latin typeface="Arial Narrow" panose="020B0606020202030204"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465579563"/>
              </p:ext>
            </p:extLst>
          </p:nvPr>
        </p:nvGraphicFramePr>
        <p:xfrm>
          <a:off x="0" y="3008216"/>
          <a:ext cx="9163050" cy="1842309"/>
        </p:xfrm>
        <a:graphic>
          <a:graphicData uri="http://schemas.openxmlformats.org/drawingml/2006/table">
            <a:tbl>
              <a:tblPr firstRow="1" firstCol="1" bandRow="1"/>
              <a:tblGrid>
                <a:gridCol w="9163050">
                  <a:extLst>
                    <a:ext uri="{9D8B030D-6E8A-4147-A177-3AD203B41FA5}">
                      <a16:colId xmlns:a16="http://schemas.microsoft.com/office/drawing/2014/main" val="1696564865"/>
                    </a:ext>
                  </a:extLst>
                </a:gridCol>
              </a:tblGrid>
              <a:tr h="388720">
                <a:tc>
                  <a:txBody>
                    <a:bodyPr/>
                    <a:lstStyle/>
                    <a:p>
                      <a:pPr marL="0" marR="0" algn="ctr">
                        <a:lnSpc>
                          <a:spcPct val="107000"/>
                        </a:lnSpc>
                        <a:spcBef>
                          <a:spcPts val="0"/>
                        </a:spcBef>
                        <a:spcAft>
                          <a:spcPts val="0"/>
                        </a:spcAft>
                      </a:pPr>
                      <a:r>
                        <a:rPr lang="en-ZA" sz="14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ITEM</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6927" marR="669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extLst>
                  <a:ext uri="{0D108BD9-81ED-4DB2-BD59-A6C34878D82A}">
                    <a16:rowId xmlns:a16="http://schemas.microsoft.com/office/drawing/2014/main" val="2529203448"/>
                  </a:ext>
                </a:extLst>
              </a:tr>
              <a:tr h="299975">
                <a:tc>
                  <a:txBody>
                    <a:bodyPr/>
                    <a:lstStyle/>
                    <a:p>
                      <a:pPr marL="0" marR="0">
                        <a:lnSpc>
                          <a:spcPct val="107000"/>
                        </a:lnSpc>
                        <a:spcBef>
                          <a:spcPts val="0"/>
                        </a:spcBef>
                        <a:spcAft>
                          <a:spcPts val="0"/>
                        </a:spcAft>
                      </a:pPr>
                      <a:r>
                        <a:rPr lang="en-ZA" sz="14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DISINFECTANTS (25L OF CONCENTRATED HYDROGEN PEROXIDE)</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6927" marR="6692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25513634"/>
                  </a:ext>
                </a:extLst>
              </a:tr>
              <a:tr h="199159">
                <a:tc>
                  <a:txBody>
                    <a:bodyPr/>
                    <a:lstStyle/>
                    <a:p>
                      <a:pPr marL="0" marR="0">
                        <a:lnSpc>
                          <a:spcPct val="107000"/>
                        </a:lnSpc>
                        <a:spcBef>
                          <a:spcPts val="0"/>
                        </a:spcBef>
                        <a:spcAft>
                          <a:spcPts val="0"/>
                        </a:spcAft>
                      </a:pPr>
                      <a:r>
                        <a:rPr lang="en-US" sz="14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DISINFECTANTS FOR HOUSEHOLDS (2L/HH - FOR </a:t>
                      </a:r>
                      <a:r>
                        <a:rPr lang="en-US" sz="1400" b="1" dirty="0" smtClean="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150000 households)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6927" marR="6692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60739241"/>
                  </a:ext>
                </a:extLst>
              </a:tr>
              <a:tr h="199159">
                <a:tc>
                  <a:txBody>
                    <a:bodyPr/>
                    <a:lstStyle/>
                    <a:p>
                      <a:pPr marL="0" marR="0">
                        <a:lnSpc>
                          <a:spcPct val="107000"/>
                        </a:lnSpc>
                        <a:spcBef>
                          <a:spcPts val="0"/>
                        </a:spcBef>
                        <a:spcAft>
                          <a:spcPts val="0"/>
                        </a:spcAft>
                      </a:pPr>
                      <a:r>
                        <a:rPr lang="en-ZA" sz="14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KNAPSACK SPRAYERS (16L BACKPACK)</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6927" marR="6692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80635956"/>
                  </a:ext>
                </a:extLst>
              </a:tr>
              <a:tr h="199159">
                <a:tc>
                  <a:txBody>
                    <a:bodyPr/>
                    <a:lstStyle/>
                    <a:p>
                      <a:pPr marL="0" marR="0">
                        <a:lnSpc>
                          <a:spcPct val="107000"/>
                        </a:lnSpc>
                        <a:spcBef>
                          <a:spcPts val="0"/>
                        </a:spcBef>
                        <a:spcAft>
                          <a:spcPts val="0"/>
                        </a:spcAft>
                      </a:pPr>
                      <a:r>
                        <a:rPr lang="en-ZA" sz="14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VEHICLE DRAWN CARTS FOR STORAGE (1000L TANKS)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6927" marR="6692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22362062"/>
                  </a:ext>
                </a:extLst>
              </a:tr>
              <a:tr h="468765">
                <a:tc>
                  <a:txBody>
                    <a:bodyPr/>
                    <a:lstStyle/>
                    <a:p>
                      <a:pPr marL="0" marR="0">
                        <a:lnSpc>
                          <a:spcPct val="107000"/>
                        </a:lnSpc>
                        <a:spcBef>
                          <a:spcPts val="0"/>
                        </a:spcBef>
                        <a:spcAft>
                          <a:spcPts val="0"/>
                        </a:spcAft>
                      </a:pPr>
                      <a:r>
                        <a:rPr lang="en-ZA" sz="14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PERSONAL PROTECTIVE EQUIPMENT</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6927" marR="6692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84005582"/>
                  </a:ext>
                </a:extLst>
              </a:tr>
            </a:tbl>
          </a:graphicData>
        </a:graphic>
      </p:graphicFrame>
      <p:pic>
        <p:nvPicPr>
          <p:cNvPr id="13" name="Picture 12" descr="See the source image"/>
          <p:cNvPicPr/>
          <p:nvPr/>
        </p:nvPicPr>
        <p:blipFill>
          <a:blip r:embed="rId3">
            <a:extLst>
              <a:ext uri="{28A0092B-C50C-407E-A947-70E740481C1C}">
                <a14:useLocalDpi xmlns:a14="http://schemas.microsoft.com/office/drawing/2010/main" val="0"/>
              </a:ext>
            </a:extLst>
          </a:blip>
          <a:srcRect/>
          <a:stretch>
            <a:fillRect/>
          </a:stretch>
        </p:blipFill>
        <p:spPr bwMode="auto">
          <a:xfrm>
            <a:off x="7734300" y="4803051"/>
            <a:ext cx="1428750" cy="1653476"/>
          </a:xfrm>
          <a:prstGeom prst="rect">
            <a:avLst/>
          </a:prstGeom>
          <a:noFill/>
          <a:ln>
            <a:noFill/>
          </a:ln>
        </p:spPr>
      </p:pic>
      <p:pic>
        <p:nvPicPr>
          <p:cNvPr id="14" name="Picture 13"/>
          <p:cNvPicPr/>
          <p:nvPr/>
        </p:nvPicPr>
        <p:blipFill>
          <a:blip r:embed="rId4"/>
          <a:stretch>
            <a:fillRect/>
          </a:stretch>
        </p:blipFill>
        <p:spPr>
          <a:xfrm>
            <a:off x="2507001" y="4803051"/>
            <a:ext cx="2424092" cy="1634049"/>
          </a:xfrm>
          <a:prstGeom prst="rect">
            <a:avLst/>
          </a:prstGeom>
        </p:spPr>
      </p:pic>
      <p:pic>
        <p:nvPicPr>
          <p:cNvPr id="15" name="Picture 14" descr="747959-01-08-(Read-Only)"/>
          <p:cNvPicPr/>
          <p:nvPr/>
        </p:nvPicPr>
        <p:blipFill>
          <a:blip r:embed="rId5" cstate="hqprint">
            <a:extLst>
              <a:ext uri="{28A0092B-C50C-407E-A947-70E740481C1C}">
                <a14:useLocalDpi xmlns:a14="http://schemas.microsoft.com/office/drawing/2010/main" val="0"/>
              </a:ext>
            </a:extLst>
          </a:blip>
          <a:srcRect/>
          <a:stretch>
            <a:fillRect/>
          </a:stretch>
        </p:blipFill>
        <p:spPr bwMode="auto">
          <a:xfrm>
            <a:off x="4931092" y="4803051"/>
            <a:ext cx="2765107" cy="1634049"/>
          </a:xfrm>
          <a:prstGeom prst="rect">
            <a:avLst/>
          </a:prstGeom>
          <a:noFill/>
          <a:ln>
            <a:noFill/>
          </a:ln>
        </p:spPr>
      </p:pic>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30" y="4803052"/>
            <a:ext cx="2510923" cy="1673948"/>
          </a:xfrm>
          <a:prstGeom prst="rect">
            <a:avLst/>
          </a:prstGeom>
        </p:spPr>
      </p:pic>
    </p:spTree>
    <p:extLst>
      <p:ext uri="{BB962C8B-B14F-4D97-AF65-F5344CB8AC3E}">
        <p14:creationId xmlns:p14="http://schemas.microsoft.com/office/powerpoint/2010/main" val="27387345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95600" y="0"/>
            <a:ext cx="6248400" cy="1066800"/>
          </a:xfrm>
          <a:solidFill>
            <a:schemeClr val="tx1"/>
          </a:solidFill>
        </p:spPr>
        <p:txBody>
          <a:bodyPr/>
          <a:lstStyle/>
          <a:p>
            <a:pPr>
              <a:defRPr/>
            </a:pPr>
            <a:r>
              <a:rPr lang="en-US" sz="3200" b="1" dirty="0" smtClean="0">
                <a:solidFill>
                  <a:schemeClr val="bg1"/>
                </a:solidFill>
                <a:latin typeface="Arial Narrow" panose="020B0606020202030204" pitchFamily="34" charset="0"/>
              </a:rPr>
              <a:t>DISTRICT LAUNCH SITES COMPLETED</a:t>
            </a:r>
            <a:endParaRPr lang="en-US" sz="3200" b="1" dirty="0">
              <a:solidFill>
                <a:schemeClr val="bg1"/>
              </a:solidFill>
              <a:latin typeface="Arial Narrow" panose="020B0606020202030204" pitchFamily="34"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64879883"/>
              </p:ext>
            </p:extLst>
          </p:nvPr>
        </p:nvGraphicFramePr>
        <p:xfrm>
          <a:off x="14206" y="1096505"/>
          <a:ext cx="9129794" cy="5761493"/>
        </p:xfrm>
        <a:graphic>
          <a:graphicData uri="http://schemas.openxmlformats.org/drawingml/2006/table">
            <a:tbl>
              <a:tblPr firstRow="1" bandRow="1">
                <a:tableStyleId>{00A15C55-8517-42AA-B614-E9B94910E393}</a:tableStyleId>
              </a:tblPr>
              <a:tblGrid>
                <a:gridCol w="2188672">
                  <a:extLst>
                    <a:ext uri="{9D8B030D-6E8A-4147-A177-3AD203B41FA5}">
                      <a16:colId xmlns:a16="http://schemas.microsoft.com/office/drawing/2014/main" val="20000"/>
                    </a:ext>
                  </a:extLst>
                </a:gridCol>
                <a:gridCol w="1876004">
                  <a:extLst>
                    <a:ext uri="{9D8B030D-6E8A-4147-A177-3AD203B41FA5}">
                      <a16:colId xmlns:a16="http://schemas.microsoft.com/office/drawing/2014/main" val="20001"/>
                    </a:ext>
                  </a:extLst>
                </a:gridCol>
                <a:gridCol w="1485170">
                  <a:extLst>
                    <a:ext uri="{9D8B030D-6E8A-4147-A177-3AD203B41FA5}">
                      <a16:colId xmlns:a16="http://schemas.microsoft.com/office/drawing/2014/main" val="20002"/>
                    </a:ext>
                  </a:extLst>
                </a:gridCol>
                <a:gridCol w="1016169">
                  <a:extLst>
                    <a:ext uri="{9D8B030D-6E8A-4147-A177-3AD203B41FA5}">
                      <a16:colId xmlns:a16="http://schemas.microsoft.com/office/drawing/2014/main" val="20003"/>
                    </a:ext>
                  </a:extLst>
                </a:gridCol>
                <a:gridCol w="938002">
                  <a:extLst>
                    <a:ext uri="{9D8B030D-6E8A-4147-A177-3AD203B41FA5}">
                      <a16:colId xmlns:a16="http://schemas.microsoft.com/office/drawing/2014/main" val="20004"/>
                    </a:ext>
                  </a:extLst>
                </a:gridCol>
                <a:gridCol w="1625777">
                  <a:extLst>
                    <a:ext uri="{9D8B030D-6E8A-4147-A177-3AD203B41FA5}">
                      <a16:colId xmlns:a16="http://schemas.microsoft.com/office/drawing/2014/main" val="20005"/>
                    </a:ext>
                  </a:extLst>
                </a:gridCol>
              </a:tblGrid>
              <a:tr h="766649">
                <a:tc>
                  <a:txBody>
                    <a:bodyPr/>
                    <a:lstStyle/>
                    <a:p>
                      <a:r>
                        <a:rPr lang="en-US" sz="1800" dirty="0" smtClean="0">
                          <a:latin typeface="Arial Narrow" panose="020B0606020202030204" pitchFamily="34" charset="0"/>
                        </a:rPr>
                        <a:t>DISTRICT</a:t>
                      </a:r>
                      <a:endParaRPr lang="en-US" sz="1800" dirty="0">
                        <a:latin typeface="Arial Narrow" panose="020B0606020202030204" pitchFamily="34" charset="0"/>
                      </a:endParaRPr>
                    </a:p>
                  </a:txBody>
                  <a:tcPr marL="91441" marR="91441" marT="45708" marB="45708"/>
                </a:tc>
                <a:tc>
                  <a:txBody>
                    <a:bodyPr/>
                    <a:lstStyle/>
                    <a:p>
                      <a:r>
                        <a:rPr lang="en-US" sz="1800" dirty="0" smtClean="0">
                          <a:latin typeface="Arial Narrow" panose="020B0606020202030204" pitchFamily="34" charset="0"/>
                        </a:rPr>
                        <a:t>LOCAL MUNICIPALITY</a:t>
                      </a:r>
                      <a:endParaRPr lang="en-US" sz="1800" dirty="0">
                        <a:latin typeface="Arial Narrow" panose="020B0606020202030204" pitchFamily="34" charset="0"/>
                      </a:endParaRPr>
                    </a:p>
                  </a:txBody>
                  <a:tcPr marL="91441" marR="91441" marT="45708" marB="45708"/>
                </a:tc>
                <a:tc>
                  <a:txBody>
                    <a:bodyPr/>
                    <a:lstStyle/>
                    <a:p>
                      <a:r>
                        <a:rPr lang="en-US" sz="1800" dirty="0" smtClean="0">
                          <a:latin typeface="Arial Narrow" panose="020B0606020202030204" pitchFamily="34" charset="0"/>
                        </a:rPr>
                        <a:t>SETTLEMENT</a:t>
                      </a:r>
                      <a:r>
                        <a:rPr lang="en-US" sz="1800" baseline="0" dirty="0" smtClean="0">
                          <a:latin typeface="Arial Narrow" panose="020B0606020202030204" pitchFamily="34" charset="0"/>
                        </a:rPr>
                        <a:t> NAME</a:t>
                      </a:r>
                      <a:endParaRPr lang="en-US" sz="1800" dirty="0">
                        <a:latin typeface="Arial Narrow" panose="020B0606020202030204" pitchFamily="34" charset="0"/>
                      </a:endParaRPr>
                    </a:p>
                  </a:txBody>
                  <a:tcPr marL="91441" marR="91441" marT="45708" marB="45708"/>
                </a:tc>
                <a:tc>
                  <a:txBody>
                    <a:bodyPr/>
                    <a:lstStyle/>
                    <a:p>
                      <a:r>
                        <a:rPr lang="en-US" sz="1800" dirty="0" smtClean="0">
                          <a:latin typeface="Arial Narrow" panose="020B0606020202030204" pitchFamily="34" charset="0"/>
                        </a:rPr>
                        <a:t>WARD</a:t>
                      </a:r>
                      <a:endParaRPr lang="en-US" sz="1800" dirty="0">
                        <a:latin typeface="Arial Narrow" panose="020B0606020202030204" pitchFamily="34" charset="0"/>
                      </a:endParaRPr>
                    </a:p>
                  </a:txBody>
                  <a:tcPr marL="91441" marR="91441" marT="45708" marB="45708"/>
                </a:tc>
                <a:tc>
                  <a:txBody>
                    <a:bodyPr/>
                    <a:lstStyle/>
                    <a:p>
                      <a:r>
                        <a:rPr lang="en-US" sz="1800" dirty="0" smtClean="0">
                          <a:latin typeface="Arial Narrow" panose="020B0606020202030204" pitchFamily="34" charset="0"/>
                        </a:rPr>
                        <a:t>NO.</a:t>
                      </a:r>
                      <a:r>
                        <a:rPr lang="en-US" sz="1800" baseline="0" dirty="0" smtClean="0">
                          <a:latin typeface="Arial Narrow" panose="020B0606020202030204" pitchFamily="34" charset="0"/>
                        </a:rPr>
                        <a:t> OF HH</a:t>
                      </a:r>
                      <a:endParaRPr lang="en-US" sz="1800" dirty="0">
                        <a:latin typeface="Arial Narrow" panose="020B0606020202030204" pitchFamily="34" charset="0"/>
                      </a:endParaRPr>
                    </a:p>
                  </a:txBody>
                  <a:tcPr marL="91441" marR="91441" marT="45708" marB="45708"/>
                </a:tc>
                <a:tc>
                  <a:txBody>
                    <a:bodyPr/>
                    <a:lstStyle/>
                    <a:p>
                      <a:r>
                        <a:rPr lang="en-US" sz="1800" dirty="0" smtClean="0">
                          <a:latin typeface="Arial Narrow" panose="020B0606020202030204" pitchFamily="34" charset="0"/>
                        </a:rPr>
                        <a:t>DATE </a:t>
                      </a:r>
                      <a:endParaRPr lang="en-US" sz="1800" dirty="0">
                        <a:latin typeface="Arial Narrow" panose="020B0606020202030204" pitchFamily="34" charset="0"/>
                      </a:endParaRPr>
                    </a:p>
                  </a:txBody>
                  <a:tcPr marL="91441" marR="91441" marT="45708" marB="45708"/>
                </a:tc>
                <a:extLst>
                  <a:ext uri="{0D108BD9-81ED-4DB2-BD59-A6C34878D82A}">
                    <a16:rowId xmlns:a16="http://schemas.microsoft.com/office/drawing/2014/main" val="10000"/>
                  </a:ext>
                </a:extLst>
              </a:tr>
              <a:tr h="444065">
                <a:tc>
                  <a:txBody>
                    <a:bodyPr/>
                    <a:lstStyle/>
                    <a:p>
                      <a:r>
                        <a:rPr lang="en-US" sz="1600" dirty="0" smtClean="0">
                          <a:latin typeface="Arial Narrow" panose="020B0606020202030204" pitchFamily="34" charset="0"/>
                        </a:rPr>
                        <a:t>ILEMBE</a:t>
                      </a:r>
                      <a:endParaRPr lang="en-US" sz="1600" dirty="0">
                        <a:latin typeface="Arial Narrow" panose="020B0606020202030204" pitchFamily="34" charset="0"/>
                      </a:endParaRPr>
                    </a:p>
                  </a:txBody>
                  <a:tcPr marL="91441" marR="91441" marT="45708" marB="45708"/>
                </a:tc>
                <a:tc>
                  <a:txBody>
                    <a:bodyPr/>
                    <a:lstStyle/>
                    <a:p>
                      <a:r>
                        <a:rPr lang="en-US" sz="1600" dirty="0" smtClean="0">
                          <a:latin typeface="Arial Narrow" panose="020B0606020202030204" pitchFamily="34" charset="0"/>
                        </a:rPr>
                        <a:t>MANDENI</a:t>
                      </a:r>
                      <a:endParaRPr lang="en-US" sz="1600" dirty="0">
                        <a:latin typeface="Arial Narrow" panose="020B0606020202030204" pitchFamily="34" charset="0"/>
                      </a:endParaRPr>
                    </a:p>
                  </a:txBody>
                  <a:tcPr marL="91441" marR="91441" marT="45708" marB="45708"/>
                </a:tc>
                <a:tc>
                  <a:txBody>
                    <a:bodyPr/>
                    <a:lstStyle/>
                    <a:p>
                      <a:r>
                        <a:rPr lang="en-US" sz="1600" dirty="0" smtClean="0">
                          <a:latin typeface="Arial Narrow" panose="020B0606020202030204" pitchFamily="34" charset="0"/>
                        </a:rPr>
                        <a:t>INYONI</a:t>
                      </a:r>
                      <a:endParaRPr lang="en-US" sz="1600" dirty="0">
                        <a:latin typeface="Arial Narrow" panose="020B0606020202030204" pitchFamily="34" charset="0"/>
                      </a:endParaRPr>
                    </a:p>
                  </a:txBody>
                  <a:tcPr marL="91441" marR="91441" marT="45708" marB="45708"/>
                </a:tc>
                <a:tc>
                  <a:txBody>
                    <a:bodyPr/>
                    <a:lstStyle/>
                    <a:p>
                      <a:r>
                        <a:rPr lang="en-US" sz="1600" dirty="0" smtClean="0">
                          <a:latin typeface="Arial Narrow" panose="020B0606020202030204" pitchFamily="34" charset="0"/>
                        </a:rPr>
                        <a:t>16</a:t>
                      </a:r>
                      <a:endParaRPr lang="en-US" sz="1600" dirty="0">
                        <a:latin typeface="Arial Narrow" panose="020B0606020202030204" pitchFamily="34" charset="0"/>
                      </a:endParaRPr>
                    </a:p>
                  </a:txBody>
                  <a:tcPr marL="91441" marR="91441" marT="45708" marB="45708"/>
                </a:tc>
                <a:tc>
                  <a:txBody>
                    <a:bodyPr/>
                    <a:lstStyle/>
                    <a:p>
                      <a:r>
                        <a:rPr lang="en-US" sz="1600" dirty="0" smtClean="0">
                          <a:latin typeface="Arial Narrow" panose="020B0606020202030204" pitchFamily="34" charset="0"/>
                        </a:rPr>
                        <a:t>60</a:t>
                      </a:r>
                      <a:endParaRPr lang="en-US" sz="1600" dirty="0">
                        <a:latin typeface="Arial Narrow" panose="020B0606020202030204" pitchFamily="34" charset="0"/>
                      </a:endParaRPr>
                    </a:p>
                  </a:txBody>
                  <a:tcPr marL="91441" marR="91441" marT="45708" marB="45708"/>
                </a:tc>
                <a:tc>
                  <a:txBody>
                    <a:bodyPr/>
                    <a:lstStyle/>
                    <a:p>
                      <a:r>
                        <a:rPr lang="en-US" sz="1600" dirty="0" smtClean="0">
                          <a:latin typeface="Arial Narrow" panose="020B0606020202030204" pitchFamily="34" charset="0"/>
                        </a:rPr>
                        <a:t>21/04/ 2020</a:t>
                      </a:r>
                      <a:endParaRPr lang="en-US" sz="1600" dirty="0">
                        <a:latin typeface="Arial Narrow" panose="020B0606020202030204" pitchFamily="34" charset="0"/>
                      </a:endParaRPr>
                    </a:p>
                  </a:txBody>
                  <a:tcPr marL="91441" marR="91441" marT="45708" marB="45708"/>
                </a:tc>
                <a:extLst>
                  <a:ext uri="{0D108BD9-81ED-4DB2-BD59-A6C34878D82A}">
                    <a16:rowId xmlns:a16="http://schemas.microsoft.com/office/drawing/2014/main" val="10001"/>
                  </a:ext>
                </a:extLst>
              </a:tr>
              <a:tr h="693629">
                <a:tc>
                  <a:txBody>
                    <a:bodyPr/>
                    <a:lstStyle/>
                    <a:p>
                      <a:r>
                        <a:rPr lang="en-US" sz="1600" dirty="0" smtClean="0">
                          <a:latin typeface="Arial Narrow" panose="020B0606020202030204" pitchFamily="34" charset="0"/>
                        </a:rPr>
                        <a:t>UMGUNGUNDLOVU</a:t>
                      </a:r>
                      <a:endParaRPr lang="en-US" sz="1600" dirty="0">
                        <a:latin typeface="Arial Narrow" panose="020B0606020202030204" pitchFamily="34" charset="0"/>
                      </a:endParaRPr>
                    </a:p>
                  </a:txBody>
                  <a:tcPr marL="91441" marR="91441" marT="45708" marB="45708"/>
                </a:tc>
                <a:tc>
                  <a:txBody>
                    <a:bodyPr/>
                    <a:lstStyle/>
                    <a:p>
                      <a:r>
                        <a:rPr lang="en-US" sz="1600" dirty="0" smtClean="0">
                          <a:latin typeface="Arial Narrow" panose="020B0606020202030204" pitchFamily="34" charset="0"/>
                        </a:rPr>
                        <a:t>UMSUNDUZI</a:t>
                      </a:r>
                      <a:endParaRPr lang="en-US" sz="1600" dirty="0">
                        <a:latin typeface="Arial Narrow" panose="020B0606020202030204" pitchFamily="34" charset="0"/>
                      </a:endParaRPr>
                    </a:p>
                  </a:txBody>
                  <a:tcPr marL="91441" marR="91441" marT="45708" marB="45708"/>
                </a:tc>
                <a:tc>
                  <a:txBody>
                    <a:bodyPr/>
                    <a:lstStyle/>
                    <a:p>
                      <a:r>
                        <a:rPr lang="en-US" sz="1600" dirty="0" smtClean="0">
                          <a:latin typeface="Arial Narrow" panose="020B0606020202030204" pitchFamily="34" charset="0"/>
                        </a:rPr>
                        <a:t>JIKA JOE</a:t>
                      </a:r>
                      <a:endParaRPr lang="en-US" sz="1600" dirty="0">
                        <a:latin typeface="Arial Narrow" panose="020B0606020202030204" pitchFamily="34" charset="0"/>
                      </a:endParaRPr>
                    </a:p>
                  </a:txBody>
                  <a:tcPr marL="91441" marR="91441" marT="45708" marB="45708"/>
                </a:tc>
                <a:tc>
                  <a:txBody>
                    <a:bodyPr/>
                    <a:lstStyle/>
                    <a:p>
                      <a:r>
                        <a:rPr lang="en-US" sz="1600" dirty="0" smtClean="0">
                          <a:latin typeface="Arial Narrow" panose="020B0606020202030204" pitchFamily="34" charset="0"/>
                        </a:rPr>
                        <a:t>33</a:t>
                      </a:r>
                      <a:endParaRPr lang="en-US" sz="1600" dirty="0">
                        <a:latin typeface="Arial Narrow" panose="020B0606020202030204" pitchFamily="34" charset="0"/>
                      </a:endParaRPr>
                    </a:p>
                  </a:txBody>
                  <a:tcPr marL="91441" marR="91441" marT="45708" marB="45708"/>
                </a:tc>
                <a:tc>
                  <a:txBody>
                    <a:bodyPr/>
                    <a:lstStyle/>
                    <a:p>
                      <a:r>
                        <a:rPr lang="en-US" sz="1600" dirty="0" smtClean="0">
                          <a:latin typeface="Arial Narrow" panose="020B0606020202030204" pitchFamily="34" charset="0"/>
                        </a:rPr>
                        <a:t>3000</a:t>
                      </a:r>
                      <a:endParaRPr lang="en-US" sz="1600" dirty="0">
                        <a:latin typeface="Arial Narrow" panose="020B0606020202030204" pitchFamily="34" charset="0"/>
                      </a:endParaRPr>
                    </a:p>
                  </a:txBody>
                  <a:tcPr marL="91441" marR="91441" marT="45708" marB="45708"/>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smtClean="0">
                          <a:ln>
                            <a:noFill/>
                          </a:ln>
                          <a:solidFill>
                            <a:prstClr val="black"/>
                          </a:solidFill>
                          <a:effectLst/>
                          <a:uLnTx/>
                          <a:uFillTx/>
                          <a:latin typeface="Arial Narrow" panose="020B0606020202030204" pitchFamily="34" charset="0"/>
                          <a:ea typeface="+mn-ea"/>
                          <a:cs typeface="+mn-cs"/>
                        </a:rPr>
                        <a:t>21/04/ 2020</a:t>
                      </a:r>
                      <a:endParaRPr kumimoji="0" lang="en-US" sz="16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a:txBody>
                  <a:tcPr marL="91441" marR="91441" marT="45708" marB="45708"/>
                </a:tc>
                <a:extLst>
                  <a:ext uri="{0D108BD9-81ED-4DB2-BD59-A6C34878D82A}">
                    <a16:rowId xmlns:a16="http://schemas.microsoft.com/office/drawing/2014/main" val="10002"/>
                  </a:ext>
                </a:extLst>
              </a:tr>
              <a:tr h="693629">
                <a:tc>
                  <a:txBody>
                    <a:bodyPr/>
                    <a:lstStyle/>
                    <a:p>
                      <a:r>
                        <a:rPr lang="en-US" sz="1600" dirty="0" smtClean="0">
                          <a:latin typeface="Arial Narrow" panose="020B0606020202030204" pitchFamily="34" charset="0"/>
                        </a:rPr>
                        <a:t>UMGUNGUNDLOVU</a:t>
                      </a:r>
                      <a:endParaRPr lang="en-US" sz="1600" dirty="0">
                        <a:latin typeface="Arial Narrow" panose="020B0606020202030204" pitchFamily="34" charset="0"/>
                      </a:endParaRPr>
                    </a:p>
                  </a:txBody>
                  <a:tcPr marL="91441" marR="91441" marT="45708" marB="45708"/>
                </a:tc>
                <a:tc>
                  <a:txBody>
                    <a:bodyPr/>
                    <a:lstStyle/>
                    <a:p>
                      <a:r>
                        <a:rPr lang="en-US" sz="1600" dirty="0" smtClean="0">
                          <a:latin typeface="Arial Narrow" panose="020B0606020202030204" pitchFamily="34" charset="0"/>
                        </a:rPr>
                        <a:t>UMSUNDUZI</a:t>
                      </a:r>
                      <a:endParaRPr lang="en-US" sz="1600" dirty="0">
                        <a:latin typeface="Arial Narrow" panose="020B0606020202030204" pitchFamily="34" charset="0"/>
                      </a:endParaRPr>
                    </a:p>
                  </a:txBody>
                  <a:tcPr marL="91441" marR="91441" marT="45708" marB="45708"/>
                </a:tc>
                <a:tc>
                  <a:txBody>
                    <a:bodyPr/>
                    <a:lstStyle/>
                    <a:p>
                      <a:r>
                        <a:rPr lang="en-US" sz="1600" dirty="0" smtClean="0">
                          <a:latin typeface="Arial Narrow" panose="020B0606020202030204" pitchFamily="34" charset="0"/>
                        </a:rPr>
                        <a:t>SACCA</a:t>
                      </a:r>
                      <a:endParaRPr lang="en-US" sz="1600" dirty="0">
                        <a:latin typeface="Arial Narrow" panose="020B0606020202030204" pitchFamily="34" charset="0"/>
                      </a:endParaRPr>
                    </a:p>
                  </a:txBody>
                  <a:tcPr marL="91441" marR="91441" marT="45708" marB="45708"/>
                </a:tc>
                <a:tc>
                  <a:txBody>
                    <a:bodyPr/>
                    <a:lstStyle/>
                    <a:p>
                      <a:r>
                        <a:rPr lang="en-US" sz="1600" dirty="0" smtClean="0">
                          <a:latin typeface="Arial Narrow" panose="020B0606020202030204" pitchFamily="34" charset="0"/>
                        </a:rPr>
                        <a:t>37</a:t>
                      </a:r>
                      <a:endParaRPr lang="en-US" sz="1600" dirty="0">
                        <a:latin typeface="Arial Narrow" panose="020B0606020202030204" pitchFamily="34" charset="0"/>
                      </a:endParaRPr>
                    </a:p>
                  </a:txBody>
                  <a:tcPr marL="91441" marR="91441" marT="45708" marB="45708"/>
                </a:tc>
                <a:tc>
                  <a:txBody>
                    <a:bodyPr/>
                    <a:lstStyle/>
                    <a:p>
                      <a:r>
                        <a:rPr lang="en-US" sz="1600" dirty="0" smtClean="0">
                          <a:latin typeface="Arial Narrow" panose="020B0606020202030204" pitchFamily="34" charset="0"/>
                        </a:rPr>
                        <a:t>4000</a:t>
                      </a:r>
                      <a:endParaRPr lang="en-US" sz="1600" dirty="0">
                        <a:latin typeface="Arial Narrow" panose="020B0606020202030204" pitchFamily="34" charset="0"/>
                      </a:endParaRPr>
                    </a:p>
                  </a:txBody>
                  <a:tcPr marL="91441" marR="91441" marT="45708" marB="45708"/>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smtClean="0">
                          <a:ln>
                            <a:noFill/>
                          </a:ln>
                          <a:solidFill>
                            <a:prstClr val="black"/>
                          </a:solidFill>
                          <a:effectLst/>
                          <a:uLnTx/>
                          <a:uFillTx/>
                          <a:latin typeface="Arial Narrow" panose="020B0606020202030204" pitchFamily="34" charset="0"/>
                          <a:ea typeface="+mn-ea"/>
                          <a:cs typeface="+mn-cs"/>
                        </a:rPr>
                        <a:t>21/04/ 2020</a:t>
                      </a:r>
                      <a:endParaRPr kumimoji="0" lang="en-US" sz="16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a:txBody>
                  <a:tcPr marL="91441" marR="91441" marT="45708" marB="45708"/>
                </a:tc>
                <a:extLst>
                  <a:ext uri="{0D108BD9-81ED-4DB2-BD59-A6C34878D82A}">
                    <a16:rowId xmlns:a16="http://schemas.microsoft.com/office/drawing/2014/main" val="10003"/>
                  </a:ext>
                </a:extLst>
              </a:tr>
              <a:tr h="693629">
                <a:tc>
                  <a:txBody>
                    <a:bodyPr/>
                    <a:lstStyle/>
                    <a:p>
                      <a:r>
                        <a:rPr lang="en-US" sz="1600" dirty="0" smtClean="0">
                          <a:latin typeface="Arial Narrow" panose="020B0606020202030204" pitchFamily="34" charset="0"/>
                        </a:rPr>
                        <a:t>UMGUNGUNDLOVU</a:t>
                      </a:r>
                      <a:endParaRPr lang="en-US" sz="1600" dirty="0">
                        <a:latin typeface="Arial Narrow" panose="020B0606020202030204" pitchFamily="34" charset="0"/>
                      </a:endParaRPr>
                    </a:p>
                  </a:txBody>
                  <a:tcPr marL="91441" marR="91441" marT="45708" marB="45708"/>
                </a:tc>
                <a:tc>
                  <a:txBody>
                    <a:bodyPr/>
                    <a:lstStyle/>
                    <a:p>
                      <a:r>
                        <a:rPr lang="en-US" sz="1600" dirty="0" smtClean="0">
                          <a:latin typeface="Arial Narrow" panose="020B0606020202030204" pitchFamily="34" charset="0"/>
                        </a:rPr>
                        <a:t>UMSUNDUZI</a:t>
                      </a:r>
                      <a:endParaRPr lang="en-US" sz="1600" dirty="0">
                        <a:latin typeface="Arial Narrow" panose="020B0606020202030204" pitchFamily="34" charset="0"/>
                      </a:endParaRPr>
                    </a:p>
                  </a:txBody>
                  <a:tcPr marL="91441" marR="91441" marT="45708" marB="45708"/>
                </a:tc>
                <a:tc>
                  <a:txBody>
                    <a:bodyPr/>
                    <a:lstStyle/>
                    <a:p>
                      <a:r>
                        <a:rPr lang="en-US" sz="1600" dirty="0" smtClean="0">
                          <a:latin typeface="Arial Narrow" panose="020B0606020202030204" pitchFamily="34" charset="0"/>
                        </a:rPr>
                        <a:t>MERRYVALE</a:t>
                      </a:r>
                      <a:endParaRPr lang="en-US" sz="1600" dirty="0">
                        <a:latin typeface="Arial Narrow" panose="020B0606020202030204" pitchFamily="34" charset="0"/>
                      </a:endParaRPr>
                    </a:p>
                  </a:txBody>
                  <a:tcPr marL="91441" marR="91441" marT="45708" marB="45708"/>
                </a:tc>
                <a:tc>
                  <a:txBody>
                    <a:bodyPr/>
                    <a:lstStyle/>
                    <a:p>
                      <a:r>
                        <a:rPr lang="en-US" sz="1600" dirty="0" smtClean="0">
                          <a:latin typeface="Arial Narrow" panose="020B0606020202030204" pitchFamily="34" charset="0"/>
                        </a:rPr>
                        <a:t>34</a:t>
                      </a:r>
                      <a:endParaRPr lang="en-US" sz="1600" dirty="0">
                        <a:latin typeface="Arial Narrow" panose="020B0606020202030204" pitchFamily="34" charset="0"/>
                      </a:endParaRPr>
                    </a:p>
                  </a:txBody>
                  <a:tcPr marL="91441" marR="91441" marT="45708" marB="45708"/>
                </a:tc>
                <a:tc>
                  <a:txBody>
                    <a:bodyPr/>
                    <a:lstStyle/>
                    <a:p>
                      <a:r>
                        <a:rPr lang="en-US" sz="1600" dirty="0" smtClean="0">
                          <a:latin typeface="Arial Narrow" panose="020B0606020202030204" pitchFamily="34" charset="0"/>
                        </a:rPr>
                        <a:t>240</a:t>
                      </a:r>
                      <a:endParaRPr lang="en-US" sz="1600" dirty="0">
                        <a:latin typeface="Arial Narrow" panose="020B0606020202030204" pitchFamily="34" charset="0"/>
                      </a:endParaRPr>
                    </a:p>
                  </a:txBody>
                  <a:tcPr marL="91441" marR="91441" marT="45708" marB="45708"/>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smtClean="0">
                          <a:ln>
                            <a:noFill/>
                          </a:ln>
                          <a:solidFill>
                            <a:prstClr val="black"/>
                          </a:solidFill>
                          <a:effectLst/>
                          <a:uLnTx/>
                          <a:uFillTx/>
                          <a:latin typeface="Arial Narrow" panose="020B0606020202030204" pitchFamily="34" charset="0"/>
                          <a:ea typeface="+mn-ea"/>
                          <a:cs typeface="+mn-cs"/>
                        </a:rPr>
                        <a:t>21/04/ 2020</a:t>
                      </a:r>
                      <a:endParaRPr kumimoji="0" lang="en-US" sz="16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a:txBody>
                  <a:tcPr marL="91441" marR="91441" marT="45708" marB="45708"/>
                </a:tc>
                <a:extLst>
                  <a:ext uri="{0D108BD9-81ED-4DB2-BD59-A6C34878D82A}">
                    <a16:rowId xmlns:a16="http://schemas.microsoft.com/office/drawing/2014/main" val="10004"/>
                  </a:ext>
                </a:extLst>
              </a:tr>
              <a:tr h="444065">
                <a:tc>
                  <a:txBody>
                    <a:bodyPr/>
                    <a:lstStyle/>
                    <a:p>
                      <a:r>
                        <a:rPr lang="en-US" sz="1600" dirty="0" smtClean="0">
                          <a:latin typeface="Arial Narrow" panose="020B0606020202030204" pitchFamily="34" charset="0"/>
                        </a:rPr>
                        <a:t>KING CETSHWAYO</a:t>
                      </a:r>
                      <a:endParaRPr lang="en-US" sz="1600" dirty="0">
                        <a:latin typeface="Arial Narrow" panose="020B0606020202030204" pitchFamily="34" charset="0"/>
                      </a:endParaRPr>
                    </a:p>
                  </a:txBody>
                  <a:tcPr marL="91441" marR="91441" marT="45708" marB="45708"/>
                </a:tc>
                <a:tc>
                  <a:txBody>
                    <a:bodyPr/>
                    <a:lstStyle/>
                    <a:p>
                      <a:r>
                        <a:rPr lang="en-US" sz="1600" dirty="0" smtClean="0">
                          <a:latin typeface="Arial Narrow" panose="020B0606020202030204" pitchFamily="34" charset="0"/>
                        </a:rPr>
                        <a:t>UMFOLOZI</a:t>
                      </a:r>
                      <a:endParaRPr lang="en-US" sz="1600" dirty="0">
                        <a:latin typeface="Arial Narrow" panose="020B0606020202030204" pitchFamily="34" charset="0"/>
                      </a:endParaRPr>
                    </a:p>
                  </a:txBody>
                  <a:tcPr marL="91441" marR="91441" marT="45708" marB="45708"/>
                </a:tc>
                <a:tc>
                  <a:txBody>
                    <a:bodyPr/>
                    <a:lstStyle/>
                    <a:p>
                      <a:r>
                        <a:rPr lang="en-US" sz="1600" dirty="0" smtClean="0">
                          <a:latin typeface="Arial Narrow" panose="020B0606020202030204" pitchFamily="34" charset="0"/>
                        </a:rPr>
                        <a:t>SLOVAS</a:t>
                      </a:r>
                      <a:endParaRPr lang="en-US" sz="1600" dirty="0">
                        <a:latin typeface="Arial Narrow" panose="020B0606020202030204" pitchFamily="34" charset="0"/>
                      </a:endParaRPr>
                    </a:p>
                  </a:txBody>
                  <a:tcPr marL="91441" marR="91441" marT="45708" marB="45708"/>
                </a:tc>
                <a:tc>
                  <a:txBody>
                    <a:bodyPr/>
                    <a:lstStyle/>
                    <a:p>
                      <a:r>
                        <a:rPr lang="en-US" sz="1600" dirty="0" smtClean="0">
                          <a:latin typeface="Arial Narrow" panose="020B0606020202030204" pitchFamily="34" charset="0"/>
                        </a:rPr>
                        <a:t>2</a:t>
                      </a:r>
                      <a:endParaRPr lang="en-US" sz="1600" dirty="0">
                        <a:latin typeface="Arial Narrow" panose="020B0606020202030204" pitchFamily="34" charset="0"/>
                      </a:endParaRPr>
                    </a:p>
                  </a:txBody>
                  <a:tcPr marL="91441" marR="91441" marT="45708" marB="45708"/>
                </a:tc>
                <a:tc>
                  <a:txBody>
                    <a:bodyPr/>
                    <a:lstStyle/>
                    <a:p>
                      <a:r>
                        <a:rPr lang="en-US" sz="1600" dirty="0" smtClean="0">
                          <a:latin typeface="Arial Narrow" panose="020B0606020202030204" pitchFamily="34" charset="0"/>
                        </a:rPr>
                        <a:t>400</a:t>
                      </a:r>
                      <a:endParaRPr lang="en-US" sz="1600" dirty="0">
                        <a:latin typeface="Arial Narrow" panose="020B0606020202030204" pitchFamily="34" charset="0"/>
                      </a:endParaRPr>
                    </a:p>
                  </a:txBody>
                  <a:tcPr marL="91441" marR="91441" marT="45708" marB="45708"/>
                </a:tc>
                <a:tc>
                  <a:txBody>
                    <a:bodyPr/>
                    <a:lstStyle/>
                    <a:p>
                      <a:r>
                        <a:rPr lang="en-US" sz="1600" dirty="0" smtClean="0">
                          <a:latin typeface="Arial Narrow" panose="020B0606020202030204" pitchFamily="34" charset="0"/>
                        </a:rPr>
                        <a:t>22/04/2020</a:t>
                      </a:r>
                      <a:endParaRPr lang="en-US" sz="1600" dirty="0">
                        <a:latin typeface="Arial Narrow" panose="020B0606020202030204" pitchFamily="34" charset="0"/>
                      </a:endParaRPr>
                    </a:p>
                  </a:txBody>
                  <a:tcPr marL="91441" marR="91441" marT="45708" marB="45708"/>
                </a:tc>
                <a:extLst>
                  <a:ext uri="{0D108BD9-81ED-4DB2-BD59-A6C34878D82A}">
                    <a16:rowId xmlns:a16="http://schemas.microsoft.com/office/drawing/2014/main" val="10005"/>
                  </a:ext>
                </a:extLst>
              </a:tr>
              <a:tr h="444065">
                <a:tc>
                  <a:txBody>
                    <a:bodyPr/>
                    <a:lstStyle/>
                    <a:p>
                      <a:r>
                        <a:rPr lang="en-US" sz="1600" dirty="0" smtClean="0">
                          <a:latin typeface="Arial Narrow" panose="020B0606020202030204" pitchFamily="34" charset="0"/>
                        </a:rPr>
                        <a:t>UMZINYATHI</a:t>
                      </a:r>
                      <a:endParaRPr lang="en-US" sz="1600" dirty="0">
                        <a:latin typeface="Arial Narrow" panose="020B0606020202030204" pitchFamily="34" charset="0"/>
                      </a:endParaRPr>
                    </a:p>
                  </a:txBody>
                  <a:tcPr marL="91441" marR="91441" marT="45708" marB="45708"/>
                </a:tc>
                <a:tc>
                  <a:txBody>
                    <a:bodyPr/>
                    <a:lstStyle/>
                    <a:p>
                      <a:r>
                        <a:rPr lang="en-US" sz="1600" dirty="0" smtClean="0">
                          <a:latin typeface="Arial Narrow" panose="020B0606020202030204" pitchFamily="34" charset="0"/>
                        </a:rPr>
                        <a:t>ENDUMENI</a:t>
                      </a:r>
                      <a:endParaRPr lang="en-US" sz="1600" dirty="0">
                        <a:latin typeface="Arial Narrow" panose="020B0606020202030204" pitchFamily="34" charset="0"/>
                      </a:endParaRPr>
                    </a:p>
                  </a:txBody>
                  <a:tcPr marL="91441" marR="91441" marT="45708" marB="45708"/>
                </a:tc>
                <a:tc>
                  <a:txBody>
                    <a:bodyPr/>
                    <a:lstStyle/>
                    <a:p>
                      <a:r>
                        <a:rPr lang="en-US" sz="1600" dirty="0" smtClean="0">
                          <a:latin typeface="Arial Narrow" panose="020B0606020202030204" pitchFamily="34" charset="0"/>
                        </a:rPr>
                        <a:t>DLAMINI</a:t>
                      </a:r>
                      <a:endParaRPr lang="en-US" sz="1600" dirty="0">
                        <a:latin typeface="Arial Narrow" panose="020B0606020202030204" pitchFamily="34" charset="0"/>
                      </a:endParaRPr>
                    </a:p>
                  </a:txBody>
                  <a:tcPr marL="91441" marR="91441" marT="45708" marB="45708"/>
                </a:tc>
                <a:tc>
                  <a:txBody>
                    <a:bodyPr/>
                    <a:lstStyle/>
                    <a:p>
                      <a:r>
                        <a:rPr lang="en-US" sz="1600" dirty="0" smtClean="0">
                          <a:latin typeface="Arial Narrow" panose="020B0606020202030204" pitchFamily="34" charset="0"/>
                        </a:rPr>
                        <a:t>4</a:t>
                      </a:r>
                      <a:endParaRPr lang="en-US" sz="1600" dirty="0">
                        <a:latin typeface="Arial Narrow" panose="020B0606020202030204" pitchFamily="34" charset="0"/>
                      </a:endParaRPr>
                    </a:p>
                  </a:txBody>
                  <a:tcPr marL="91441" marR="91441" marT="45708" marB="45708"/>
                </a:tc>
                <a:tc>
                  <a:txBody>
                    <a:bodyPr/>
                    <a:lstStyle/>
                    <a:p>
                      <a:r>
                        <a:rPr lang="en-US" sz="1600" dirty="0" smtClean="0">
                          <a:latin typeface="Arial Narrow" panose="020B0606020202030204" pitchFamily="34" charset="0"/>
                        </a:rPr>
                        <a:t>261</a:t>
                      </a:r>
                      <a:endParaRPr lang="en-US" sz="1600" dirty="0">
                        <a:latin typeface="Arial Narrow" panose="020B0606020202030204" pitchFamily="34" charset="0"/>
                      </a:endParaRPr>
                    </a:p>
                  </a:txBody>
                  <a:tcPr marL="91441" marR="91441" marT="45708" marB="45708"/>
                </a:tc>
                <a:tc>
                  <a:txBody>
                    <a:bodyPr/>
                    <a:lstStyle/>
                    <a:p>
                      <a:r>
                        <a:rPr lang="en-US" sz="1600" dirty="0" smtClean="0">
                          <a:latin typeface="Arial Narrow" panose="020B0606020202030204" pitchFamily="34" charset="0"/>
                        </a:rPr>
                        <a:t>23/04/2020</a:t>
                      </a:r>
                      <a:endParaRPr lang="en-US" sz="1600" dirty="0">
                        <a:latin typeface="Arial Narrow" panose="020B0606020202030204" pitchFamily="34" charset="0"/>
                      </a:endParaRPr>
                    </a:p>
                  </a:txBody>
                  <a:tcPr marL="91441" marR="91441" marT="45708" marB="45708"/>
                </a:tc>
                <a:extLst>
                  <a:ext uri="{0D108BD9-81ED-4DB2-BD59-A6C34878D82A}">
                    <a16:rowId xmlns:a16="http://schemas.microsoft.com/office/drawing/2014/main" val="10006"/>
                  </a:ext>
                </a:extLst>
              </a:tr>
              <a:tr h="693632">
                <a:tc>
                  <a:txBody>
                    <a:bodyPr/>
                    <a:lstStyle/>
                    <a:p>
                      <a:r>
                        <a:rPr lang="en-US" sz="1600" dirty="0" smtClean="0">
                          <a:latin typeface="Arial Narrow" panose="020B0606020202030204" pitchFamily="34" charset="0"/>
                        </a:rPr>
                        <a:t>UMZINYATHI</a:t>
                      </a:r>
                      <a:endParaRPr lang="en-US" sz="1600" dirty="0">
                        <a:latin typeface="Arial Narrow" panose="020B0606020202030204" pitchFamily="34" charset="0"/>
                      </a:endParaRPr>
                    </a:p>
                  </a:txBody>
                  <a:tcPr marL="91441" marR="91441" marT="45708" marB="45708"/>
                </a:tc>
                <a:tc>
                  <a:txBody>
                    <a:bodyPr/>
                    <a:lstStyle/>
                    <a:p>
                      <a:r>
                        <a:rPr lang="en-US" sz="1600" dirty="0" smtClean="0">
                          <a:latin typeface="Arial Narrow" panose="020B0606020202030204" pitchFamily="34" charset="0"/>
                        </a:rPr>
                        <a:t>UMVOTI</a:t>
                      </a:r>
                      <a:endParaRPr lang="en-US" sz="1600" dirty="0">
                        <a:latin typeface="Arial Narrow" panose="020B0606020202030204" pitchFamily="34" charset="0"/>
                      </a:endParaRPr>
                    </a:p>
                  </a:txBody>
                  <a:tcPr marL="91441" marR="91441" marT="45708" marB="45708"/>
                </a:tc>
                <a:tc>
                  <a:txBody>
                    <a:bodyPr/>
                    <a:lstStyle/>
                    <a:p>
                      <a:r>
                        <a:rPr lang="en-US" sz="1600" dirty="0" smtClean="0">
                          <a:latin typeface="Arial Narrow" panose="020B0606020202030204" pitchFamily="34" charset="0"/>
                        </a:rPr>
                        <a:t>GREYTOWN SLUMS</a:t>
                      </a:r>
                      <a:endParaRPr lang="en-US" sz="1600" dirty="0">
                        <a:latin typeface="Arial Narrow" panose="020B0606020202030204" pitchFamily="34" charset="0"/>
                      </a:endParaRPr>
                    </a:p>
                  </a:txBody>
                  <a:tcPr marL="91441" marR="91441" marT="45708" marB="45708"/>
                </a:tc>
                <a:tc>
                  <a:txBody>
                    <a:bodyPr/>
                    <a:lstStyle/>
                    <a:p>
                      <a:r>
                        <a:rPr lang="en-US" sz="1600" dirty="0" smtClean="0">
                          <a:latin typeface="Arial Narrow" panose="020B0606020202030204" pitchFamily="34" charset="0"/>
                        </a:rPr>
                        <a:t>1</a:t>
                      </a:r>
                      <a:endParaRPr lang="en-US" sz="1600" dirty="0">
                        <a:latin typeface="Arial Narrow" panose="020B0606020202030204" pitchFamily="34" charset="0"/>
                      </a:endParaRPr>
                    </a:p>
                  </a:txBody>
                  <a:tcPr marL="91441" marR="91441" marT="45708" marB="45708"/>
                </a:tc>
                <a:tc>
                  <a:txBody>
                    <a:bodyPr/>
                    <a:lstStyle/>
                    <a:p>
                      <a:r>
                        <a:rPr lang="en-US" sz="1600" dirty="0" smtClean="0">
                          <a:latin typeface="Arial Narrow" panose="020B0606020202030204" pitchFamily="34" charset="0"/>
                        </a:rPr>
                        <a:t>1027</a:t>
                      </a:r>
                      <a:endParaRPr lang="en-US" sz="1600" dirty="0">
                        <a:latin typeface="Arial Narrow" panose="020B0606020202030204" pitchFamily="34" charset="0"/>
                      </a:endParaRPr>
                    </a:p>
                  </a:txBody>
                  <a:tcPr marL="91441" marR="91441" marT="45708" marB="45708"/>
                </a:tc>
                <a:tc>
                  <a:txBody>
                    <a:bodyPr/>
                    <a:lstStyle/>
                    <a:p>
                      <a:r>
                        <a:rPr lang="en-US" sz="1600" dirty="0" smtClean="0">
                          <a:latin typeface="Arial Narrow" panose="020B0606020202030204" pitchFamily="34" charset="0"/>
                        </a:rPr>
                        <a:t>23/04/2020</a:t>
                      </a:r>
                      <a:endParaRPr lang="en-US" sz="1600" dirty="0">
                        <a:latin typeface="Arial Narrow" panose="020B0606020202030204" pitchFamily="34" charset="0"/>
                      </a:endParaRPr>
                    </a:p>
                  </a:txBody>
                  <a:tcPr marL="91441" marR="91441" marT="45708" marB="45708"/>
                </a:tc>
                <a:extLst>
                  <a:ext uri="{0D108BD9-81ED-4DB2-BD59-A6C34878D82A}">
                    <a16:rowId xmlns:a16="http://schemas.microsoft.com/office/drawing/2014/main" val="10007"/>
                  </a:ext>
                </a:extLst>
              </a:tr>
              <a:tr h="444065">
                <a:tc>
                  <a:txBody>
                    <a:bodyPr/>
                    <a:lstStyle/>
                    <a:p>
                      <a:r>
                        <a:rPr lang="en-US" sz="1600" dirty="0" smtClean="0">
                          <a:latin typeface="Arial Narrow" panose="020B0606020202030204" pitchFamily="34" charset="0"/>
                        </a:rPr>
                        <a:t>UMZINYATHI</a:t>
                      </a:r>
                      <a:endParaRPr lang="en-US" sz="1600" dirty="0">
                        <a:latin typeface="Arial Narrow" panose="020B0606020202030204" pitchFamily="34" charset="0"/>
                      </a:endParaRPr>
                    </a:p>
                  </a:txBody>
                  <a:tcPr marL="91441" marR="91441" marT="45708" marB="45708"/>
                </a:tc>
                <a:tc>
                  <a:txBody>
                    <a:bodyPr/>
                    <a:lstStyle/>
                    <a:p>
                      <a:r>
                        <a:rPr lang="en-US" sz="1600" dirty="0" smtClean="0">
                          <a:latin typeface="Arial Narrow" panose="020B0606020202030204" pitchFamily="34" charset="0"/>
                        </a:rPr>
                        <a:t>UMVOTI</a:t>
                      </a:r>
                      <a:endParaRPr lang="en-US" sz="1600" dirty="0">
                        <a:latin typeface="Arial Narrow" panose="020B0606020202030204" pitchFamily="34" charset="0"/>
                      </a:endParaRPr>
                    </a:p>
                  </a:txBody>
                  <a:tcPr marL="91441" marR="91441" marT="45708" marB="45708"/>
                </a:tc>
                <a:tc>
                  <a:txBody>
                    <a:bodyPr/>
                    <a:lstStyle/>
                    <a:p>
                      <a:r>
                        <a:rPr lang="en-US" sz="1600" dirty="0" smtClean="0">
                          <a:latin typeface="Arial Narrow" panose="020B0606020202030204" pitchFamily="34" charset="0"/>
                        </a:rPr>
                        <a:t>TIN TOWN</a:t>
                      </a:r>
                      <a:endParaRPr lang="en-US" sz="1600" dirty="0">
                        <a:latin typeface="Arial Narrow" panose="020B0606020202030204" pitchFamily="34" charset="0"/>
                      </a:endParaRPr>
                    </a:p>
                  </a:txBody>
                  <a:tcPr marL="91441" marR="91441" marT="45708" marB="45708"/>
                </a:tc>
                <a:tc>
                  <a:txBody>
                    <a:bodyPr/>
                    <a:lstStyle/>
                    <a:p>
                      <a:r>
                        <a:rPr lang="en-US" sz="1600" dirty="0" smtClean="0">
                          <a:latin typeface="Arial Narrow" panose="020B0606020202030204" pitchFamily="34" charset="0"/>
                        </a:rPr>
                        <a:t>7</a:t>
                      </a:r>
                      <a:endParaRPr lang="en-US" sz="1600" dirty="0">
                        <a:latin typeface="Arial Narrow" panose="020B0606020202030204" pitchFamily="34" charset="0"/>
                      </a:endParaRPr>
                    </a:p>
                  </a:txBody>
                  <a:tcPr marL="91441" marR="91441" marT="45708" marB="45708"/>
                </a:tc>
                <a:tc>
                  <a:txBody>
                    <a:bodyPr/>
                    <a:lstStyle/>
                    <a:p>
                      <a:r>
                        <a:rPr lang="en-US" sz="1600" dirty="0" smtClean="0">
                          <a:latin typeface="Arial Narrow" panose="020B0606020202030204" pitchFamily="34" charset="0"/>
                        </a:rPr>
                        <a:t>313</a:t>
                      </a:r>
                      <a:endParaRPr lang="en-US" sz="1600" dirty="0">
                        <a:latin typeface="Arial Narrow" panose="020B0606020202030204" pitchFamily="34" charset="0"/>
                      </a:endParaRPr>
                    </a:p>
                  </a:txBody>
                  <a:tcPr marL="91441" marR="91441" marT="45708" marB="45708"/>
                </a:tc>
                <a:tc>
                  <a:txBody>
                    <a:bodyPr/>
                    <a:lstStyle/>
                    <a:p>
                      <a:r>
                        <a:rPr lang="en-US" sz="1600" dirty="0" smtClean="0">
                          <a:latin typeface="Arial Narrow" panose="020B0606020202030204" pitchFamily="34" charset="0"/>
                        </a:rPr>
                        <a:t>23/04/2020</a:t>
                      </a:r>
                      <a:endParaRPr lang="en-US" sz="1600" dirty="0">
                        <a:latin typeface="Arial Narrow" panose="020B0606020202030204" pitchFamily="34" charset="0"/>
                      </a:endParaRPr>
                    </a:p>
                  </a:txBody>
                  <a:tcPr marL="91441" marR="91441" marT="45708" marB="45708"/>
                </a:tc>
                <a:extLst>
                  <a:ext uri="{0D108BD9-81ED-4DB2-BD59-A6C34878D82A}">
                    <a16:rowId xmlns:a16="http://schemas.microsoft.com/office/drawing/2014/main" val="10008"/>
                  </a:ext>
                </a:extLst>
              </a:tr>
              <a:tr h="444065">
                <a:tc>
                  <a:txBody>
                    <a:bodyPr/>
                    <a:lstStyle/>
                    <a:p>
                      <a:r>
                        <a:rPr lang="en-US" sz="1600" dirty="0" smtClean="0">
                          <a:latin typeface="Arial Narrow" panose="020B0606020202030204" pitchFamily="34" charset="0"/>
                        </a:rPr>
                        <a:t>UMZINYATHI</a:t>
                      </a:r>
                      <a:endParaRPr lang="en-US" sz="1600" dirty="0">
                        <a:latin typeface="Arial Narrow" panose="020B0606020202030204" pitchFamily="34" charset="0"/>
                      </a:endParaRPr>
                    </a:p>
                  </a:txBody>
                  <a:tcPr marL="91441" marR="91441" marT="45708" marB="45708"/>
                </a:tc>
                <a:tc>
                  <a:txBody>
                    <a:bodyPr/>
                    <a:lstStyle/>
                    <a:p>
                      <a:r>
                        <a:rPr lang="en-US" sz="1600" dirty="0" smtClean="0">
                          <a:latin typeface="Arial Narrow" panose="020B0606020202030204" pitchFamily="34" charset="0"/>
                        </a:rPr>
                        <a:t>UMVOTI</a:t>
                      </a:r>
                      <a:endParaRPr lang="en-US" sz="1600" dirty="0">
                        <a:latin typeface="Arial Narrow" panose="020B0606020202030204" pitchFamily="34" charset="0"/>
                      </a:endParaRPr>
                    </a:p>
                  </a:txBody>
                  <a:tcPr marL="91441" marR="91441" marT="45708" marB="45708"/>
                </a:tc>
                <a:tc>
                  <a:txBody>
                    <a:bodyPr/>
                    <a:lstStyle/>
                    <a:p>
                      <a:r>
                        <a:rPr lang="en-US" sz="1600" dirty="0" smtClean="0">
                          <a:latin typeface="Arial Narrow" panose="020B0606020202030204" pitchFamily="34" charset="0"/>
                        </a:rPr>
                        <a:t>LINDELANI</a:t>
                      </a:r>
                      <a:endParaRPr lang="en-US" sz="1600" dirty="0">
                        <a:latin typeface="Arial Narrow" panose="020B0606020202030204" pitchFamily="34" charset="0"/>
                      </a:endParaRPr>
                    </a:p>
                  </a:txBody>
                  <a:tcPr marL="91441" marR="91441" marT="45708" marB="45708"/>
                </a:tc>
                <a:tc>
                  <a:txBody>
                    <a:bodyPr/>
                    <a:lstStyle/>
                    <a:p>
                      <a:r>
                        <a:rPr lang="en-US" sz="1600" dirty="0" smtClean="0">
                          <a:latin typeface="Arial Narrow" panose="020B0606020202030204" pitchFamily="34" charset="0"/>
                        </a:rPr>
                        <a:t>10</a:t>
                      </a:r>
                      <a:endParaRPr lang="en-US" sz="1600" dirty="0">
                        <a:latin typeface="Arial Narrow" panose="020B0606020202030204" pitchFamily="34" charset="0"/>
                      </a:endParaRPr>
                    </a:p>
                  </a:txBody>
                  <a:tcPr marL="91441" marR="91441" marT="45708" marB="45708"/>
                </a:tc>
                <a:tc>
                  <a:txBody>
                    <a:bodyPr/>
                    <a:lstStyle/>
                    <a:p>
                      <a:r>
                        <a:rPr lang="en-US" sz="1600" dirty="0" smtClean="0">
                          <a:latin typeface="Arial Narrow" panose="020B0606020202030204" pitchFamily="34" charset="0"/>
                        </a:rPr>
                        <a:t>298</a:t>
                      </a:r>
                      <a:endParaRPr lang="en-US" sz="1600" dirty="0">
                        <a:latin typeface="Arial Narrow" panose="020B0606020202030204" pitchFamily="34" charset="0"/>
                      </a:endParaRPr>
                    </a:p>
                  </a:txBody>
                  <a:tcPr marL="91441" marR="91441" marT="45708" marB="45708"/>
                </a:tc>
                <a:tc>
                  <a:txBody>
                    <a:bodyPr/>
                    <a:lstStyle/>
                    <a:p>
                      <a:r>
                        <a:rPr lang="en-US" sz="1600" dirty="0" smtClean="0">
                          <a:latin typeface="Arial Narrow" panose="020B0606020202030204" pitchFamily="34" charset="0"/>
                        </a:rPr>
                        <a:t>23/04/2020</a:t>
                      </a:r>
                      <a:endParaRPr lang="en-US" sz="1600" dirty="0">
                        <a:latin typeface="Arial Narrow" panose="020B0606020202030204" pitchFamily="34" charset="0"/>
                      </a:endParaRPr>
                    </a:p>
                  </a:txBody>
                  <a:tcPr marL="91441" marR="91441" marT="45708" marB="45708"/>
                </a:tc>
                <a:extLst>
                  <a:ext uri="{0D108BD9-81ED-4DB2-BD59-A6C34878D82A}">
                    <a16:rowId xmlns:a16="http://schemas.microsoft.com/office/drawing/2014/main" val="10009"/>
                  </a:ext>
                </a:extLst>
              </a:tr>
            </a:tbl>
          </a:graphicData>
        </a:graphic>
      </p:graphicFrame>
      <p:pic>
        <p:nvPicPr>
          <p:cNvPr id="2875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06" y="29705"/>
            <a:ext cx="2881393" cy="1085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70989610"/>
      </p:ext>
    </p:extLst>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95600" y="0"/>
            <a:ext cx="6248400" cy="1066800"/>
          </a:xfrm>
          <a:solidFill>
            <a:schemeClr val="tx1"/>
          </a:solidFill>
        </p:spPr>
        <p:txBody>
          <a:bodyPr/>
          <a:lstStyle/>
          <a:p>
            <a:pPr>
              <a:defRPr/>
            </a:pPr>
            <a:r>
              <a:rPr lang="en-US" sz="3200" b="1" dirty="0" smtClean="0">
                <a:solidFill>
                  <a:schemeClr val="bg1"/>
                </a:solidFill>
                <a:latin typeface="Arial Narrow" panose="020B0606020202030204" pitchFamily="34" charset="0"/>
              </a:rPr>
              <a:t>CONT…</a:t>
            </a:r>
            <a:endParaRPr lang="en-US" sz="3200" b="1" dirty="0">
              <a:solidFill>
                <a:schemeClr val="bg1"/>
              </a:solidFill>
              <a:latin typeface="Arial Narrow" panose="020B0606020202030204" pitchFamily="34" charset="0"/>
            </a:endParaRPr>
          </a:p>
        </p:txBody>
      </p:sp>
      <p:pic>
        <p:nvPicPr>
          <p:cNvPr id="2875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06" y="29705"/>
            <a:ext cx="2881393" cy="1085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endParaRPr lang="en-ZA"/>
          </a:p>
        </p:txBody>
      </p:sp>
      <p:graphicFrame>
        <p:nvGraphicFramePr>
          <p:cNvPr id="8" name="Content Placeholder 3"/>
          <p:cNvGraphicFramePr>
            <a:graphicFrameLocks/>
          </p:cNvGraphicFramePr>
          <p:nvPr>
            <p:extLst>
              <p:ext uri="{D42A27DB-BD31-4B8C-83A1-F6EECF244321}">
                <p14:modId xmlns:p14="http://schemas.microsoft.com/office/powerpoint/2010/main" val="4189585666"/>
              </p:ext>
            </p:extLst>
          </p:nvPr>
        </p:nvGraphicFramePr>
        <p:xfrm>
          <a:off x="14206" y="1115540"/>
          <a:ext cx="9129794" cy="5742459"/>
        </p:xfrm>
        <a:graphic>
          <a:graphicData uri="http://schemas.openxmlformats.org/drawingml/2006/table">
            <a:tbl>
              <a:tblPr firstRow="1" bandRow="1">
                <a:tableStyleId>{00A15C55-8517-42AA-B614-E9B94910E393}</a:tableStyleId>
              </a:tblPr>
              <a:tblGrid>
                <a:gridCol w="1960512">
                  <a:extLst>
                    <a:ext uri="{9D8B030D-6E8A-4147-A177-3AD203B41FA5}">
                      <a16:colId xmlns:a16="http://schemas.microsoft.com/office/drawing/2014/main" val="20000"/>
                    </a:ext>
                  </a:extLst>
                </a:gridCol>
                <a:gridCol w="1749698">
                  <a:extLst>
                    <a:ext uri="{9D8B030D-6E8A-4147-A177-3AD203B41FA5}">
                      <a16:colId xmlns:a16="http://schemas.microsoft.com/office/drawing/2014/main" val="20001"/>
                    </a:ext>
                  </a:extLst>
                </a:gridCol>
                <a:gridCol w="1590635">
                  <a:extLst>
                    <a:ext uri="{9D8B030D-6E8A-4147-A177-3AD203B41FA5}">
                      <a16:colId xmlns:a16="http://schemas.microsoft.com/office/drawing/2014/main" val="20002"/>
                    </a:ext>
                  </a:extLst>
                </a:gridCol>
                <a:gridCol w="1033913">
                  <a:extLst>
                    <a:ext uri="{9D8B030D-6E8A-4147-A177-3AD203B41FA5}">
                      <a16:colId xmlns:a16="http://schemas.microsoft.com/office/drawing/2014/main" val="20003"/>
                    </a:ext>
                  </a:extLst>
                </a:gridCol>
                <a:gridCol w="1026100">
                  <a:extLst>
                    <a:ext uri="{9D8B030D-6E8A-4147-A177-3AD203B41FA5}">
                      <a16:colId xmlns:a16="http://schemas.microsoft.com/office/drawing/2014/main" val="20004"/>
                    </a:ext>
                  </a:extLst>
                </a:gridCol>
                <a:gridCol w="1768936">
                  <a:extLst>
                    <a:ext uri="{9D8B030D-6E8A-4147-A177-3AD203B41FA5}">
                      <a16:colId xmlns:a16="http://schemas.microsoft.com/office/drawing/2014/main" val="20005"/>
                    </a:ext>
                  </a:extLst>
                </a:gridCol>
              </a:tblGrid>
              <a:tr h="1093020">
                <a:tc>
                  <a:txBody>
                    <a:bodyPr/>
                    <a:lstStyle/>
                    <a:p>
                      <a:r>
                        <a:rPr lang="en-US" sz="1800" dirty="0" smtClean="0">
                          <a:latin typeface="Arial Narrow" panose="020B0606020202030204" pitchFamily="34" charset="0"/>
                        </a:rPr>
                        <a:t>DISTRICT</a:t>
                      </a:r>
                      <a:endParaRPr lang="en-US" sz="1800" dirty="0">
                        <a:latin typeface="Arial Narrow" panose="020B0606020202030204" pitchFamily="34" charset="0"/>
                      </a:endParaRPr>
                    </a:p>
                  </a:txBody>
                  <a:tcPr marT="45711" marB="45711"/>
                </a:tc>
                <a:tc>
                  <a:txBody>
                    <a:bodyPr/>
                    <a:lstStyle/>
                    <a:p>
                      <a:r>
                        <a:rPr lang="en-US" sz="1800" dirty="0" smtClean="0">
                          <a:latin typeface="Arial Narrow" panose="020B0606020202030204" pitchFamily="34" charset="0"/>
                        </a:rPr>
                        <a:t>LOCAL MUNICIPALITY</a:t>
                      </a:r>
                      <a:endParaRPr lang="en-US" sz="1800" dirty="0">
                        <a:latin typeface="Arial Narrow" panose="020B0606020202030204" pitchFamily="34" charset="0"/>
                      </a:endParaRPr>
                    </a:p>
                  </a:txBody>
                  <a:tcPr marT="45711" marB="45711"/>
                </a:tc>
                <a:tc>
                  <a:txBody>
                    <a:bodyPr/>
                    <a:lstStyle/>
                    <a:p>
                      <a:r>
                        <a:rPr lang="en-US" sz="1800" dirty="0" smtClean="0">
                          <a:latin typeface="Arial Narrow" panose="020B0606020202030204" pitchFamily="34" charset="0"/>
                        </a:rPr>
                        <a:t>SETTLEMENT</a:t>
                      </a:r>
                      <a:r>
                        <a:rPr lang="en-US" sz="1800" baseline="0" dirty="0" smtClean="0">
                          <a:latin typeface="Arial Narrow" panose="020B0606020202030204" pitchFamily="34" charset="0"/>
                        </a:rPr>
                        <a:t> NAME</a:t>
                      </a:r>
                      <a:endParaRPr lang="en-US" sz="1800" dirty="0">
                        <a:latin typeface="Arial Narrow" panose="020B0606020202030204" pitchFamily="34" charset="0"/>
                      </a:endParaRPr>
                    </a:p>
                  </a:txBody>
                  <a:tcPr marT="45711" marB="45711"/>
                </a:tc>
                <a:tc>
                  <a:txBody>
                    <a:bodyPr/>
                    <a:lstStyle/>
                    <a:p>
                      <a:r>
                        <a:rPr lang="en-US" sz="1800" dirty="0" smtClean="0">
                          <a:latin typeface="Arial Narrow" panose="020B0606020202030204" pitchFamily="34" charset="0"/>
                        </a:rPr>
                        <a:t>WARD</a:t>
                      </a:r>
                      <a:endParaRPr lang="en-US" sz="1800" dirty="0">
                        <a:latin typeface="Arial Narrow" panose="020B0606020202030204" pitchFamily="34" charset="0"/>
                      </a:endParaRPr>
                    </a:p>
                  </a:txBody>
                  <a:tcPr marT="45711" marB="45711"/>
                </a:tc>
                <a:tc>
                  <a:txBody>
                    <a:bodyPr/>
                    <a:lstStyle/>
                    <a:p>
                      <a:r>
                        <a:rPr lang="en-US" sz="1800" dirty="0" smtClean="0">
                          <a:latin typeface="Arial Narrow" panose="020B0606020202030204" pitchFamily="34" charset="0"/>
                        </a:rPr>
                        <a:t>NO.</a:t>
                      </a:r>
                      <a:r>
                        <a:rPr lang="en-US" sz="1800" baseline="0" dirty="0" smtClean="0">
                          <a:latin typeface="Arial Narrow" panose="020B0606020202030204" pitchFamily="34" charset="0"/>
                        </a:rPr>
                        <a:t> OF HH</a:t>
                      </a:r>
                      <a:endParaRPr lang="en-US" sz="1800" dirty="0">
                        <a:latin typeface="Arial Narrow" panose="020B0606020202030204" pitchFamily="34" charset="0"/>
                      </a:endParaRPr>
                    </a:p>
                  </a:txBody>
                  <a:tcPr marT="45711" marB="45711"/>
                </a:tc>
                <a:tc>
                  <a:txBody>
                    <a:bodyPr/>
                    <a:lstStyle/>
                    <a:p>
                      <a:r>
                        <a:rPr lang="en-US" sz="1800" dirty="0" smtClean="0">
                          <a:latin typeface="Arial Narrow" panose="020B0606020202030204" pitchFamily="34" charset="0"/>
                        </a:rPr>
                        <a:t>DATE </a:t>
                      </a:r>
                      <a:endParaRPr lang="en-US" sz="1800" dirty="0">
                        <a:latin typeface="Arial Narrow" panose="020B0606020202030204" pitchFamily="34" charset="0"/>
                      </a:endParaRPr>
                    </a:p>
                  </a:txBody>
                  <a:tcPr marT="45711" marB="45711"/>
                </a:tc>
                <a:extLst>
                  <a:ext uri="{0D108BD9-81ED-4DB2-BD59-A6C34878D82A}">
                    <a16:rowId xmlns:a16="http://schemas.microsoft.com/office/drawing/2014/main" val="10000"/>
                  </a:ext>
                </a:extLst>
              </a:tr>
              <a:tr h="633139">
                <a:tc>
                  <a:txBody>
                    <a:bodyPr/>
                    <a:lstStyle/>
                    <a:p>
                      <a:r>
                        <a:rPr lang="en-US" sz="1600" dirty="0" smtClean="0">
                          <a:latin typeface="Arial Narrow" panose="020B0606020202030204" pitchFamily="34" charset="0"/>
                        </a:rPr>
                        <a:t>UGU</a:t>
                      </a:r>
                      <a:endParaRPr lang="en-US" sz="1600" dirty="0">
                        <a:latin typeface="Arial Narrow" panose="020B0606020202030204" pitchFamily="34" charset="0"/>
                      </a:endParaRPr>
                    </a:p>
                  </a:txBody>
                  <a:tcPr marT="45711" marB="45711"/>
                </a:tc>
                <a:tc>
                  <a:txBody>
                    <a:bodyPr/>
                    <a:lstStyle/>
                    <a:p>
                      <a:r>
                        <a:rPr lang="en-US" sz="1600" dirty="0" smtClean="0">
                          <a:latin typeface="Arial Narrow" panose="020B0606020202030204" pitchFamily="34" charset="0"/>
                        </a:rPr>
                        <a:t>RAY NKONYENI</a:t>
                      </a:r>
                      <a:endParaRPr lang="en-US" sz="1600" dirty="0">
                        <a:latin typeface="Arial Narrow" panose="020B0606020202030204" pitchFamily="34" charset="0"/>
                      </a:endParaRPr>
                    </a:p>
                  </a:txBody>
                  <a:tcPr marT="45711" marB="45711"/>
                </a:tc>
                <a:tc>
                  <a:txBody>
                    <a:bodyPr/>
                    <a:lstStyle/>
                    <a:p>
                      <a:r>
                        <a:rPr lang="en-US" sz="1600" dirty="0" smtClean="0">
                          <a:latin typeface="Arial Narrow" panose="020B0606020202030204" pitchFamily="34" charset="0"/>
                        </a:rPr>
                        <a:t>MASINENGE</a:t>
                      </a:r>
                      <a:endParaRPr lang="en-US" sz="1600" dirty="0">
                        <a:latin typeface="Arial Narrow" panose="020B0606020202030204" pitchFamily="34" charset="0"/>
                      </a:endParaRPr>
                    </a:p>
                  </a:txBody>
                  <a:tcPr marT="45711" marB="45711"/>
                </a:tc>
                <a:tc>
                  <a:txBody>
                    <a:bodyPr/>
                    <a:lstStyle/>
                    <a:p>
                      <a:r>
                        <a:rPr lang="en-US" sz="1600" dirty="0" smtClean="0">
                          <a:latin typeface="Arial Narrow" panose="020B0606020202030204" pitchFamily="34" charset="0"/>
                        </a:rPr>
                        <a:t>3</a:t>
                      </a:r>
                      <a:endParaRPr lang="en-US" sz="1600" dirty="0">
                        <a:latin typeface="Arial Narrow" panose="020B0606020202030204" pitchFamily="34" charset="0"/>
                      </a:endParaRPr>
                    </a:p>
                  </a:txBody>
                  <a:tcPr marT="45711" marB="45711"/>
                </a:tc>
                <a:tc>
                  <a:txBody>
                    <a:bodyPr/>
                    <a:lstStyle/>
                    <a:p>
                      <a:r>
                        <a:rPr lang="en-US" sz="1600" dirty="0" smtClean="0">
                          <a:latin typeface="Arial Narrow" panose="020B0606020202030204" pitchFamily="34" charset="0"/>
                        </a:rPr>
                        <a:t>2000</a:t>
                      </a:r>
                      <a:endParaRPr lang="en-US" sz="1600" dirty="0">
                        <a:latin typeface="Arial Narrow" panose="020B0606020202030204" pitchFamily="34" charset="0"/>
                      </a:endParaRPr>
                    </a:p>
                  </a:txBody>
                  <a:tcPr marT="45711" marB="45711"/>
                </a:tc>
                <a:tc>
                  <a:txBody>
                    <a:bodyPr/>
                    <a:lstStyle/>
                    <a:p>
                      <a:r>
                        <a:rPr lang="en-US" sz="1600" dirty="0" smtClean="0">
                          <a:latin typeface="Arial Narrow" panose="020B0606020202030204" pitchFamily="34" charset="0"/>
                        </a:rPr>
                        <a:t>02/05/2020</a:t>
                      </a:r>
                      <a:endParaRPr lang="en-US" sz="1600" dirty="0">
                        <a:latin typeface="Arial Narrow" panose="020B0606020202030204" pitchFamily="34" charset="0"/>
                      </a:endParaRPr>
                    </a:p>
                  </a:txBody>
                  <a:tcPr marT="45711" marB="45711"/>
                </a:tc>
                <a:extLst>
                  <a:ext uri="{0D108BD9-81ED-4DB2-BD59-A6C34878D82A}">
                    <a16:rowId xmlns:a16="http://schemas.microsoft.com/office/drawing/2014/main" val="10001"/>
                  </a:ext>
                </a:extLst>
              </a:tr>
              <a:tr h="633139">
                <a:tc>
                  <a:txBody>
                    <a:bodyPr/>
                    <a:lstStyle/>
                    <a:p>
                      <a:r>
                        <a:rPr lang="en-US" sz="1600" dirty="0" smtClean="0">
                          <a:latin typeface="Arial Narrow" panose="020B0606020202030204" pitchFamily="34" charset="0"/>
                        </a:rPr>
                        <a:t>AMAJUBA</a:t>
                      </a:r>
                      <a:endParaRPr lang="en-US" sz="1600" dirty="0">
                        <a:latin typeface="Arial Narrow" panose="020B0606020202030204" pitchFamily="34" charset="0"/>
                      </a:endParaRPr>
                    </a:p>
                  </a:txBody>
                  <a:tcPr marT="45711" marB="45711"/>
                </a:tc>
                <a:tc>
                  <a:txBody>
                    <a:bodyPr/>
                    <a:lstStyle/>
                    <a:p>
                      <a:r>
                        <a:rPr lang="en-US" sz="1600" dirty="0" smtClean="0">
                          <a:latin typeface="Arial Narrow" panose="020B0606020202030204" pitchFamily="34" charset="0"/>
                        </a:rPr>
                        <a:t>NEWCASTLE</a:t>
                      </a:r>
                      <a:endParaRPr lang="en-US" sz="1600" dirty="0">
                        <a:latin typeface="Arial Narrow" panose="020B0606020202030204" pitchFamily="34" charset="0"/>
                      </a:endParaRPr>
                    </a:p>
                  </a:txBody>
                  <a:tcPr marT="45711" marB="45711"/>
                </a:tc>
                <a:tc>
                  <a:txBody>
                    <a:bodyPr/>
                    <a:lstStyle/>
                    <a:p>
                      <a:r>
                        <a:rPr lang="en-US" sz="1600" dirty="0" smtClean="0">
                          <a:latin typeface="Arial Narrow" panose="020B0606020202030204" pitchFamily="34" charset="0"/>
                        </a:rPr>
                        <a:t>SIYAHLALA LA</a:t>
                      </a:r>
                      <a:endParaRPr lang="en-US" sz="1600" dirty="0">
                        <a:latin typeface="Arial Narrow" panose="020B0606020202030204" pitchFamily="34" charset="0"/>
                      </a:endParaRPr>
                    </a:p>
                  </a:txBody>
                  <a:tcPr marT="45711" marB="45711"/>
                </a:tc>
                <a:tc>
                  <a:txBody>
                    <a:bodyPr/>
                    <a:lstStyle/>
                    <a:p>
                      <a:r>
                        <a:rPr lang="en-US" sz="1600" dirty="0" smtClean="0">
                          <a:latin typeface="Arial Narrow" panose="020B0606020202030204" pitchFamily="34" charset="0"/>
                        </a:rPr>
                        <a:t>9</a:t>
                      </a:r>
                      <a:endParaRPr lang="en-US" sz="1600" dirty="0">
                        <a:latin typeface="Arial Narrow" panose="020B0606020202030204" pitchFamily="34" charset="0"/>
                      </a:endParaRPr>
                    </a:p>
                  </a:txBody>
                  <a:tcPr marT="45711" marB="45711"/>
                </a:tc>
                <a:tc>
                  <a:txBody>
                    <a:bodyPr/>
                    <a:lstStyle/>
                    <a:p>
                      <a:r>
                        <a:rPr lang="en-US" sz="1600" dirty="0" smtClean="0">
                          <a:latin typeface="Arial Narrow" panose="020B0606020202030204" pitchFamily="34" charset="0"/>
                        </a:rPr>
                        <a:t>1205</a:t>
                      </a:r>
                      <a:endParaRPr lang="en-US" sz="1600" dirty="0">
                        <a:latin typeface="Arial Narrow" panose="020B0606020202030204" pitchFamily="34" charset="0"/>
                      </a:endParaRPr>
                    </a:p>
                  </a:txBody>
                  <a:tcPr marT="45711" marB="4571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smtClean="0">
                          <a:ln>
                            <a:noFill/>
                          </a:ln>
                          <a:solidFill>
                            <a:prstClr val="black"/>
                          </a:solidFill>
                          <a:effectLst/>
                          <a:uLnTx/>
                          <a:uFillTx/>
                          <a:latin typeface="Arial Narrow" panose="020B0606020202030204" pitchFamily="34" charset="0"/>
                          <a:ea typeface="+mn-ea"/>
                          <a:cs typeface="+mn-cs"/>
                        </a:rPr>
                        <a:t>03/05/2020</a:t>
                      </a:r>
                      <a:endParaRPr kumimoji="0" lang="en-US" sz="16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a:txBody>
                  <a:tcPr marT="45711" marB="45711"/>
                </a:tc>
                <a:extLst>
                  <a:ext uri="{0D108BD9-81ED-4DB2-BD59-A6C34878D82A}">
                    <a16:rowId xmlns:a16="http://schemas.microsoft.com/office/drawing/2014/main" val="10002"/>
                  </a:ext>
                </a:extLst>
              </a:tr>
              <a:tr h="988920">
                <a:tc>
                  <a:txBody>
                    <a:bodyPr/>
                    <a:lstStyle/>
                    <a:p>
                      <a:r>
                        <a:rPr lang="en-US" sz="1600" dirty="0" smtClean="0">
                          <a:latin typeface="Arial Narrow" panose="020B0606020202030204" pitchFamily="34" charset="0"/>
                        </a:rPr>
                        <a:t>HARRY GWALA</a:t>
                      </a:r>
                      <a:endParaRPr lang="en-US" sz="1600" dirty="0">
                        <a:latin typeface="Arial Narrow" panose="020B0606020202030204" pitchFamily="34" charset="0"/>
                      </a:endParaRPr>
                    </a:p>
                  </a:txBody>
                  <a:tcPr marT="45711" marB="45711"/>
                </a:tc>
                <a:tc>
                  <a:txBody>
                    <a:bodyPr/>
                    <a:lstStyle/>
                    <a:p>
                      <a:r>
                        <a:rPr lang="en-US" sz="1600" dirty="0" smtClean="0">
                          <a:latin typeface="Arial Narrow" panose="020B0606020202030204" pitchFamily="34" charset="0"/>
                        </a:rPr>
                        <a:t>DR. NKOSAZANA DLAMINI ZUMA</a:t>
                      </a:r>
                      <a:endParaRPr lang="en-US" sz="1600" dirty="0">
                        <a:latin typeface="Arial Narrow" panose="020B0606020202030204" pitchFamily="34" charset="0"/>
                      </a:endParaRPr>
                    </a:p>
                  </a:txBody>
                  <a:tcPr marT="45711" marB="45711"/>
                </a:tc>
                <a:tc>
                  <a:txBody>
                    <a:bodyPr/>
                    <a:lstStyle/>
                    <a:p>
                      <a:r>
                        <a:rPr lang="en-US" sz="1600" dirty="0" smtClean="0">
                          <a:latin typeface="Arial Narrow" panose="020B0606020202030204" pitchFamily="34" charset="0"/>
                        </a:rPr>
                        <a:t>UNDERBERG EXTENSION</a:t>
                      </a:r>
                      <a:endParaRPr lang="en-US" sz="1600" dirty="0">
                        <a:latin typeface="Arial Narrow" panose="020B0606020202030204" pitchFamily="34" charset="0"/>
                      </a:endParaRPr>
                    </a:p>
                  </a:txBody>
                  <a:tcPr marT="45711" marB="45711"/>
                </a:tc>
                <a:tc>
                  <a:txBody>
                    <a:bodyPr/>
                    <a:lstStyle/>
                    <a:p>
                      <a:r>
                        <a:rPr lang="en-US" sz="1600" dirty="0" smtClean="0">
                          <a:latin typeface="Arial Narrow" panose="020B0606020202030204" pitchFamily="34" charset="0"/>
                        </a:rPr>
                        <a:t>3</a:t>
                      </a:r>
                      <a:endParaRPr lang="en-US" sz="1600" dirty="0">
                        <a:latin typeface="Arial Narrow" panose="020B0606020202030204" pitchFamily="34" charset="0"/>
                      </a:endParaRPr>
                    </a:p>
                  </a:txBody>
                  <a:tcPr marT="45711" marB="45711"/>
                </a:tc>
                <a:tc>
                  <a:txBody>
                    <a:bodyPr/>
                    <a:lstStyle/>
                    <a:p>
                      <a:r>
                        <a:rPr lang="en-US" sz="1600" dirty="0" smtClean="0">
                          <a:latin typeface="Arial Narrow" panose="020B0606020202030204" pitchFamily="34" charset="0"/>
                        </a:rPr>
                        <a:t>500</a:t>
                      </a:r>
                      <a:endParaRPr lang="en-US" sz="1600" dirty="0">
                        <a:latin typeface="Arial Narrow" panose="020B0606020202030204" pitchFamily="34" charset="0"/>
                      </a:endParaRPr>
                    </a:p>
                  </a:txBody>
                  <a:tcPr marT="45711" marB="4571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smtClean="0">
                          <a:ln>
                            <a:noFill/>
                          </a:ln>
                          <a:solidFill>
                            <a:prstClr val="black"/>
                          </a:solidFill>
                          <a:effectLst/>
                          <a:uLnTx/>
                          <a:uFillTx/>
                          <a:latin typeface="Arial Narrow" panose="020B0606020202030204" pitchFamily="34" charset="0"/>
                          <a:ea typeface="+mn-ea"/>
                          <a:cs typeface="+mn-cs"/>
                        </a:rPr>
                        <a:t>07/052020</a:t>
                      </a:r>
                      <a:endParaRPr kumimoji="0" lang="en-US" sz="16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a:txBody>
                  <a:tcPr marT="45711" marB="45711"/>
                </a:tc>
                <a:extLst>
                  <a:ext uri="{0D108BD9-81ED-4DB2-BD59-A6C34878D82A}">
                    <a16:rowId xmlns:a16="http://schemas.microsoft.com/office/drawing/2014/main" val="10003"/>
                  </a:ext>
                </a:extLst>
              </a:tr>
              <a:tr h="988920">
                <a:tc>
                  <a:txBody>
                    <a:bodyPr/>
                    <a:lstStyle/>
                    <a:p>
                      <a:r>
                        <a:rPr lang="en-US" sz="1600" dirty="0" smtClean="0">
                          <a:latin typeface="Arial Narrow" panose="020B0606020202030204" pitchFamily="34" charset="0"/>
                        </a:rPr>
                        <a:t>ETHEKWINI METRO</a:t>
                      </a:r>
                      <a:endParaRPr lang="en-US" sz="1600" dirty="0">
                        <a:latin typeface="Arial Narrow" panose="020B0606020202030204" pitchFamily="34" charset="0"/>
                      </a:endParaRPr>
                    </a:p>
                  </a:txBody>
                  <a:tcPr marT="45711" marB="45711"/>
                </a:tc>
                <a:tc>
                  <a:txBody>
                    <a:bodyPr/>
                    <a:lstStyle/>
                    <a:p>
                      <a:r>
                        <a:rPr lang="en-US" sz="1600" dirty="0" smtClean="0">
                          <a:latin typeface="Arial Narrow" panose="020B0606020202030204" pitchFamily="34" charset="0"/>
                        </a:rPr>
                        <a:t>ETHEKWINI</a:t>
                      </a:r>
                      <a:endParaRPr lang="en-US" sz="1600" dirty="0">
                        <a:latin typeface="Arial Narrow" panose="020B0606020202030204" pitchFamily="34" charset="0"/>
                      </a:endParaRPr>
                    </a:p>
                  </a:txBody>
                  <a:tcPr marT="45711" marB="45711"/>
                </a:tc>
                <a:tc>
                  <a:txBody>
                    <a:bodyPr/>
                    <a:lstStyle/>
                    <a:p>
                      <a:r>
                        <a:rPr lang="en-US" sz="1600" dirty="0" smtClean="0">
                          <a:latin typeface="Arial Narrow" panose="020B0606020202030204" pitchFamily="34" charset="0"/>
                        </a:rPr>
                        <a:t>KENNEDY ROAD</a:t>
                      </a:r>
                      <a:endParaRPr lang="en-US" sz="1600" dirty="0">
                        <a:latin typeface="Arial Narrow" panose="020B0606020202030204" pitchFamily="34" charset="0"/>
                      </a:endParaRPr>
                    </a:p>
                  </a:txBody>
                  <a:tcPr marT="45711" marB="45711"/>
                </a:tc>
                <a:tc>
                  <a:txBody>
                    <a:bodyPr/>
                    <a:lstStyle/>
                    <a:p>
                      <a:r>
                        <a:rPr lang="en-US" sz="1600" dirty="0" smtClean="0">
                          <a:latin typeface="Arial Narrow" panose="020B0606020202030204" pitchFamily="34" charset="0"/>
                        </a:rPr>
                        <a:t>25</a:t>
                      </a:r>
                      <a:endParaRPr lang="en-US" sz="1600" dirty="0">
                        <a:latin typeface="Arial Narrow" panose="020B0606020202030204" pitchFamily="34" charset="0"/>
                      </a:endParaRPr>
                    </a:p>
                  </a:txBody>
                  <a:tcPr marT="45711" marB="45711"/>
                </a:tc>
                <a:tc>
                  <a:txBody>
                    <a:bodyPr/>
                    <a:lstStyle/>
                    <a:p>
                      <a:r>
                        <a:rPr lang="en-US" sz="1600" dirty="0" smtClean="0">
                          <a:latin typeface="Arial Narrow" panose="020B0606020202030204" pitchFamily="34" charset="0"/>
                        </a:rPr>
                        <a:t>3000</a:t>
                      </a:r>
                      <a:endParaRPr lang="en-US" sz="1600" dirty="0">
                        <a:latin typeface="Arial Narrow" panose="020B0606020202030204" pitchFamily="34" charset="0"/>
                      </a:endParaRPr>
                    </a:p>
                  </a:txBody>
                  <a:tcPr marT="45711" marB="4571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smtClean="0">
                          <a:ln>
                            <a:noFill/>
                          </a:ln>
                          <a:solidFill>
                            <a:prstClr val="black"/>
                          </a:solidFill>
                          <a:effectLst/>
                          <a:uLnTx/>
                          <a:uFillTx/>
                          <a:latin typeface="Arial Narrow" panose="020B0606020202030204" pitchFamily="34" charset="0"/>
                          <a:ea typeface="+mn-ea"/>
                          <a:cs typeface="+mn-cs"/>
                        </a:rPr>
                        <a:t>DATE TBC</a:t>
                      </a:r>
                      <a:endParaRPr kumimoji="0" lang="en-US" sz="16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a:txBody>
                  <a:tcPr marT="45711" marB="45711"/>
                </a:tc>
                <a:extLst>
                  <a:ext uri="{0D108BD9-81ED-4DB2-BD59-A6C34878D82A}">
                    <a16:rowId xmlns:a16="http://schemas.microsoft.com/office/drawing/2014/main" val="10004"/>
                  </a:ext>
                </a:extLst>
              </a:tr>
              <a:tr h="1405321">
                <a:tc>
                  <a:txBody>
                    <a:bodyPr/>
                    <a:lstStyle/>
                    <a:p>
                      <a:r>
                        <a:rPr lang="en-US" sz="1600" dirty="0" smtClean="0">
                          <a:latin typeface="Arial Narrow" panose="020B0606020202030204" pitchFamily="34" charset="0"/>
                        </a:rPr>
                        <a:t>ETHEKWINI METRO</a:t>
                      </a:r>
                      <a:endParaRPr lang="en-US" sz="1600" dirty="0">
                        <a:latin typeface="Arial Narrow" panose="020B0606020202030204" pitchFamily="34" charset="0"/>
                      </a:endParaRPr>
                    </a:p>
                  </a:txBody>
                  <a:tcPr marT="45711" marB="45711"/>
                </a:tc>
                <a:tc>
                  <a:txBody>
                    <a:bodyPr/>
                    <a:lstStyle/>
                    <a:p>
                      <a:r>
                        <a:rPr lang="en-US" sz="1600" dirty="0" smtClean="0">
                          <a:latin typeface="Arial Narrow" panose="020B0606020202030204" pitchFamily="34" charset="0"/>
                        </a:rPr>
                        <a:t>ETHEKWINI</a:t>
                      </a:r>
                      <a:endParaRPr lang="en-US" sz="1600" dirty="0">
                        <a:latin typeface="Arial Narrow" panose="020B0606020202030204" pitchFamily="34" charset="0"/>
                      </a:endParaRPr>
                    </a:p>
                  </a:txBody>
                  <a:tcPr marT="45711" marB="45711"/>
                </a:tc>
                <a:tc>
                  <a:txBody>
                    <a:bodyPr/>
                    <a:lstStyle/>
                    <a:p>
                      <a:r>
                        <a:rPr lang="en-US" sz="1600" dirty="0" smtClean="0">
                          <a:latin typeface="Arial Narrow" panose="020B0606020202030204" pitchFamily="34" charset="0"/>
                        </a:rPr>
                        <a:t>AMAOTI</a:t>
                      </a:r>
                      <a:endParaRPr lang="en-US" sz="1600" dirty="0">
                        <a:latin typeface="Arial Narrow" panose="020B0606020202030204" pitchFamily="34" charset="0"/>
                      </a:endParaRPr>
                    </a:p>
                  </a:txBody>
                  <a:tcPr marT="45711" marB="45711"/>
                </a:tc>
                <a:tc>
                  <a:txBody>
                    <a:bodyPr/>
                    <a:lstStyle/>
                    <a:p>
                      <a:r>
                        <a:rPr lang="en-US" sz="1600" dirty="0" smtClean="0">
                          <a:latin typeface="Arial Narrow" panose="020B0606020202030204" pitchFamily="34" charset="0"/>
                        </a:rPr>
                        <a:t>53,55, 56, 57</a:t>
                      </a:r>
                      <a:r>
                        <a:rPr lang="en-US" sz="1600" baseline="0" dirty="0" smtClean="0">
                          <a:latin typeface="Arial Narrow" panose="020B0606020202030204" pitchFamily="34" charset="0"/>
                        </a:rPr>
                        <a:t> &amp; 102</a:t>
                      </a:r>
                      <a:endParaRPr lang="en-US" sz="1600" dirty="0">
                        <a:latin typeface="Arial Narrow" panose="020B0606020202030204" pitchFamily="34" charset="0"/>
                      </a:endParaRPr>
                    </a:p>
                  </a:txBody>
                  <a:tcPr marT="45711" marB="45711"/>
                </a:tc>
                <a:tc>
                  <a:txBody>
                    <a:bodyPr/>
                    <a:lstStyle/>
                    <a:p>
                      <a:r>
                        <a:rPr lang="en-US" sz="1600" dirty="0" smtClean="0">
                          <a:latin typeface="Arial Narrow" panose="020B0606020202030204" pitchFamily="34" charset="0"/>
                        </a:rPr>
                        <a:t>28 000</a:t>
                      </a:r>
                      <a:endParaRPr lang="en-US" sz="1600" dirty="0">
                        <a:latin typeface="Arial Narrow" panose="020B0606020202030204" pitchFamily="34" charset="0"/>
                      </a:endParaRPr>
                    </a:p>
                  </a:txBody>
                  <a:tcPr marT="45711" marB="4571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smtClean="0">
                          <a:ln>
                            <a:noFill/>
                          </a:ln>
                          <a:solidFill>
                            <a:prstClr val="black"/>
                          </a:solidFill>
                          <a:effectLst/>
                          <a:uLnTx/>
                          <a:uFillTx/>
                          <a:latin typeface="Arial Narrow" panose="020B0606020202030204" pitchFamily="34" charset="0"/>
                          <a:ea typeface="+mn-ea"/>
                          <a:cs typeface="+mn-cs"/>
                        </a:rPr>
                        <a:t>DATE TBC</a:t>
                      </a:r>
                    </a:p>
                    <a:p>
                      <a:endParaRPr lang="en-US" sz="1600" dirty="0">
                        <a:latin typeface="Arial Narrow" panose="020B0606020202030204" pitchFamily="34" charset="0"/>
                      </a:endParaRPr>
                    </a:p>
                  </a:txBody>
                  <a:tcPr marT="45711" marB="45711"/>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423797203"/>
      </p:ext>
    </p:extLst>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95600" y="0"/>
            <a:ext cx="6248400" cy="1066800"/>
          </a:xfrm>
          <a:solidFill>
            <a:schemeClr val="tx1"/>
          </a:solidFill>
        </p:spPr>
        <p:txBody>
          <a:bodyPr/>
          <a:lstStyle/>
          <a:p>
            <a:pPr>
              <a:defRPr/>
            </a:pPr>
            <a:r>
              <a:rPr lang="en-US" sz="3200" b="1" dirty="0">
                <a:solidFill>
                  <a:schemeClr val="bg1"/>
                </a:solidFill>
              </a:rPr>
              <a:t>PHASE 2: PROGRAMME ROLL OUT</a:t>
            </a:r>
            <a:endParaRPr lang="en-US" sz="3200" b="1" dirty="0">
              <a:solidFill>
                <a:schemeClr val="bg1"/>
              </a:solidFill>
              <a:latin typeface="Arial Narrow" panose="020B0606020202030204" pitchFamily="34" charset="0"/>
            </a:endParaRPr>
          </a:p>
        </p:txBody>
      </p:sp>
      <p:pic>
        <p:nvPicPr>
          <p:cNvPr id="2875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06" y="29705"/>
            <a:ext cx="2881393" cy="1085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endParaRPr lang="en-ZA"/>
          </a:p>
        </p:txBody>
      </p:sp>
      <p:graphicFrame>
        <p:nvGraphicFramePr>
          <p:cNvPr id="6" name="Content Placeholder 3"/>
          <p:cNvGraphicFramePr>
            <a:graphicFrameLocks/>
          </p:cNvGraphicFramePr>
          <p:nvPr>
            <p:extLst>
              <p:ext uri="{D42A27DB-BD31-4B8C-83A1-F6EECF244321}">
                <p14:modId xmlns:p14="http://schemas.microsoft.com/office/powerpoint/2010/main" val="2182443955"/>
              </p:ext>
            </p:extLst>
          </p:nvPr>
        </p:nvGraphicFramePr>
        <p:xfrm>
          <a:off x="0" y="1066800"/>
          <a:ext cx="9144000" cy="5791202"/>
        </p:xfrm>
        <a:graphic>
          <a:graphicData uri="http://schemas.openxmlformats.org/drawingml/2006/table">
            <a:tbl>
              <a:tblPr firstRow="1" bandRow="1">
                <a:tableStyleId>{00A15C55-8517-42AA-B614-E9B94910E393}</a:tableStyleId>
              </a:tblPr>
              <a:tblGrid>
                <a:gridCol w="2760613">
                  <a:extLst>
                    <a:ext uri="{9D8B030D-6E8A-4147-A177-3AD203B41FA5}">
                      <a16:colId xmlns:a16="http://schemas.microsoft.com/office/drawing/2014/main" val="20000"/>
                    </a:ext>
                  </a:extLst>
                </a:gridCol>
                <a:gridCol w="2425363">
                  <a:extLst>
                    <a:ext uri="{9D8B030D-6E8A-4147-A177-3AD203B41FA5}">
                      <a16:colId xmlns:a16="http://schemas.microsoft.com/office/drawing/2014/main" val="20001"/>
                    </a:ext>
                  </a:extLst>
                </a:gridCol>
                <a:gridCol w="2278186">
                  <a:extLst>
                    <a:ext uri="{9D8B030D-6E8A-4147-A177-3AD203B41FA5}">
                      <a16:colId xmlns:a16="http://schemas.microsoft.com/office/drawing/2014/main" val="20002"/>
                    </a:ext>
                  </a:extLst>
                </a:gridCol>
                <a:gridCol w="1679838">
                  <a:extLst>
                    <a:ext uri="{9D8B030D-6E8A-4147-A177-3AD203B41FA5}">
                      <a16:colId xmlns:a16="http://schemas.microsoft.com/office/drawing/2014/main" val="20003"/>
                    </a:ext>
                  </a:extLst>
                </a:gridCol>
              </a:tblGrid>
              <a:tr h="777924">
                <a:tc>
                  <a:txBody>
                    <a:bodyPr/>
                    <a:lstStyle/>
                    <a:p>
                      <a:r>
                        <a:rPr lang="en-US" sz="1800" dirty="0" smtClean="0">
                          <a:latin typeface="Arial Narrow" panose="020B0606020202030204" pitchFamily="34" charset="0"/>
                        </a:rPr>
                        <a:t>DISTRICT</a:t>
                      </a:r>
                      <a:endParaRPr lang="en-US" sz="1800" dirty="0">
                        <a:latin typeface="Arial Narrow" panose="020B0606020202030204" pitchFamily="34" charset="0"/>
                      </a:endParaRPr>
                    </a:p>
                  </a:txBody>
                  <a:tcPr marL="91446" marR="91446" marT="45726" marB="45726"/>
                </a:tc>
                <a:tc>
                  <a:txBody>
                    <a:bodyPr/>
                    <a:lstStyle/>
                    <a:p>
                      <a:r>
                        <a:rPr lang="en-US" sz="1800" dirty="0" smtClean="0">
                          <a:latin typeface="Arial Narrow" panose="020B0606020202030204" pitchFamily="34" charset="0"/>
                        </a:rPr>
                        <a:t>LOCAL MUNICIPALITY</a:t>
                      </a:r>
                      <a:endParaRPr lang="en-US" sz="1800" dirty="0">
                        <a:latin typeface="Arial Narrow" panose="020B0606020202030204" pitchFamily="34" charset="0"/>
                      </a:endParaRPr>
                    </a:p>
                  </a:txBody>
                  <a:tcPr marL="91446" marR="91446" marT="45726" marB="45726"/>
                </a:tc>
                <a:tc>
                  <a:txBody>
                    <a:bodyPr/>
                    <a:lstStyle/>
                    <a:p>
                      <a:r>
                        <a:rPr lang="en-US" sz="1800" dirty="0" smtClean="0">
                          <a:latin typeface="Arial Narrow" panose="020B0606020202030204" pitchFamily="34" charset="0"/>
                        </a:rPr>
                        <a:t>NO. OF SETTLEMENT</a:t>
                      </a:r>
                      <a:r>
                        <a:rPr lang="en-US" sz="1800" baseline="0" dirty="0" smtClean="0">
                          <a:latin typeface="Arial Narrow" panose="020B0606020202030204" pitchFamily="34" charset="0"/>
                        </a:rPr>
                        <a:t>S</a:t>
                      </a:r>
                      <a:endParaRPr lang="en-US" sz="1800" dirty="0">
                        <a:latin typeface="Arial Narrow" panose="020B0606020202030204" pitchFamily="34" charset="0"/>
                      </a:endParaRPr>
                    </a:p>
                  </a:txBody>
                  <a:tcPr marL="91446" marR="91446" marT="45726" marB="45726"/>
                </a:tc>
                <a:tc>
                  <a:txBody>
                    <a:bodyPr/>
                    <a:lstStyle/>
                    <a:p>
                      <a:r>
                        <a:rPr lang="en-US" sz="1800" dirty="0" smtClean="0">
                          <a:latin typeface="Arial Narrow" panose="020B0606020202030204" pitchFamily="34" charset="0"/>
                        </a:rPr>
                        <a:t>NO.</a:t>
                      </a:r>
                      <a:r>
                        <a:rPr lang="en-US" sz="1800" baseline="0" dirty="0" smtClean="0">
                          <a:latin typeface="Arial Narrow" panose="020B0606020202030204" pitchFamily="34" charset="0"/>
                        </a:rPr>
                        <a:t> OF HH</a:t>
                      </a:r>
                      <a:endParaRPr lang="en-US" sz="1800" dirty="0">
                        <a:latin typeface="Arial Narrow" panose="020B0606020202030204" pitchFamily="34" charset="0"/>
                      </a:endParaRPr>
                    </a:p>
                  </a:txBody>
                  <a:tcPr marL="91446" marR="91446" marT="45726" marB="45726"/>
                </a:tc>
                <a:extLst>
                  <a:ext uri="{0D108BD9-81ED-4DB2-BD59-A6C34878D82A}">
                    <a16:rowId xmlns:a16="http://schemas.microsoft.com/office/drawing/2014/main" val="10000"/>
                  </a:ext>
                </a:extLst>
              </a:tr>
              <a:tr h="450701">
                <a:tc>
                  <a:txBody>
                    <a:bodyPr/>
                    <a:lstStyle/>
                    <a:p>
                      <a:r>
                        <a:rPr lang="en-US" sz="1600" dirty="0" smtClean="0">
                          <a:latin typeface="Arial Narrow" panose="020B0606020202030204" pitchFamily="34" charset="0"/>
                        </a:rPr>
                        <a:t>ETHEKWINI METRO</a:t>
                      </a:r>
                      <a:endParaRPr lang="en-US" sz="1600" dirty="0">
                        <a:latin typeface="Arial Narrow" panose="020B0606020202030204" pitchFamily="34" charset="0"/>
                      </a:endParaRPr>
                    </a:p>
                  </a:txBody>
                  <a:tcPr marL="91446" marR="91446" marT="45726" marB="45726"/>
                </a:tc>
                <a:tc>
                  <a:txBody>
                    <a:bodyPr/>
                    <a:lstStyle/>
                    <a:p>
                      <a:r>
                        <a:rPr lang="en-US" sz="1600" dirty="0" smtClean="0">
                          <a:latin typeface="Arial Narrow" panose="020B0606020202030204" pitchFamily="34" charset="0"/>
                        </a:rPr>
                        <a:t>ETHEKWINI</a:t>
                      </a:r>
                      <a:endParaRPr lang="en-US" sz="1600" dirty="0">
                        <a:latin typeface="Arial Narrow" panose="020B0606020202030204" pitchFamily="34" charset="0"/>
                      </a:endParaRPr>
                    </a:p>
                  </a:txBody>
                  <a:tcPr marL="91446" marR="91446" marT="45726" marB="45726"/>
                </a:tc>
                <a:tc>
                  <a:txBody>
                    <a:bodyPr/>
                    <a:lstStyle/>
                    <a:p>
                      <a:r>
                        <a:rPr lang="en-US" sz="1600" dirty="0" smtClean="0">
                          <a:latin typeface="Arial Narrow" panose="020B0606020202030204" pitchFamily="34" charset="0"/>
                        </a:rPr>
                        <a:t>20</a:t>
                      </a:r>
                      <a:endParaRPr lang="en-US" sz="1600" dirty="0">
                        <a:latin typeface="Arial Narrow" panose="020B0606020202030204" pitchFamily="34" charset="0"/>
                      </a:endParaRPr>
                    </a:p>
                  </a:txBody>
                  <a:tcPr marL="91446" marR="91446" marT="45726" marB="45726"/>
                </a:tc>
                <a:tc>
                  <a:txBody>
                    <a:bodyPr/>
                    <a:lstStyle/>
                    <a:p>
                      <a:r>
                        <a:rPr lang="en-US" sz="1600" dirty="0" smtClean="0">
                          <a:latin typeface="Arial Narrow" panose="020B0606020202030204" pitchFamily="34" charset="0"/>
                        </a:rPr>
                        <a:t>33 625</a:t>
                      </a:r>
                      <a:endParaRPr lang="en-US" sz="1600" dirty="0">
                        <a:latin typeface="Arial Narrow" panose="020B0606020202030204" pitchFamily="34" charset="0"/>
                      </a:endParaRPr>
                    </a:p>
                  </a:txBody>
                  <a:tcPr marL="91446" marR="91446" marT="45726" marB="45726"/>
                </a:tc>
                <a:extLst>
                  <a:ext uri="{0D108BD9-81ED-4DB2-BD59-A6C34878D82A}">
                    <a16:rowId xmlns:a16="http://schemas.microsoft.com/office/drawing/2014/main" val="10001"/>
                  </a:ext>
                </a:extLst>
              </a:tr>
              <a:tr h="450701">
                <a:tc>
                  <a:txBody>
                    <a:bodyPr/>
                    <a:lstStyle/>
                    <a:p>
                      <a:r>
                        <a:rPr lang="en-US" sz="1600" dirty="0" smtClean="0">
                          <a:latin typeface="Arial Narrow" panose="020B0606020202030204" pitchFamily="34" charset="0"/>
                        </a:rPr>
                        <a:t>UGU</a:t>
                      </a:r>
                      <a:endParaRPr lang="en-US" sz="1600" dirty="0">
                        <a:latin typeface="Arial Narrow" panose="020B0606020202030204" pitchFamily="34" charset="0"/>
                      </a:endParaRPr>
                    </a:p>
                  </a:txBody>
                  <a:tcPr marL="91446" marR="91446" marT="45726" marB="45726"/>
                </a:tc>
                <a:tc>
                  <a:txBody>
                    <a:bodyPr/>
                    <a:lstStyle/>
                    <a:p>
                      <a:r>
                        <a:rPr lang="en-US" sz="1600" dirty="0" smtClean="0">
                          <a:latin typeface="Arial Narrow" panose="020B0606020202030204" pitchFamily="34" charset="0"/>
                        </a:rPr>
                        <a:t>UMDONI</a:t>
                      </a:r>
                      <a:endParaRPr lang="en-US" sz="1600" dirty="0">
                        <a:latin typeface="Arial Narrow" panose="020B0606020202030204" pitchFamily="34" charset="0"/>
                      </a:endParaRPr>
                    </a:p>
                  </a:txBody>
                  <a:tcPr marL="91446" marR="91446" marT="45726" marB="45726"/>
                </a:tc>
                <a:tc>
                  <a:txBody>
                    <a:bodyPr/>
                    <a:lstStyle/>
                    <a:p>
                      <a:r>
                        <a:rPr lang="en-US" sz="1600" dirty="0" smtClean="0">
                          <a:latin typeface="Arial Narrow" panose="020B0606020202030204" pitchFamily="34" charset="0"/>
                        </a:rPr>
                        <a:t>5</a:t>
                      </a:r>
                      <a:endParaRPr lang="en-US" sz="1600" dirty="0">
                        <a:latin typeface="Arial Narrow" panose="020B0606020202030204" pitchFamily="34" charset="0"/>
                      </a:endParaRPr>
                    </a:p>
                  </a:txBody>
                  <a:tcPr marL="91446" marR="91446" marT="45726" marB="45726"/>
                </a:tc>
                <a:tc>
                  <a:txBody>
                    <a:bodyPr/>
                    <a:lstStyle/>
                    <a:p>
                      <a:r>
                        <a:rPr lang="en-US" sz="1600" dirty="0" smtClean="0">
                          <a:latin typeface="Arial Narrow" panose="020B0606020202030204" pitchFamily="34" charset="0"/>
                        </a:rPr>
                        <a:t>2 500</a:t>
                      </a:r>
                      <a:endParaRPr lang="en-US" sz="1600" dirty="0">
                        <a:latin typeface="Arial Narrow" panose="020B0606020202030204" pitchFamily="34" charset="0"/>
                      </a:endParaRPr>
                    </a:p>
                  </a:txBody>
                  <a:tcPr marL="91446" marR="91446" marT="45726" marB="45726"/>
                </a:tc>
                <a:extLst>
                  <a:ext uri="{0D108BD9-81ED-4DB2-BD59-A6C34878D82A}">
                    <a16:rowId xmlns:a16="http://schemas.microsoft.com/office/drawing/2014/main" val="10002"/>
                  </a:ext>
                </a:extLst>
              </a:tr>
              <a:tr h="450701">
                <a:tc>
                  <a:txBody>
                    <a:bodyPr/>
                    <a:lstStyle/>
                    <a:p>
                      <a:r>
                        <a:rPr lang="en-US" sz="1600" dirty="0" smtClean="0">
                          <a:latin typeface="Arial Narrow" panose="020B0606020202030204" pitchFamily="34" charset="0"/>
                        </a:rPr>
                        <a:t>UGU</a:t>
                      </a:r>
                      <a:endParaRPr lang="en-US" sz="1600" dirty="0">
                        <a:latin typeface="Arial Narrow" panose="020B0606020202030204" pitchFamily="34" charset="0"/>
                      </a:endParaRPr>
                    </a:p>
                  </a:txBody>
                  <a:tcPr marL="91446" marR="91446" marT="45726" marB="45726"/>
                </a:tc>
                <a:tc>
                  <a:txBody>
                    <a:bodyPr/>
                    <a:lstStyle/>
                    <a:p>
                      <a:r>
                        <a:rPr lang="en-US" sz="1600" dirty="0" smtClean="0">
                          <a:latin typeface="Arial Narrow" panose="020B0606020202030204" pitchFamily="34" charset="0"/>
                        </a:rPr>
                        <a:t>RAY NKONYENI</a:t>
                      </a:r>
                      <a:endParaRPr lang="en-US" sz="1600" dirty="0">
                        <a:latin typeface="Arial Narrow" panose="020B0606020202030204" pitchFamily="34" charset="0"/>
                      </a:endParaRPr>
                    </a:p>
                  </a:txBody>
                  <a:tcPr marL="91446" marR="91446" marT="45726" marB="45726"/>
                </a:tc>
                <a:tc>
                  <a:txBody>
                    <a:bodyPr/>
                    <a:lstStyle/>
                    <a:p>
                      <a:r>
                        <a:rPr lang="en-US" sz="1600" dirty="0" smtClean="0">
                          <a:latin typeface="Arial Narrow" panose="020B0606020202030204" pitchFamily="34" charset="0"/>
                        </a:rPr>
                        <a:t>3</a:t>
                      </a:r>
                      <a:endParaRPr lang="en-US" sz="1600" dirty="0">
                        <a:latin typeface="Arial Narrow" panose="020B0606020202030204" pitchFamily="34" charset="0"/>
                      </a:endParaRPr>
                    </a:p>
                  </a:txBody>
                  <a:tcPr marL="91446" marR="91446" marT="45726" marB="45726"/>
                </a:tc>
                <a:tc>
                  <a:txBody>
                    <a:bodyPr/>
                    <a:lstStyle/>
                    <a:p>
                      <a:r>
                        <a:rPr lang="en-US" sz="1600" dirty="0" smtClean="0">
                          <a:latin typeface="Arial Narrow" panose="020B0606020202030204" pitchFamily="34" charset="0"/>
                        </a:rPr>
                        <a:t>2 950</a:t>
                      </a:r>
                      <a:endParaRPr lang="en-US" sz="1600" dirty="0">
                        <a:latin typeface="Arial Narrow" panose="020B0606020202030204" pitchFamily="34" charset="0"/>
                      </a:endParaRPr>
                    </a:p>
                  </a:txBody>
                  <a:tcPr marL="91446" marR="91446" marT="45726" marB="45726"/>
                </a:tc>
                <a:extLst>
                  <a:ext uri="{0D108BD9-81ED-4DB2-BD59-A6C34878D82A}">
                    <a16:rowId xmlns:a16="http://schemas.microsoft.com/office/drawing/2014/main" val="10003"/>
                  </a:ext>
                </a:extLst>
              </a:tr>
              <a:tr h="450701">
                <a:tc>
                  <a:txBody>
                    <a:bodyPr/>
                    <a:lstStyle/>
                    <a:p>
                      <a:r>
                        <a:rPr lang="en-US" sz="1600" dirty="0" smtClean="0">
                          <a:latin typeface="Arial Narrow" panose="020B0606020202030204" pitchFamily="34" charset="0"/>
                        </a:rPr>
                        <a:t>UGU</a:t>
                      </a:r>
                      <a:endParaRPr lang="en-US" sz="1600" dirty="0">
                        <a:latin typeface="Arial Narrow" panose="020B0606020202030204" pitchFamily="34" charset="0"/>
                      </a:endParaRPr>
                    </a:p>
                  </a:txBody>
                  <a:tcPr marL="91446" marR="91446" marT="45726" marB="45726"/>
                </a:tc>
                <a:tc>
                  <a:txBody>
                    <a:bodyPr/>
                    <a:lstStyle/>
                    <a:p>
                      <a:r>
                        <a:rPr lang="en-US" sz="1600" dirty="0" smtClean="0">
                          <a:latin typeface="Arial Narrow" panose="020B0606020202030204" pitchFamily="34" charset="0"/>
                        </a:rPr>
                        <a:t>UMUZIWABANTU</a:t>
                      </a:r>
                      <a:endParaRPr lang="en-US" sz="1600" dirty="0">
                        <a:latin typeface="Arial Narrow" panose="020B0606020202030204" pitchFamily="34" charset="0"/>
                      </a:endParaRPr>
                    </a:p>
                  </a:txBody>
                  <a:tcPr marL="91446" marR="91446" marT="45726" marB="45726"/>
                </a:tc>
                <a:tc>
                  <a:txBody>
                    <a:bodyPr/>
                    <a:lstStyle/>
                    <a:p>
                      <a:r>
                        <a:rPr lang="en-US" sz="1600" dirty="0" smtClean="0">
                          <a:latin typeface="Arial Narrow" panose="020B0606020202030204" pitchFamily="34" charset="0"/>
                        </a:rPr>
                        <a:t>1</a:t>
                      </a:r>
                      <a:endParaRPr lang="en-US" sz="1600" dirty="0">
                        <a:latin typeface="Arial Narrow" panose="020B0606020202030204" pitchFamily="34" charset="0"/>
                      </a:endParaRPr>
                    </a:p>
                  </a:txBody>
                  <a:tcPr marL="91446" marR="91446" marT="45726" marB="45726"/>
                </a:tc>
                <a:tc>
                  <a:txBody>
                    <a:bodyPr/>
                    <a:lstStyle/>
                    <a:p>
                      <a:r>
                        <a:rPr lang="en-US" sz="1600" dirty="0" smtClean="0">
                          <a:latin typeface="Arial Narrow" panose="020B0606020202030204" pitchFamily="34" charset="0"/>
                        </a:rPr>
                        <a:t>1 200</a:t>
                      </a:r>
                      <a:endParaRPr lang="en-US" sz="1600" dirty="0">
                        <a:latin typeface="Arial Narrow" panose="020B0606020202030204" pitchFamily="34" charset="0"/>
                      </a:endParaRPr>
                    </a:p>
                  </a:txBody>
                  <a:tcPr marL="91446" marR="91446" marT="45726" marB="45726"/>
                </a:tc>
                <a:extLst>
                  <a:ext uri="{0D108BD9-81ED-4DB2-BD59-A6C34878D82A}">
                    <a16:rowId xmlns:a16="http://schemas.microsoft.com/office/drawing/2014/main" val="10004"/>
                  </a:ext>
                </a:extLst>
              </a:tr>
              <a:tr h="450701">
                <a:tc>
                  <a:txBody>
                    <a:bodyPr/>
                    <a:lstStyle/>
                    <a:p>
                      <a:r>
                        <a:rPr lang="en-US" sz="1600" dirty="0" smtClean="0">
                          <a:latin typeface="Arial Narrow" panose="020B0606020202030204" pitchFamily="34" charset="0"/>
                        </a:rPr>
                        <a:t>ILEMBE</a:t>
                      </a:r>
                      <a:endParaRPr lang="en-US" sz="1600" dirty="0">
                        <a:latin typeface="Arial Narrow" panose="020B0606020202030204" pitchFamily="34" charset="0"/>
                      </a:endParaRPr>
                    </a:p>
                  </a:txBody>
                  <a:tcPr marL="91446" marR="91446" marT="45726" marB="45726"/>
                </a:tc>
                <a:tc>
                  <a:txBody>
                    <a:bodyPr/>
                    <a:lstStyle/>
                    <a:p>
                      <a:r>
                        <a:rPr lang="en-US" sz="1600" dirty="0" smtClean="0">
                          <a:latin typeface="Arial Narrow" panose="020B0606020202030204" pitchFamily="34" charset="0"/>
                        </a:rPr>
                        <a:t>KWADUKUZA</a:t>
                      </a:r>
                      <a:endParaRPr lang="en-US" sz="1600" dirty="0">
                        <a:latin typeface="Arial Narrow" panose="020B0606020202030204" pitchFamily="34" charset="0"/>
                      </a:endParaRPr>
                    </a:p>
                  </a:txBody>
                  <a:tcPr marL="91446" marR="91446" marT="45726" marB="45726"/>
                </a:tc>
                <a:tc>
                  <a:txBody>
                    <a:bodyPr/>
                    <a:lstStyle/>
                    <a:p>
                      <a:r>
                        <a:rPr lang="en-US" sz="1600" dirty="0" smtClean="0">
                          <a:latin typeface="Arial Narrow" panose="020B0606020202030204" pitchFamily="34" charset="0"/>
                        </a:rPr>
                        <a:t>8</a:t>
                      </a:r>
                      <a:endParaRPr lang="en-US" sz="1600" dirty="0">
                        <a:latin typeface="Arial Narrow" panose="020B0606020202030204" pitchFamily="34" charset="0"/>
                      </a:endParaRPr>
                    </a:p>
                  </a:txBody>
                  <a:tcPr marL="91446" marR="91446" marT="45726" marB="45726"/>
                </a:tc>
                <a:tc>
                  <a:txBody>
                    <a:bodyPr/>
                    <a:lstStyle/>
                    <a:p>
                      <a:r>
                        <a:rPr lang="en-US" sz="1600" dirty="0" smtClean="0">
                          <a:latin typeface="Arial Narrow" panose="020B0606020202030204" pitchFamily="34" charset="0"/>
                        </a:rPr>
                        <a:t>11 880</a:t>
                      </a:r>
                      <a:endParaRPr lang="en-US" sz="1600" dirty="0">
                        <a:latin typeface="Arial Narrow" panose="020B0606020202030204" pitchFamily="34" charset="0"/>
                      </a:endParaRPr>
                    </a:p>
                  </a:txBody>
                  <a:tcPr marL="91446" marR="91446" marT="45726" marB="45726"/>
                </a:tc>
                <a:extLst>
                  <a:ext uri="{0D108BD9-81ED-4DB2-BD59-A6C34878D82A}">
                    <a16:rowId xmlns:a16="http://schemas.microsoft.com/office/drawing/2014/main" val="10005"/>
                  </a:ext>
                </a:extLst>
              </a:tr>
              <a:tr h="450701">
                <a:tc>
                  <a:txBody>
                    <a:bodyPr/>
                    <a:lstStyle/>
                    <a:p>
                      <a:r>
                        <a:rPr lang="en-US" sz="1600" dirty="0" smtClean="0">
                          <a:latin typeface="Arial Narrow" panose="020B0606020202030204" pitchFamily="34" charset="0"/>
                        </a:rPr>
                        <a:t>HARRY GWALA</a:t>
                      </a:r>
                      <a:endParaRPr lang="en-US" sz="1600" dirty="0">
                        <a:latin typeface="Arial Narrow" panose="020B0606020202030204" pitchFamily="34" charset="0"/>
                      </a:endParaRPr>
                    </a:p>
                  </a:txBody>
                  <a:tcPr marL="91446" marR="91446" marT="45726" marB="45726"/>
                </a:tc>
                <a:tc>
                  <a:txBody>
                    <a:bodyPr/>
                    <a:lstStyle/>
                    <a:p>
                      <a:r>
                        <a:rPr lang="en-US" sz="1600" dirty="0" smtClean="0">
                          <a:latin typeface="Arial Narrow" panose="020B0606020202030204" pitchFamily="34" charset="0"/>
                        </a:rPr>
                        <a:t>GREATER KOKSTAD</a:t>
                      </a:r>
                      <a:endParaRPr lang="en-US" sz="1600" dirty="0">
                        <a:latin typeface="Arial Narrow" panose="020B0606020202030204" pitchFamily="34" charset="0"/>
                      </a:endParaRPr>
                    </a:p>
                  </a:txBody>
                  <a:tcPr marL="91446" marR="91446" marT="45726" marB="45726"/>
                </a:tc>
                <a:tc>
                  <a:txBody>
                    <a:bodyPr/>
                    <a:lstStyle/>
                    <a:p>
                      <a:r>
                        <a:rPr lang="en-US" sz="1600" dirty="0" smtClean="0">
                          <a:latin typeface="Arial Narrow" panose="020B0606020202030204" pitchFamily="34" charset="0"/>
                        </a:rPr>
                        <a:t>3</a:t>
                      </a:r>
                      <a:endParaRPr lang="en-US" sz="1600" dirty="0">
                        <a:latin typeface="Arial Narrow" panose="020B0606020202030204" pitchFamily="34" charset="0"/>
                      </a:endParaRPr>
                    </a:p>
                  </a:txBody>
                  <a:tcPr marL="91446" marR="91446" marT="45726" marB="45726"/>
                </a:tc>
                <a:tc>
                  <a:txBody>
                    <a:bodyPr/>
                    <a:lstStyle/>
                    <a:p>
                      <a:r>
                        <a:rPr lang="en-US" sz="1600" dirty="0" smtClean="0">
                          <a:latin typeface="Arial Narrow" panose="020B0606020202030204" pitchFamily="34" charset="0"/>
                        </a:rPr>
                        <a:t>2 800</a:t>
                      </a:r>
                      <a:endParaRPr lang="en-US" sz="1600" dirty="0">
                        <a:latin typeface="Arial Narrow" panose="020B0606020202030204" pitchFamily="34" charset="0"/>
                      </a:endParaRPr>
                    </a:p>
                  </a:txBody>
                  <a:tcPr marL="91446" marR="91446" marT="45726" marB="45726"/>
                </a:tc>
                <a:extLst>
                  <a:ext uri="{0D108BD9-81ED-4DB2-BD59-A6C34878D82A}">
                    <a16:rowId xmlns:a16="http://schemas.microsoft.com/office/drawing/2014/main" val="10006"/>
                  </a:ext>
                </a:extLst>
              </a:tr>
              <a:tr h="450701">
                <a:tc>
                  <a:txBody>
                    <a:bodyPr/>
                    <a:lstStyle/>
                    <a:p>
                      <a:r>
                        <a:rPr lang="en-US" sz="1600" dirty="0" smtClean="0">
                          <a:latin typeface="Arial Narrow" panose="020B0606020202030204" pitchFamily="34" charset="0"/>
                        </a:rPr>
                        <a:t>HARRY</a:t>
                      </a:r>
                      <a:r>
                        <a:rPr lang="en-US" sz="1600" baseline="0" dirty="0" smtClean="0">
                          <a:latin typeface="Arial Narrow" panose="020B0606020202030204" pitchFamily="34" charset="0"/>
                        </a:rPr>
                        <a:t> GWALA</a:t>
                      </a:r>
                      <a:endParaRPr lang="en-US" sz="1600" dirty="0">
                        <a:latin typeface="Arial Narrow" panose="020B0606020202030204" pitchFamily="34" charset="0"/>
                      </a:endParaRPr>
                    </a:p>
                  </a:txBody>
                  <a:tcPr marL="91446" marR="91446" marT="45726" marB="45726"/>
                </a:tc>
                <a:tc>
                  <a:txBody>
                    <a:bodyPr/>
                    <a:lstStyle/>
                    <a:p>
                      <a:r>
                        <a:rPr lang="en-US" sz="1600" dirty="0" smtClean="0">
                          <a:latin typeface="Arial Narrow" panose="020B0606020202030204" pitchFamily="34" charset="0"/>
                        </a:rPr>
                        <a:t>UBUHLEBEZWE</a:t>
                      </a:r>
                      <a:endParaRPr lang="en-US" sz="1600" dirty="0">
                        <a:latin typeface="Arial Narrow" panose="020B0606020202030204" pitchFamily="34" charset="0"/>
                      </a:endParaRPr>
                    </a:p>
                  </a:txBody>
                  <a:tcPr marL="91446" marR="91446" marT="45726" marB="45726"/>
                </a:tc>
                <a:tc>
                  <a:txBody>
                    <a:bodyPr/>
                    <a:lstStyle/>
                    <a:p>
                      <a:r>
                        <a:rPr lang="en-US" sz="1600" dirty="0" smtClean="0">
                          <a:latin typeface="Arial Narrow" panose="020B0606020202030204" pitchFamily="34" charset="0"/>
                        </a:rPr>
                        <a:t>5</a:t>
                      </a:r>
                      <a:endParaRPr lang="en-US" sz="1600" dirty="0">
                        <a:latin typeface="Arial Narrow" panose="020B0606020202030204" pitchFamily="34" charset="0"/>
                      </a:endParaRPr>
                    </a:p>
                  </a:txBody>
                  <a:tcPr marL="91446" marR="91446" marT="45726" marB="45726"/>
                </a:tc>
                <a:tc>
                  <a:txBody>
                    <a:bodyPr/>
                    <a:lstStyle/>
                    <a:p>
                      <a:r>
                        <a:rPr lang="en-US" sz="1600" dirty="0" smtClean="0">
                          <a:latin typeface="Arial Narrow" panose="020B0606020202030204" pitchFamily="34" charset="0"/>
                        </a:rPr>
                        <a:t>1 825</a:t>
                      </a:r>
                      <a:endParaRPr lang="en-US" sz="1600" dirty="0">
                        <a:latin typeface="Arial Narrow" panose="020B0606020202030204" pitchFamily="34" charset="0"/>
                      </a:endParaRPr>
                    </a:p>
                  </a:txBody>
                  <a:tcPr marL="91446" marR="91446" marT="45726" marB="45726"/>
                </a:tc>
                <a:extLst>
                  <a:ext uri="{0D108BD9-81ED-4DB2-BD59-A6C34878D82A}">
                    <a16:rowId xmlns:a16="http://schemas.microsoft.com/office/drawing/2014/main" val="10007"/>
                  </a:ext>
                </a:extLst>
              </a:tr>
              <a:tr h="450701">
                <a:tc>
                  <a:txBody>
                    <a:bodyPr/>
                    <a:lstStyle/>
                    <a:p>
                      <a:r>
                        <a:rPr lang="en-US" sz="1600" dirty="0" smtClean="0">
                          <a:latin typeface="Arial Narrow" panose="020B0606020202030204" pitchFamily="34" charset="0"/>
                        </a:rPr>
                        <a:t>UMGUNGUNDLOVU</a:t>
                      </a:r>
                      <a:endParaRPr lang="en-US" sz="1600" dirty="0">
                        <a:latin typeface="Arial Narrow" panose="020B0606020202030204" pitchFamily="34" charset="0"/>
                      </a:endParaRPr>
                    </a:p>
                  </a:txBody>
                  <a:tcPr marL="91446" marR="91446" marT="45726" marB="45726"/>
                </a:tc>
                <a:tc>
                  <a:txBody>
                    <a:bodyPr/>
                    <a:lstStyle/>
                    <a:p>
                      <a:r>
                        <a:rPr lang="en-US" sz="1600" dirty="0" smtClean="0">
                          <a:latin typeface="Arial Narrow" panose="020B0606020202030204" pitchFamily="34" charset="0"/>
                        </a:rPr>
                        <a:t>UMNGENI</a:t>
                      </a:r>
                      <a:endParaRPr lang="en-US" sz="1600" dirty="0">
                        <a:latin typeface="Arial Narrow" panose="020B0606020202030204" pitchFamily="34" charset="0"/>
                      </a:endParaRPr>
                    </a:p>
                  </a:txBody>
                  <a:tcPr marL="91446" marR="91446" marT="45726" marB="45726"/>
                </a:tc>
                <a:tc>
                  <a:txBody>
                    <a:bodyPr/>
                    <a:lstStyle/>
                    <a:p>
                      <a:r>
                        <a:rPr lang="en-US" sz="1600" dirty="0" smtClean="0">
                          <a:latin typeface="Arial Narrow" panose="020B0606020202030204" pitchFamily="34" charset="0"/>
                        </a:rPr>
                        <a:t>4</a:t>
                      </a:r>
                      <a:endParaRPr lang="en-US" sz="1600" dirty="0">
                        <a:latin typeface="Arial Narrow" panose="020B0606020202030204" pitchFamily="34" charset="0"/>
                      </a:endParaRPr>
                    </a:p>
                  </a:txBody>
                  <a:tcPr marL="91446" marR="91446" marT="45726" marB="45726"/>
                </a:tc>
                <a:tc>
                  <a:txBody>
                    <a:bodyPr/>
                    <a:lstStyle/>
                    <a:p>
                      <a:r>
                        <a:rPr lang="en-US" sz="1600" dirty="0" smtClean="0">
                          <a:latin typeface="Arial Narrow" panose="020B0606020202030204" pitchFamily="34" charset="0"/>
                        </a:rPr>
                        <a:t>1 096</a:t>
                      </a:r>
                      <a:endParaRPr lang="en-US" sz="1600" dirty="0">
                        <a:latin typeface="Arial Narrow" panose="020B0606020202030204" pitchFamily="34" charset="0"/>
                      </a:endParaRPr>
                    </a:p>
                  </a:txBody>
                  <a:tcPr marL="91446" marR="91446" marT="45726" marB="45726"/>
                </a:tc>
                <a:extLst>
                  <a:ext uri="{0D108BD9-81ED-4DB2-BD59-A6C34878D82A}">
                    <a16:rowId xmlns:a16="http://schemas.microsoft.com/office/drawing/2014/main" val="10008"/>
                  </a:ext>
                </a:extLst>
              </a:tr>
              <a:tr h="7038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smtClean="0">
                          <a:ln>
                            <a:noFill/>
                          </a:ln>
                          <a:solidFill>
                            <a:prstClr val="black"/>
                          </a:solidFill>
                          <a:effectLst/>
                          <a:uLnTx/>
                          <a:uFillTx/>
                          <a:latin typeface="Arial Narrow" panose="020B0606020202030204" pitchFamily="34" charset="0"/>
                          <a:ea typeface="+mn-ea"/>
                          <a:cs typeface="+mn-cs"/>
                        </a:rPr>
                        <a:t>UMGUNGUNDLOVU</a:t>
                      </a:r>
                    </a:p>
                    <a:p>
                      <a:endParaRPr lang="en-US" sz="1600" dirty="0">
                        <a:latin typeface="Arial Narrow" panose="020B0606020202030204" pitchFamily="34" charset="0"/>
                      </a:endParaRPr>
                    </a:p>
                  </a:txBody>
                  <a:tcPr marL="91446" marR="91446" marT="45726" marB="45726"/>
                </a:tc>
                <a:tc>
                  <a:txBody>
                    <a:bodyPr/>
                    <a:lstStyle/>
                    <a:p>
                      <a:r>
                        <a:rPr lang="en-US" sz="1600" dirty="0" smtClean="0">
                          <a:latin typeface="Arial Narrow" panose="020B0606020202030204" pitchFamily="34" charset="0"/>
                        </a:rPr>
                        <a:t>UMSHWATI</a:t>
                      </a:r>
                      <a:endParaRPr lang="en-US" sz="1600" dirty="0">
                        <a:latin typeface="Arial Narrow" panose="020B0606020202030204" pitchFamily="34" charset="0"/>
                      </a:endParaRPr>
                    </a:p>
                  </a:txBody>
                  <a:tcPr marL="91446" marR="91446" marT="45726" marB="45726"/>
                </a:tc>
                <a:tc>
                  <a:txBody>
                    <a:bodyPr/>
                    <a:lstStyle/>
                    <a:p>
                      <a:r>
                        <a:rPr lang="en-US" sz="1600" dirty="0" smtClean="0">
                          <a:latin typeface="Arial Narrow" panose="020B0606020202030204" pitchFamily="34" charset="0"/>
                        </a:rPr>
                        <a:t>3</a:t>
                      </a:r>
                      <a:endParaRPr lang="en-US" sz="1600" dirty="0">
                        <a:latin typeface="Arial Narrow" panose="020B0606020202030204" pitchFamily="34" charset="0"/>
                      </a:endParaRPr>
                    </a:p>
                  </a:txBody>
                  <a:tcPr marL="91446" marR="91446" marT="45726" marB="45726"/>
                </a:tc>
                <a:tc>
                  <a:txBody>
                    <a:bodyPr/>
                    <a:lstStyle/>
                    <a:p>
                      <a:r>
                        <a:rPr lang="en-US" sz="1600" dirty="0" smtClean="0">
                          <a:latin typeface="Arial Narrow" panose="020B0606020202030204" pitchFamily="34" charset="0"/>
                        </a:rPr>
                        <a:t>420</a:t>
                      </a:r>
                      <a:endParaRPr lang="en-US" sz="1600" dirty="0">
                        <a:latin typeface="Arial Narrow" panose="020B0606020202030204" pitchFamily="34" charset="0"/>
                      </a:endParaRPr>
                    </a:p>
                  </a:txBody>
                  <a:tcPr marL="91446" marR="91446" marT="45726" marB="45726"/>
                </a:tc>
                <a:extLst>
                  <a:ext uri="{0D108BD9-81ED-4DB2-BD59-A6C34878D82A}">
                    <a16:rowId xmlns:a16="http://schemas.microsoft.com/office/drawing/2014/main" val="10009"/>
                  </a:ext>
                </a:extLst>
              </a:tr>
              <a:tr h="7038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smtClean="0">
                          <a:ln>
                            <a:noFill/>
                          </a:ln>
                          <a:solidFill>
                            <a:prstClr val="black"/>
                          </a:solidFill>
                          <a:effectLst/>
                          <a:uLnTx/>
                          <a:uFillTx/>
                          <a:latin typeface="Arial Narrow" panose="020B0606020202030204" pitchFamily="34" charset="0"/>
                          <a:ea typeface="+mn-ea"/>
                          <a:cs typeface="+mn-cs"/>
                        </a:rPr>
                        <a:t>UMGUNGUNDLOVU</a:t>
                      </a:r>
                    </a:p>
                    <a:p>
                      <a:endParaRPr lang="en-US" sz="1600" dirty="0">
                        <a:latin typeface="Arial Narrow" panose="020B0606020202030204" pitchFamily="34" charset="0"/>
                      </a:endParaRPr>
                    </a:p>
                  </a:txBody>
                  <a:tcPr marL="91446" marR="91446" marT="45726" marB="45726"/>
                </a:tc>
                <a:tc>
                  <a:txBody>
                    <a:bodyPr/>
                    <a:lstStyle/>
                    <a:p>
                      <a:r>
                        <a:rPr lang="en-US" sz="1600" dirty="0" smtClean="0">
                          <a:latin typeface="Arial Narrow" panose="020B0606020202030204" pitchFamily="34" charset="0"/>
                        </a:rPr>
                        <a:t>MPOFANA</a:t>
                      </a:r>
                      <a:endParaRPr lang="en-US" sz="1600" dirty="0">
                        <a:latin typeface="Arial Narrow" panose="020B0606020202030204" pitchFamily="34" charset="0"/>
                      </a:endParaRPr>
                    </a:p>
                  </a:txBody>
                  <a:tcPr marL="91446" marR="91446" marT="45726" marB="45726"/>
                </a:tc>
                <a:tc>
                  <a:txBody>
                    <a:bodyPr/>
                    <a:lstStyle/>
                    <a:p>
                      <a:r>
                        <a:rPr lang="en-US" sz="1600" dirty="0" smtClean="0">
                          <a:latin typeface="Arial Narrow" panose="020B0606020202030204" pitchFamily="34" charset="0"/>
                        </a:rPr>
                        <a:t>4</a:t>
                      </a:r>
                      <a:endParaRPr lang="en-US" sz="1600" dirty="0">
                        <a:latin typeface="Arial Narrow" panose="020B0606020202030204" pitchFamily="34" charset="0"/>
                      </a:endParaRPr>
                    </a:p>
                  </a:txBody>
                  <a:tcPr marL="91446" marR="91446" marT="45726" marB="45726"/>
                </a:tc>
                <a:tc>
                  <a:txBody>
                    <a:bodyPr/>
                    <a:lstStyle/>
                    <a:p>
                      <a:r>
                        <a:rPr lang="en-US" sz="1600" dirty="0" smtClean="0">
                          <a:latin typeface="Arial Narrow" panose="020B0606020202030204" pitchFamily="34" charset="0"/>
                        </a:rPr>
                        <a:t>350</a:t>
                      </a:r>
                      <a:endParaRPr lang="en-US" sz="1600" dirty="0">
                        <a:latin typeface="Arial Narrow" panose="020B0606020202030204" pitchFamily="34" charset="0"/>
                      </a:endParaRPr>
                    </a:p>
                  </a:txBody>
                  <a:tcPr marL="91446" marR="91446" marT="45726" marB="45726"/>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1363741308"/>
      </p:ext>
    </p:extLst>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95600" y="0"/>
            <a:ext cx="6248400" cy="1066800"/>
          </a:xfrm>
          <a:solidFill>
            <a:schemeClr val="tx1"/>
          </a:solidFill>
        </p:spPr>
        <p:txBody>
          <a:bodyPr/>
          <a:lstStyle/>
          <a:p>
            <a:pPr>
              <a:defRPr/>
            </a:pPr>
            <a:r>
              <a:rPr lang="en-US" sz="3200" b="1" dirty="0">
                <a:solidFill>
                  <a:schemeClr val="bg1"/>
                </a:solidFill>
              </a:rPr>
              <a:t>PHASE 2: PROGRAMME ROLL OUT</a:t>
            </a:r>
            <a:endParaRPr lang="en-US" sz="3200" b="1" dirty="0">
              <a:solidFill>
                <a:schemeClr val="bg1"/>
              </a:solidFill>
              <a:latin typeface="Arial Narrow" panose="020B0606020202030204" pitchFamily="34" charset="0"/>
            </a:endParaRPr>
          </a:p>
        </p:txBody>
      </p:sp>
      <p:pic>
        <p:nvPicPr>
          <p:cNvPr id="2875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06" y="29705"/>
            <a:ext cx="2881393" cy="1085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Content Placeholder 3"/>
          <p:cNvGraphicFramePr>
            <a:graphicFrameLocks noGrp="1"/>
          </p:cNvGraphicFramePr>
          <p:nvPr>
            <p:ph idx="1"/>
            <p:extLst>
              <p:ext uri="{D42A27DB-BD31-4B8C-83A1-F6EECF244321}">
                <p14:modId xmlns:p14="http://schemas.microsoft.com/office/powerpoint/2010/main" val="2319170761"/>
              </p:ext>
            </p:extLst>
          </p:nvPr>
        </p:nvGraphicFramePr>
        <p:xfrm>
          <a:off x="52387" y="1066800"/>
          <a:ext cx="9091613" cy="2122487"/>
        </p:xfrm>
        <a:graphic>
          <a:graphicData uri="http://schemas.openxmlformats.org/drawingml/2006/table">
            <a:tbl>
              <a:tblPr firstRow="1" bandRow="1">
                <a:tableStyleId>{00A15C55-8517-42AA-B614-E9B94910E393}</a:tableStyleId>
              </a:tblPr>
              <a:tblGrid>
                <a:gridCol w="2266035">
                  <a:extLst>
                    <a:ext uri="{9D8B030D-6E8A-4147-A177-3AD203B41FA5}">
                      <a16:colId xmlns:a16="http://schemas.microsoft.com/office/drawing/2014/main" val="20000"/>
                    </a:ext>
                  </a:extLst>
                </a:gridCol>
                <a:gridCol w="2622470">
                  <a:extLst>
                    <a:ext uri="{9D8B030D-6E8A-4147-A177-3AD203B41FA5}">
                      <a16:colId xmlns:a16="http://schemas.microsoft.com/office/drawing/2014/main" val="20001"/>
                    </a:ext>
                  </a:extLst>
                </a:gridCol>
                <a:gridCol w="2532892">
                  <a:extLst>
                    <a:ext uri="{9D8B030D-6E8A-4147-A177-3AD203B41FA5}">
                      <a16:colId xmlns:a16="http://schemas.microsoft.com/office/drawing/2014/main" val="20002"/>
                    </a:ext>
                  </a:extLst>
                </a:gridCol>
                <a:gridCol w="1670216">
                  <a:extLst>
                    <a:ext uri="{9D8B030D-6E8A-4147-A177-3AD203B41FA5}">
                      <a16:colId xmlns:a16="http://schemas.microsoft.com/office/drawing/2014/main" val="20003"/>
                    </a:ext>
                  </a:extLst>
                </a:gridCol>
              </a:tblGrid>
              <a:tr h="639855">
                <a:tc>
                  <a:txBody>
                    <a:bodyPr/>
                    <a:lstStyle/>
                    <a:p>
                      <a:pPr algn="just"/>
                      <a:r>
                        <a:rPr lang="en-US" sz="1800" dirty="0" smtClean="0">
                          <a:latin typeface="Arial Narrow" panose="020B0606020202030204" pitchFamily="34" charset="0"/>
                        </a:rPr>
                        <a:t>DISTRICT</a:t>
                      </a:r>
                      <a:endParaRPr lang="en-US" sz="1800" dirty="0">
                        <a:latin typeface="Arial Narrow" panose="020B0606020202030204" pitchFamily="34" charset="0"/>
                      </a:endParaRPr>
                    </a:p>
                  </a:txBody>
                  <a:tcPr marL="91446" marR="91446" marT="45698" marB="45698"/>
                </a:tc>
                <a:tc>
                  <a:txBody>
                    <a:bodyPr/>
                    <a:lstStyle/>
                    <a:p>
                      <a:pPr algn="just"/>
                      <a:r>
                        <a:rPr lang="en-US" sz="1800" dirty="0" smtClean="0">
                          <a:latin typeface="Arial Narrow" panose="020B0606020202030204" pitchFamily="34" charset="0"/>
                        </a:rPr>
                        <a:t>LOCAL MUNICIPALITY</a:t>
                      </a:r>
                      <a:endParaRPr lang="en-US" sz="1800" dirty="0">
                        <a:latin typeface="Arial Narrow" panose="020B0606020202030204" pitchFamily="34" charset="0"/>
                      </a:endParaRPr>
                    </a:p>
                  </a:txBody>
                  <a:tcPr marL="91446" marR="91446" marT="45698" marB="45698"/>
                </a:tc>
                <a:tc>
                  <a:txBody>
                    <a:bodyPr/>
                    <a:lstStyle/>
                    <a:p>
                      <a:pPr algn="just"/>
                      <a:r>
                        <a:rPr lang="en-US" sz="1800" dirty="0" smtClean="0">
                          <a:latin typeface="Arial Narrow" panose="020B0606020202030204" pitchFamily="34" charset="0"/>
                        </a:rPr>
                        <a:t>NO. OF SETTLEMENT</a:t>
                      </a:r>
                      <a:r>
                        <a:rPr lang="en-US" sz="1800" baseline="0" dirty="0" smtClean="0">
                          <a:latin typeface="Arial Narrow" panose="020B0606020202030204" pitchFamily="34" charset="0"/>
                        </a:rPr>
                        <a:t>S</a:t>
                      </a:r>
                      <a:endParaRPr lang="en-US" sz="1800" dirty="0">
                        <a:latin typeface="Arial Narrow" panose="020B0606020202030204" pitchFamily="34" charset="0"/>
                      </a:endParaRPr>
                    </a:p>
                  </a:txBody>
                  <a:tcPr marL="91446" marR="91446" marT="45698" marB="45698"/>
                </a:tc>
                <a:tc>
                  <a:txBody>
                    <a:bodyPr/>
                    <a:lstStyle/>
                    <a:p>
                      <a:pPr algn="just"/>
                      <a:r>
                        <a:rPr lang="en-US" sz="1800" dirty="0" smtClean="0">
                          <a:latin typeface="Arial Narrow" panose="020B0606020202030204" pitchFamily="34" charset="0"/>
                        </a:rPr>
                        <a:t>NO.</a:t>
                      </a:r>
                      <a:r>
                        <a:rPr lang="en-US" sz="1800" baseline="0" dirty="0" smtClean="0">
                          <a:latin typeface="Arial Narrow" panose="020B0606020202030204" pitchFamily="34" charset="0"/>
                        </a:rPr>
                        <a:t> OF HH</a:t>
                      </a:r>
                      <a:endParaRPr lang="en-US" sz="1800" dirty="0">
                        <a:latin typeface="Arial Narrow" panose="020B0606020202030204" pitchFamily="34" charset="0"/>
                      </a:endParaRPr>
                    </a:p>
                  </a:txBody>
                  <a:tcPr marL="91446" marR="91446" marT="45698" marB="45698"/>
                </a:tc>
                <a:extLst>
                  <a:ext uri="{0D108BD9-81ED-4DB2-BD59-A6C34878D82A}">
                    <a16:rowId xmlns:a16="http://schemas.microsoft.com/office/drawing/2014/main" val="10000"/>
                  </a:ext>
                </a:extLst>
              </a:tr>
              <a:tr h="370658">
                <a:tc>
                  <a:txBody>
                    <a:bodyPr/>
                    <a:lstStyle/>
                    <a:p>
                      <a:pPr algn="just"/>
                      <a:r>
                        <a:rPr lang="en-US" sz="1600" dirty="0" smtClean="0">
                          <a:latin typeface="Arial Narrow" panose="020B0606020202030204" pitchFamily="34" charset="0"/>
                        </a:rPr>
                        <a:t>UMGUNGUNDLOVU</a:t>
                      </a:r>
                      <a:endParaRPr lang="en-US" sz="1600" dirty="0">
                        <a:latin typeface="Arial Narrow" panose="020B0606020202030204" pitchFamily="34" charset="0"/>
                      </a:endParaRPr>
                    </a:p>
                  </a:txBody>
                  <a:tcPr marL="91446" marR="91446" marT="45698" marB="45698"/>
                </a:tc>
                <a:tc>
                  <a:txBody>
                    <a:bodyPr/>
                    <a:lstStyle/>
                    <a:p>
                      <a:pPr algn="just"/>
                      <a:r>
                        <a:rPr lang="en-US" sz="1600" dirty="0" smtClean="0">
                          <a:latin typeface="Arial Narrow" panose="020B0606020202030204" pitchFamily="34" charset="0"/>
                        </a:rPr>
                        <a:t>MKHAMBATHINI</a:t>
                      </a:r>
                      <a:endParaRPr lang="en-US" sz="1600" dirty="0">
                        <a:latin typeface="Arial Narrow" panose="020B0606020202030204" pitchFamily="34" charset="0"/>
                      </a:endParaRPr>
                    </a:p>
                  </a:txBody>
                  <a:tcPr marL="91446" marR="91446" marT="45698" marB="45698"/>
                </a:tc>
                <a:tc>
                  <a:txBody>
                    <a:bodyPr/>
                    <a:lstStyle/>
                    <a:p>
                      <a:pPr algn="just"/>
                      <a:r>
                        <a:rPr lang="en-US" sz="1600" dirty="0" smtClean="0">
                          <a:latin typeface="Arial Narrow" panose="020B0606020202030204" pitchFamily="34" charset="0"/>
                        </a:rPr>
                        <a:t>5</a:t>
                      </a:r>
                      <a:endParaRPr lang="en-US" sz="1600" dirty="0">
                        <a:latin typeface="Arial Narrow" panose="020B0606020202030204" pitchFamily="34" charset="0"/>
                      </a:endParaRPr>
                    </a:p>
                  </a:txBody>
                  <a:tcPr marL="91446" marR="91446" marT="45698" marB="45698"/>
                </a:tc>
                <a:tc>
                  <a:txBody>
                    <a:bodyPr/>
                    <a:lstStyle/>
                    <a:p>
                      <a:pPr algn="just"/>
                      <a:r>
                        <a:rPr lang="en-US" sz="1600" dirty="0" smtClean="0">
                          <a:latin typeface="Arial Narrow" panose="020B0606020202030204" pitchFamily="34" charset="0"/>
                        </a:rPr>
                        <a:t>733</a:t>
                      </a:r>
                      <a:endParaRPr lang="en-US" sz="1600" dirty="0">
                        <a:latin typeface="Arial Narrow" panose="020B0606020202030204" pitchFamily="34" charset="0"/>
                      </a:endParaRPr>
                    </a:p>
                  </a:txBody>
                  <a:tcPr marL="91446" marR="91446" marT="45698" marB="45698"/>
                </a:tc>
                <a:extLst>
                  <a:ext uri="{0D108BD9-81ED-4DB2-BD59-A6C34878D82A}">
                    <a16:rowId xmlns:a16="http://schemas.microsoft.com/office/drawing/2014/main" val="10001"/>
                  </a:ext>
                </a:extLst>
              </a:tr>
              <a:tr h="370658">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smtClean="0">
                          <a:ln>
                            <a:noFill/>
                          </a:ln>
                          <a:solidFill>
                            <a:prstClr val="black"/>
                          </a:solidFill>
                          <a:effectLst/>
                          <a:uLnTx/>
                          <a:uFillTx/>
                          <a:latin typeface="Arial Narrow" panose="020B0606020202030204" pitchFamily="34" charset="0"/>
                          <a:ea typeface="+mn-ea"/>
                          <a:cs typeface="+mn-cs"/>
                        </a:rPr>
                        <a:t>UMGUNGUNDLOVU</a:t>
                      </a:r>
                      <a:endParaRPr kumimoji="0" lang="en-US" sz="16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a:txBody>
                  <a:tcPr marL="91446" marR="91446" marT="45698" marB="45698"/>
                </a:tc>
                <a:tc>
                  <a:txBody>
                    <a:bodyPr/>
                    <a:lstStyle/>
                    <a:p>
                      <a:pPr algn="just"/>
                      <a:r>
                        <a:rPr lang="en-US" sz="1600" dirty="0" smtClean="0">
                          <a:latin typeface="Arial Narrow" panose="020B0606020202030204" pitchFamily="34" charset="0"/>
                        </a:rPr>
                        <a:t>RICHMOND</a:t>
                      </a:r>
                      <a:endParaRPr lang="en-US" sz="1600" dirty="0">
                        <a:latin typeface="Arial Narrow" panose="020B0606020202030204" pitchFamily="34" charset="0"/>
                      </a:endParaRPr>
                    </a:p>
                  </a:txBody>
                  <a:tcPr marL="91446" marR="91446" marT="45698" marB="45698"/>
                </a:tc>
                <a:tc>
                  <a:txBody>
                    <a:bodyPr/>
                    <a:lstStyle/>
                    <a:p>
                      <a:pPr algn="just"/>
                      <a:r>
                        <a:rPr lang="en-US" sz="1600" dirty="0" smtClean="0">
                          <a:latin typeface="Arial Narrow" panose="020B0606020202030204" pitchFamily="34" charset="0"/>
                        </a:rPr>
                        <a:t>1</a:t>
                      </a:r>
                      <a:endParaRPr lang="en-US" sz="1600" dirty="0">
                        <a:latin typeface="Arial Narrow" panose="020B0606020202030204" pitchFamily="34" charset="0"/>
                      </a:endParaRPr>
                    </a:p>
                  </a:txBody>
                  <a:tcPr marL="91446" marR="91446" marT="45698" marB="45698"/>
                </a:tc>
                <a:tc>
                  <a:txBody>
                    <a:bodyPr/>
                    <a:lstStyle/>
                    <a:p>
                      <a:pPr algn="just"/>
                      <a:r>
                        <a:rPr lang="en-US" sz="1600" dirty="0" smtClean="0">
                          <a:latin typeface="Arial Narrow" panose="020B0606020202030204" pitchFamily="34" charset="0"/>
                        </a:rPr>
                        <a:t>138</a:t>
                      </a:r>
                      <a:endParaRPr lang="en-US" sz="1600" dirty="0">
                        <a:latin typeface="Arial Narrow" panose="020B0606020202030204" pitchFamily="34" charset="0"/>
                      </a:endParaRPr>
                    </a:p>
                  </a:txBody>
                  <a:tcPr marL="91446" marR="91446" marT="45698" marB="45698"/>
                </a:tc>
                <a:extLst>
                  <a:ext uri="{0D108BD9-81ED-4DB2-BD59-A6C34878D82A}">
                    <a16:rowId xmlns:a16="http://schemas.microsoft.com/office/drawing/2014/main" val="10002"/>
                  </a:ext>
                </a:extLst>
              </a:tr>
              <a:tr h="370658">
                <a:tc>
                  <a:txBody>
                    <a:bodyPr/>
                    <a:lstStyle/>
                    <a:p>
                      <a:pPr algn="just"/>
                      <a:endParaRPr lang="en-US" sz="1600" dirty="0">
                        <a:latin typeface="Arial Narrow" panose="020B0606020202030204" pitchFamily="34" charset="0"/>
                      </a:endParaRPr>
                    </a:p>
                  </a:txBody>
                  <a:tcPr marL="91446" marR="91446" marT="45698" marB="45698"/>
                </a:tc>
                <a:tc>
                  <a:txBody>
                    <a:bodyPr/>
                    <a:lstStyle/>
                    <a:p>
                      <a:pPr algn="just"/>
                      <a:r>
                        <a:rPr lang="en-US" sz="1600" dirty="0" smtClean="0">
                          <a:latin typeface="Arial Narrow" panose="020B0606020202030204" pitchFamily="34" charset="0"/>
                        </a:rPr>
                        <a:t>UMSUNDUZI</a:t>
                      </a:r>
                      <a:endParaRPr lang="en-US" sz="1600" dirty="0">
                        <a:latin typeface="Arial Narrow" panose="020B0606020202030204" pitchFamily="34" charset="0"/>
                      </a:endParaRPr>
                    </a:p>
                  </a:txBody>
                  <a:tcPr marL="91446" marR="91446" marT="45698" marB="45698"/>
                </a:tc>
                <a:tc>
                  <a:txBody>
                    <a:bodyPr/>
                    <a:lstStyle/>
                    <a:p>
                      <a:pPr algn="just"/>
                      <a:r>
                        <a:rPr lang="en-US" sz="1600" dirty="0" smtClean="0">
                          <a:latin typeface="Arial Narrow" panose="020B0606020202030204" pitchFamily="34" charset="0"/>
                        </a:rPr>
                        <a:t>29</a:t>
                      </a:r>
                      <a:endParaRPr lang="en-US" sz="1600" dirty="0">
                        <a:latin typeface="Arial Narrow" panose="020B0606020202030204" pitchFamily="34" charset="0"/>
                      </a:endParaRPr>
                    </a:p>
                  </a:txBody>
                  <a:tcPr marL="91446" marR="91446" marT="45698" marB="45698"/>
                </a:tc>
                <a:tc>
                  <a:txBody>
                    <a:bodyPr/>
                    <a:lstStyle/>
                    <a:p>
                      <a:pPr algn="just"/>
                      <a:r>
                        <a:rPr lang="en-US" sz="1600" dirty="0" smtClean="0">
                          <a:latin typeface="Arial Narrow" panose="020B0606020202030204" pitchFamily="34" charset="0"/>
                        </a:rPr>
                        <a:t>14</a:t>
                      </a:r>
                      <a:r>
                        <a:rPr lang="en-US" sz="1600" baseline="0" dirty="0" smtClean="0">
                          <a:latin typeface="Arial Narrow" panose="020B0606020202030204" pitchFamily="34" charset="0"/>
                        </a:rPr>
                        <a:t> 700</a:t>
                      </a:r>
                      <a:endParaRPr lang="en-US" sz="1600" dirty="0">
                        <a:latin typeface="Arial Narrow" panose="020B0606020202030204" pitchFamily="34" charset="0"/>
                      </a:endParaRPr>
                    </a:p>
                  </a:txBody>
                  <a:tcPr marL="91446" marR="91446" marT="45698" marB="45698"/>
                </a:tc>
                <a:extLst>
                  <a:ext uri="{0D108BD9-81ED-4DB2-BD59-A6C34878D82A}">
                    <a16:rowId xmlns:a16="http://schemas.microsoft.com/office/drawing/2014/main" val="10003"/>
                  </a:ext>
                </a:extLst>
              </a:tr>
              <a:tr h="370658">
                <a:tc>
                  <a:txBody>
                    <a:bodyPr/>
                    <a:lstStyle/>
                    <a:p>
                      <a:pPr algn="just"/>
                      <a:r>
                        <a:rPr lang="en-US" sz="1600" b="1" dirty="0" smtClean="0">
                          <a:latin typeface="Arial Narrow" panose="020B0606020202030204" pitchFamily="34" charset="0"/>
                        </a:rPr>
                        <a:t>TOTAL</a:t>
                      </a:r>
                      <a:endParaRPr lang="en-US" sz="1600" b="1" dirty="0">
                        <a:latin typeface="Arial Narrow" panose="020B0606020202030204" pitchFamily="34" charset="0"/>
                      </a:endParaRPr>
                    </a:p>
                  </a:txBody>
                  <a:tcPr marL="91446" marR="91446" marT="45698" marB="45698"/>
                </a:tc>
                <a:tc>
                  <a:txBody>
                    <a:bodyPr/>
                    <a:lstStyle/>
                    <a:p>
                      <a:pPr algn="just"/>
                      <a:endParaRPr lang="en-US" sz="1600" b="1" dirty="0">
                        <a:latin typeface="Arial Narrow" panose="020B0606020202030204" pitchFamily="34" charset="0"/>
                      </a:endParaRPr>
                    </a:p>
                  </a:txBody>
                  <a:tcPr marL="91446" marR="91446" marT="45698" marB="45698"/>
                </a:tc>
                <a:tc>
                  <a:txBody>
                    <a:bodyPr/>
                    <a:lstStyle/>
                    <a:p>
                      <a:pPr algn="just"/>
                      <a:r>
                        <a:rPr lang="en-US" sz="1600" b="1" dirty="0" smtClean="0">
                          <a:latin typeface="Arial Narrow" panose="020B0606020202030204" pitchFamily="34" charset="0"/>
                        </a:rPr>
                        <a:t>91</a:t>
                      </a:r>
                      <a:endParaRPr lang="en-US" sz="1600" b="1" dirty="0">
                        <a:latin typeface="Arial Narrow" panose="020B0606020202030204" pitchFamily="34" charset="0"/>
                      </a:endParaRPr>
                    </a:p>
                  </a:txBody>
                  <a:tcPr marL="91446" marR="91446" marT="45698" marB="45698"/>
                </a:tc>
                <a:tc>
                  <a:txBody>
                    <a:bodyPr/>
                    <a:lstStyle/>
                    <a:p>
                      <a:pPr algn="just"/>
                      <a:r>
                        <a:rPr lang="en-US" sz="1600" b="1" dirty="0" smtClean="0">
                          <a:latin typeface="Arial Narrow" panose="020B0606020202030204" pitchFamily="34" charset="0"/>
                        </a:rPr>
                        <a:t>74 137</a:t>
                      </a:r>
                      <a:endParaRPr lang="en-US" sz="1600" b="1" dirty="0">
                        <a:latin typeface="Arial Narrow" panose="020B0606020202030204" pitchFamily="34" charset="0"/>
                      </a:endParaRPr>
                    </a:p>
                  </a:txBody>
                  <a:tcPr marL="91446" marR="91446" marT="45698" marB="45698"/>
                </a:tc>
                <a:extLst>
                  <a:ext uri="{0D108BD9-81ED-4DB2-BD59-A6C34878D82A}">
                    <a16:rowId xmlns:a16="http://schemas.microsoft.com/office/drawing/2014/main" val="10005"/>
                  </a:ext>
                </a:extLst>
              </a:tr>
            </a:tbl>
          </a:graphicData>
        </a:graphic>
      </p:graphicFrame>
      <p:pic>
        <p:nvPicPr>
          <p:cNvPr id="8" name="Picture 7" descr="http://www.kznonline.gov.za/media/k2/items/cache/2f7bb693f9e8b1bbf875f0818996978d_XL.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90800" y="3208660"/>
            <a:ext cx="3810000" cy="3649340"/>
          </a:xfrm>
          <a:prstGeom prst="rect">
            <a:avLst/>
          </a:prstGeom>
          <a:ln>
            <a:noFill/>
          </a:ln>
          <a:effectLst>
            <a:softEdge rad="112500"/>
          </a:effectLst>
        </p:spPr>
      </p:pic>
    </p:spTree>
    <p:extLst>
      <p:ext uri="{BB962C8B-B14F-4D97-AF65-F5344CB8AC3E}">
        <p14:creationId xmlns:p14="http://schemas.microsoft.com/office/powerpoint/2010/main" val="1205905768"/>
      </p:ext>
    </p:extLst>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le 1"/>
          <p:cNvSpPr txBox="1">
            <a:spLocks/>
          </p:cNvSpPr>
          <p:nvPr/>
        </p:nvSpPr>
        <p:spPr bwMode="auto">
          <a:xfrm>
            <a:off x="2590800" y="1094164"/>
            <a:ext cx="617220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00"/>
              </a:buClr>
              <a:buSzPct val="75000"/>
              <a:buFontTx/>
              <a:buNone/>
              <a:tabLst/>
              <a:defRPr/>
            </a:pPr>
            <a:endParaRPr kumimoji="0" lang="en-ZA" altLang="en-US" sz="1800" b="1" i="0" u="none" strike="noStrike" kern="1200" cap="none" spc="0" normalizeH="0" baseline="0" noProof="0" dirty="0">
              <a:ln>
                <a:noFill/>
              </a:ln>
              <a:solidFill>
                <a:srgbClr val="006600"/>
              </a:solidFill>
              <a:effectLst/>
              <a:uLnTx/>
              <a:uFillTx/>
              <a:latin typeface="Verdana" panose="020B0604030504040204" pitchFamily="34" charset="0"/>
              <a:ea typeface="+mn-ea"/>
              <a:cs typeface="Arial" panose="020B0604020202020204" pitchFamily="34" charset="0"/>
            </a:endParaRPr>
          </a:p>
        </p:txBody>
      </p:sp>
      <p:sp>
        <p:nvSpPr>
          <p:cNvPr id="7" name="Rectangle 6"/>
          <p:cNvSpPr/>
          <p:nvPr/>
        </p:nvSpPr>
        <p:spPr>
          <a:xfrm>
            <a:off x="533400" y="1630739"/>
            <a:ext cx="8153400" cy="923330"/>
          </a:xfrm>
          <a:prstGeom prst="rect">
            <a:avLst/>
          </a:prstGeom>
        </p:spPr>
        <p:txBody>
          <a:bodyPr wrap="square">
            <a:spAutoFit/>
          </a:bodyPr>
          <a:lstStyle/>
          <a:p>
            <a:pPr marL="285750" marR="0" lvl="0" indent="-285750" algn="just" defTabSz="914400" rtl="0" eaLnBrk="0" fontAlgn="base" latinLnBrk="0" hangingPunct="0">
              <a:lnSpc>
                <a:spcPct val="150000"/>
              </a:lnSpc>
              <a:spcBef>
                <a:spcPct val="0"/>
              </a:spcBef>
              <a:spcAft>
                <a:spcPct val="0"/>
              </a:spcAft>
              <a:buClrTx/>
              <a:buSzTx/>
              <a:buFont typeface="Arial" panose="020B0604020202020204" pitchFamily="34" charset="0"/>
              <a:buChar char="•"/>
              <a:tabLst/>
              <a:defRPr/>
            </a:pPr>
            <a:endParaRPr kumimoji="0" lang="en-US"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defRPr/>
            </a:pPr>
            <a:r>
              <a:rPr kumimoji="0" lang="en-ZA"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endParaRPr kumimoji="0" lang="en-US"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1" name="Rectangle 10">
            <a:extLst>
              <a:ext uri="{FF2B5EF4-FFF2-40B4-BE49-F238E27FC236}">
                <a16:creationId xmlns:a16="http://schemas.microsoft.com/office/drawing/2014/main" id="{603DA742-E284-4A5A-B231-1F1ECA42B012}"/>
              </a:ext>
            </a:extLst>
          </p:cNvPr>
          <p:cNvSpPr/>
          <p:nvPr/>
        </p:nvSpPr>
        <p:spPr bwMode="auto">
          <a:xfrm>
            <a:off x="-1905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4" name="Slide Number Placeholder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A1D250C-6849-490A-84C4-5527ECB713BA}"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28</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Title 1"/>
          <p:cNvSpPr txBox="1">
            <a:spLocks/>
          </p:cNvSpPr>
          <p:nvPr/>
        </p:nvSpPr>
        <p:spPr bwMode="auto">
          <a:xfrm>
            <a:off x="2876550" y="20418"/>
            <a:ext cx="6267450" cy="914400"/>
          </a:xfrm>
          <a:prstGeom prst="rect">
            <a:avLst/>
          </a:prstGeom>
          <a:solidFill>
            <a:schemeClr val="tx1"/>
          </a:solidFill>
          <a:ln>
            <a:headEnd/>
            <a:tailEnd/>
          </a:ln>
        </p:spPr>
        <p:style>
          <a:lnRef idx="2">
            <a:schemeClr val="accent3"/>
          </a:lnRef>
          <a:fillRef idx="1">
            <a:schemeClr val="lt1"/>
          </a:fillRef>
          <a:effectRef idx="0">
            <a:schemeClr val="accent3"/>
          </a:effectRef>
          <a:fontRef idx="minor">
            <a:schemeClr val="dk1"/>
          </a:fontRef>
        </p:style>
        <p:txBody>
          <a:bodyPr anchor="ctr"/>
          <a:lstStyle/>
          <a:p>
            <a:pPr marL="0" marR="0" lvl="0" indent="0" algn="ctr" defTabSz="914400" rtl="0" eaLnBrk="0" fontAlgn="base" latinLnBrk="0" hangingPunct="0">
              <a:lnSpc>
                <a:spcPct val="120000"/>
              </a:lnSpc>
              <a:spcBef>
                <a:spcPct val="0"/>
              </a:spcBef>
              <a:spcAft>
                <a:spcPts val="600"/>
              </a:spcAft>
              <a:buClrTx/>
              <a:buSzTx/>
              <a:buFontTx/>
              <a:buNone/>
              <a:tabLst/>
              <a:defRPr/>
            </a:pPr>
            <a:r>
              <a:rPr kumimoji="0" lang="en-ZA" sz="2800" b="1" i="0" u="none" strike="noStrike" kern="1200" cap="none" spc="0" normalizeH="0" baseline="0" noProof="0" dirty="0" smtClean="0">
                <a:ln>
                  <a:noFill/>
                </a:ln>
                <a:solidFill>
                  <a:schemeClr val="bg1"/>
                </a:solidFill>
                <a:effectLst/>
                <a:uLnTx/>
                <a:uFillTx/>
                <a:latin typeface="Arial" panose="020B0604020202020204" pitchFamily="34" charset="0"/>
                <a:ea typeface="+mn-ea"/>
                <a:cs typeface="Arial" panose="020B0604020202020204" pitchFamily="34" charset="0"/>
              </a:rPr>
              <a:t> DISINFECTION PROGRAMME FARM</a:t>
            </a:r>
            <a:r>
              <a:rPr kumimoji="0" lang="en-ZA" sz="2800" b="1" i="0" u="none" strike="noStrike" kern="1200" cap="none" spc="0" normalizeH="0" noProof="0" dirty="0" smtClean="0">
                <a:ln>
                  <a:noFill/>
                </a:ln>
                <a:solidFill>
                  <a:schemeClr val="bg1"/>
                </a:solidFill>
                <a:effectLst/>
                <a:uLnTx/>
                <a:uFillTx/>
                <a:latin typeface="Arial" panose="020B0604020202020204" pitchFamily="34" charset="0"/>
                <a:ea typeface="+mn-ea"/>
                <a:cs typeface="Arial" panose="020B0604020202020204" pitchFamily="34" charset="0"/>
              </a:rPr>
              <a:t> DWELLINGS</a:t>
            </a:r>
            <a:endParaRPr kumimoji="0" lang="en-ZA" sz="28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9" name="Rectangle 3"/>
          <p:cNvSpPr>
            <a:spLocks noChangeArrowheads="1"/>
          </p:cNvSpPr>
          <p:nvPr/>
        </p:nvSpPr>
        <p:spPr bwMode="auto">
          <a:xfrm>
            <a:off x="2799785" y="1107639"/>
            <a:ext cx="6403301" cy="2419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285750" marR="0" lvl="0" indent="-285750" algn="just" defTabSz="914400" rtl="0" eaLnBrk="0" fontAlgn="base" latinLnBrk="0" hangingPunct="0">
              <a:lnSpc>
                <a:spcPct val="100000"/>
              </a:lnSpc>
              <a:spcBef>
                <a:spcPct val="20000"/>
              </a:spcBef>
              <a:spcAft>
                <a:spcPct val="0"/>
              </a:spcAft>
              <a:buClrTx/>
              <a:buSzTx/>
              <a:buFont typeface="Arial" panose="020B0604020202020204" pitchFamily="34" charset="0"/>
              <a:buChar char="•"/>
              <a:tabLst/>
              <a:defRPr/>
            </a:pPr>
            <a:r>
              <a:rPr lang="en-GB" sz="2800" noProof="0" dirty="0" smtClean="0">
                <a:solidFill>
                  <a:prstClr val="black"/>
                </a:solidFill>
                <a:latin typeface="Arial Narrow" panose="020B0606020202030204" pitchFamily="34" charset="0"/>
              </a:rPr>
              <a:t>Expand disinfection to large farming communities/dwellings</a:t>
            </a:r>
          </a:p>
          <a:p>
            <a:pPr marL="285750" marR="0" lvl="0" indent="-285750" algn="just" defTabSz="914400" rtl="0" eaLnBrk="0" fontAlgn="base" latinLnBrk="0" hangingPunct="0">
              <a:lnSpc>
                <a:spcPct val="100000"/>
              </a:lnSpc>
              <a:spcBef>
                <a:spcPct val="20000"/>
              </a:spcBef>
              <a:spcAft>
                <a:spcPct val="0"/>
              </a:spcAft>
              <a:buClrTx/>
              <a:buSzTx/>
              <a:buFont typeface="Arial" panose="020B0604020202020204" pitchFamily="34" charset="0"/>
              <a:buChar char="•"/>
              <a:tabLst/>
              <a:defRPr/>
            </a:pPr>
            <a:r>
              <a:rPr kumimoji="0" lang="en-GB" sz="2800" b="0" i="0" u="none" strike="noStrike" kern="1200" cap="none" spc="0" normalizeH="0" baseline="0" dirty="0" smtClean="0">
                <a:ln>
                  <a:noFill/>
                </a:ln>
                <a:solidFill>
                  <a:prstClr val="black"/>
                </a:solidFill>
                <a:effectLst/>
                <a:uLnTx/>
                <a:uFillTx/>
                <a:latin typeface="Arial Narrow" panose="020B0606020202030204" pitchFamily="34" charset="0"/>
              </a:rPr>
              <a:t>Expand disinfection</a:t>
            </a:r>
            <a:r>
              <a:rPr kumimoji="0" lang="en-GB" sz="2800" b="0" i="0" u="none" strike="noStrike" kern="1200" cap="none" spc="0" normalizeH="0" dirty="0" smtClean="0">
                <a:ln>
                  <a:noFill/>
                </a:ln>
                <a:solidFill>
                  <a:prstClr val="black"/>
                </a:solidFill>
                <a:effectLst/>
                <a:uLnTx/>
                <a:uFillTx/>
                <a:latin typeface="Arial Narrow" panose="020B0606020202030204" pitchFamily="34" charset="0"/>
              </a:rPr>
              <a:t> to all KZN DARD offices and essential staff</a:t>
            </a:r>
          </a:p>
          <a:p>
            <a:pPr marL="285750" marR="0" lvl="0" indent="-285750" algn="just" defTabSz="914400" rtl="0" eaLnBrk="0" fontAlgn="base" latinLnBrk="0" hangingPunct="0">
              <a:lnSpc>
                <a:spcPct val="100000"/>
              </a:lnSpc>
              <a:spcBef>
                <a:spcPct val="20000"/>
              </a:spcBef>
              <a:spcAft>
                <a:spcPct val="0"/>
              </a:spcAft>
              <a:buClrTx/>
              <a:buSzTx/>
              <a:buFont typeface="Arial" panose="020B0604020202020204" pitchFamily="34" charset="0"/>
              <a:buChar char="•"/>
              <a:tabLst/>
              <a:defRPr/>
            </a:pPr>
            <a:r>
              <a:rPr kumimoji="0" lang="en-GB" sz="2800" b="0" i="0" u="none" strike="noStrike" kern="1200" cap="none" spc="0" normalizeH="0" baseline="0" noProof="0" dirty="0" smtClean="0">
                <a:ln>
                  <a:noFill/>
                </a:ln>
                <a:solidFill>
                  <a:prstClr val="black"/>
                </a:solidFill>
                <a:effectLst/>
                <a:uLnTx/>
                <a:uFillTx/>
                <a:latin typeface="Arial Narrow" panose="020B0606020202030204" pitchFamily="34" charset="0"/>
              </a:rPr>
              <a:t>Also distribute personal protective equipment</a:t>
            </a:r>
            <a:endParaRPr kumimoji="0" lang="en-US" altLang="en-US" sz="2800" b="0" i="0" u="none" strike="noStrike" kern="1200" cap="none" spc="0" normalizeH="0" baseline="0" noProof="0" dirty="0">
              <a:ln>
                <a:noFill/>
              </a:ln>
              <a:solidFill>
                <a:prstClr val="black"/>
              </a:solidFill>
              <a:effectLst/>
              <a:uLnTx/>
              <a:uFillTx/>
              <a:latin typeface="Arial Narrow" panose="020B0606020202030204" pitchFamily="34" charset="0"/>
              <a:cs typeface="Times New Roman" panose="02020603050405020304" pitchFamily="18" charset="0"/>
            </a:endParaRPr>
          </a:p>
        </p:txBody>
      </p:sp>
      <p:pic>
        <p:nvPicPr>
          <p:cNvPr id="12" name="image2.png"/>
          <p:cNvPicPr/>
          <p:nvPr/>
        </p:nvPicPr>
        <p:blipFill>
          <a:blip r:embed="rId2"/>
          <a:srcRect/>
          <a:stretch>
            <a:fillRect/>
          </a:stretch>
        </p:blipFill>
        <p:spPr>
          <a:xfrm>
            <a:off x="19373" y="14470"/>
            <a:ext cx="2776538" cy="1066801"/>
          </a:xfrm>
          <a:prstGeom prst="rect">
            <a:avLst/>
          </a:prstGeom>
          <a:ln/>
        </p:spPr>
      </p:pic>
      <p:pic>
        <p:nvPicPr>
          <p:cNvPr id="1026" name="Picture 2" descr="World Bank Documen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113" y="1111705"/>
            <a:ext cx="2828925" cy="161925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C:\Users\Ramjathany\Desktop\FD4.jpg"/>
          <p:cNvPicPr/>
          <p:nvPr/>
        </p:nvPicPr>
        <p:blipFill>
          <a:blip r:embed="rId4">
            <a:extLst>
              <a:ext uri="{28A0092B-C50C-407E-A947-70E740481C1C}">
                <a14:useLocalDpi xmlns:a14="http://schemas.microsoft.com/office/drawing/2010/main" val="0"/>
              </a:ext>
            </a:extLst>
          </a:blip>
          <a:srcRect/>
          <a:stretch>
            <a:fillRect/>
          </a:stretch>
        </p:blipFill>
        <p:spPr bwMode="auto">
          <a:xfrm>
            <a:off x="17113" y="2733622"/>
            <a:ext cx="2828924" cy="1685954"/>
          </a:xfrm>
          <a:prstGeom prst="rect">
            <a:avLst/>
          </a:prstGeom>
          <a:noFill/>
          <a:ln>
            <a:noFill/>
          </a:ln>
        </p:spPr>
      </p:pic>
      <p:sp>
        <p:nvSpPr>
          <p:cNvPr id="5" name="TextBox 4"/>
          <p:cNvSpPr txBox="1"/>
          <p:nvPr/>
        </p:nvSpPr>
        <p:spPr>
          <a:xfrm>
            <a:off x="17113" y="4411220"/>
            <a:ext cx="9143999" cy="2031325"/>
          </a:xfrm>
          <a:prstGeom prst="rect">
            <a:avLst/>
          </a:prstGeom>
          <a:solidFill>
            <a:schemeClr val="accent3">
              <a:lumMod val="20000"/>
              <a:lumOff val="80000"/>
            </a:schemeClr>
          </a:solidFill>
          <a:ln w="57150">
            <a:solidFill>
              <a:srgbClr val="00B050"/>
            </a:solidFill>
          </a:ln>
        </p:spPr>
        <p:txBody>
          <a:bodyPr wrap="square" rtlCol="0">
            <a:spAutoFit/>
          </a:bodyPr>
          <a:lstStyle/>
          <a:p>
            <a:r>
              <a:rPr lang="en-US" dirty="0" smtClean="0">
                <a:latin typeface="Arial Narrow" panose="020B0606020202030204" pitchFamily="34" charset="0"/>
              </a:rPr>
              <a:t>AIM:</a:t>
            </a:r>
          </a:p>
          <a:p>
            <a:pPr marL="285750" indent="-285750">
              <a:buFont typeface="Arial" panose="020B0604020202020204" pitchFamily="34" charset="0"/>
              <a:buChar char="•"/>
            </a:pPr>
            <a:r>
              <a:rPr lang="en-US" dirty="0" smtClean="0">
                <a:latin typeface="Arial Narrow" panose="020B0606020202030204" pitchFamily="34" charset="0"/>
              </a:rPr>
              <a:t>KZN DARD wishes to </a:t>
            </a:r>
            <a:r>
              <a:rPr lang="en-US" dirty="0">
                <a:latin typeface="Arial Narrow" panose="020B0606020202030204" pitchFamily="34" charset="0"/>
              </a:rPr>
              <a:t>equip and protect rural farming communities, farmers, </a:t>
            </a:r>
            <a:r>
              <a:rPr lang="en-US" dirty="0" err="1" smtClean="0">
                <a:latin typeface="Arial Narrow" panose="020B0606020202030204" pitchFamily="34" charset="0"/>
              </a:rPr>
              <a:t>labourers</a:t>
            </a:r>
            <a:r>
              <a:rPr lang="en-US" dirty="0" smtClean="0">
                <a:latin typeface="Arial Narrow" panose="020B0606020202030204" pitchFamily="34" charset="0"/>
              </a:rPr>
              <a:t>, </a:t>
            </a:r>
            <a:r>
              <a:rPr lang="en-US" dirty="0">
                <a:latin typeface="Arial Narrow" panose="020B0606020202030204" pitchFamily="34" charset="0"/>
              </a:rPr>
              <a:t>dwellers, placed graduates and critical personnel against </a:t>
            </a:r>
            <a:r>
              <a:rPr lang="en-US" dirty="0" smtClean="0">
                <a:latin typeface="Arial Narrow" panose="020B0606020202030204" pitchFamily="34" charset="0"/>
              </a:rPr>
              <a:t>pandemic</a:t>
            </a:r>
          </a:p>
          <a:p>
            <a:pPr marL="285750" indent="-285750">
              <a:buFont typeface="Arial" panose="020B0604020202020204" pitchFamily="34" charset="0"/>
              <a:buChar char="•"/>
            </a:pPr>
            <a:endParaRPr lang="en-US" dirty="0" smtClean="0">
              <a:latin typeface="Arial Narrow" panose="020B0606020202030204" pitchFamily="34" charset="0"/>
            </a:endParaRPr>
          </a:p>
          <a:p>
            <a:pPr marL="285750" indent="-285750">
              <a:buFont typeface="Arial" panose="020B0604020202020204" pitchFamily="34" charset="0"/>
              <a:buChar char="•"/>
            </a:pPr>
            <a:r>
              <a:rPr lang="en-US" dirty="0" smtClean="0">
                <a:latin typeface="Arial Narrow" panose="020B0606020202030204" pitchFamily="34" charset="0"/>
              </a:rPr>
              <a:t>This </a:t>
            </a:r>
            <a:r>
              <a:rPr lang="en-US" dirty="0">
                <a:latin typeface="Arial Narrow" panose="020B0606020202030204" pitchFamily="34" charset="0"/>
              </a:rPr>
              <a:t>will be achieved through a radical approach of setting up a team of officials and EPWP workers in all 11 Districts of the province to help assist farming communities. </a:t>
            </a:r>
            <a:endParaRPr lang="en-ZA" dirty="0">
              <a:latin typeface="Arial Narrow" panose="020B0606020202030204" pitchFamily="34" charset="0"/>
            </a:endParaRPr>
          </a:p>
          <a:p>
            <a:endParaRPr lang="en-ZA" dirty="0">
              <a:latin typeface="Arial Narrow" panose="020B0606020202030204" pitchFamily="34" charset="0"/>
            </a:endParaRPr>
          </a:p>
        </p:txBody>
      </p:sp>
    </p:spTree>
    <p:extLst>
      <p:ext uri="{BB962C8B-B14F-4D97-AF65-F5344CB8AC3E}">
        <p14:creationId xmlns:p14="http://schemas.microsoft.com/office/powerpoint/2010/main" val="35561837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le 1"/>
          <p:cNvSpPr txBox="1">
            <a:spLocks/>
          </p:cNvSpPr>
          <p:nvPr/>
        </p:nvSpPr>
        <p:spPr bwMode="auto">
          <a:xfrm>
            <a:off x="2590800" y="1094164"/>
            <a:ext cx="617220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00"/>
              </a:buClr>
              <a:buSzPct val="75000"/>
              <a:buFontTx/>
              <a:buNone/>
              <a:tabLst/>
              <a:defRPr/>
            </a:pPr>
            <a:endParaRPr kumimoji="0" lang="en-ZA" altLang="en-US" sz="1800" b="1" i="0" u="none" strike="noStrike" kern="1200" cap="none" spc="0" normalizeH="0" baseline="0" noProof="0" dirty="0">
              <a:ln>
                <a:noFill/>
              </a:ln>
              <a:solidFill>
                <a:srgbClr val="006600"/>
              </a:solidFill>
              <a:effectLst/>
              <a:uLnTx/>
              <a:uFillTx/>
              <a:latin typeface="Verdana" panose="020B0604030504040204" pitchFamily="34" charset="0"/>
              <a:ea typeface="+mn-ea"/>
              <a:cs typeface="Arial" panose="020B0604020202020204" pitchFamily="34" charset="0"/>
            </a:endParaRPr>
          </a:p>
        </p:txBody>
      </p:sp>
      <p:sp>
        <p:nvSpPr>
          <p:cNvPr id="7" name="Rectangle 6"/>
          <p:cNvSpPr/>
          <p:nvPr/>
        </p:nvSpPr>
        <p:spPr>
          <a:xfrm>
            <a:off x="533400" y="1630739"/>
            <a:ext cx="8153400" cy="923330"/>
          </a:xfrm>
          <a:prstGeom prst="rect">
            <a:avLst/>
          </a:prstGeom>
        </p:spPr>
        <p:txBody>
          <a:bodyPr wrap="square">
            <a:spAutoFit/>
          </a:bodyPr>
          <a:lstStyle/>
          <a:p>
            <a:pPr marL="285750" marR="0" lvl="0" indent="-285750" algn="just" defTabSz="914400" rtl="0" eaLnBrk="0" fontAlgn="base" latinLnBrk="0" hangingPunct="0">
              <a:lnSpc>
                <a:spcPct val="150000"/>
              </a:lnSpc>
              <a:spcBef>
                <a:spcPct val="0"/>
              </a:spcBef>
              <a:spcAft>
                <a:spcPct val="0"/>
              </a:spcAft>
              <a:buClrTx/>
              <a:buSzTx/>
              <a:buFont typeface="Arial" panose="020B0604020202020204" pitchFamily="34" charset="0"/>
              <a:buChar char="•"/>
              <a:tabLst/>
              <a:defRPr/>
            </a:pPr>
            <a:endParaRPr kumimoji="0" lang="en-US"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defRPr/>
            </a:pPr>
            <a:r>
              <a:rPr kumimoji="0" lang="en-ZA"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endParaRPr kumimoji="0" lang="en-US"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1" name="Rectangle 10">
            <a:extLst>
              <a:ext uri="{FF2B5EF4-FFF2-40B4-BE49-F238E27FC236}">
                <a16:creationId xmlns:a16="http://schemas.microsoft.com/office/drawing/2014/main" id="{603DA742-E284-4A5A-B231-1F1ECA42B012}"/>
              </a:ext>
            </a:extLst>
          </p:cNvPr>
          <p:cNvSpPr/>
          <p:nvPr/>
        </p:nvSpPr>
        <p:spPr bwMode="auto">
          <a:xfrm>
            <a:off x="-1905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4" name="Slide Number Placeholder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A1D250C-6849-490A-84C4-5527ECB713BA}"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29</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pic>
        <p:nvPicPr>
          <p:cNvPr id="12" name="image2.png"/>
          <p:cNvPicPr/>
          <p:nvPr/>
        </p:nvPicPr>
        <p:blipFill>
          <a:blip r:embed="rId2"/>
          <a:srcRect/>
          <a:stretch>
            <a:fillRect/>
          </a:stretch>
        </p:blipFill>
        <p:spPr>
          <a:xfrm>
            <a:off x="-13884" y="18081"/>
            <a:ext cx="2776538" cy="1066801"/>
          </a:xfrm>
          <a:prstGeom prst="rect">
            <a:avLst/>
          </a:prstGeom>
          <a:ln/>
        </p:spPr>
      </p:pic>
      <p:sp>
        <p:nvSpPr>
          <p:cNvPr id="13" name="Title 1"/>
          <p:cNvSpPr txBox="1">
            <a:spLocks/>
          </p:cNvSpPr>
          <p:nvPr/>
        </p:nvSpPr>
        <p:spPr bwMode="auto">
          <a:xfrm>
            <a:off x="2743200" y="8798"/>
            <a:ext cx="6419850" cy="948841"/>
          </a:xfrm>
          <a:prstGeom prst="rect">
            <a:avLst/>
          </a:prstGeom>
          <a:solidFill>
            <a:schemeClr val="tx1"/>
          </a:solidFill>
          <a:ln>
            <a:headEnd/>
            <a:tailEnd/>
          </a:ln>
        </p:spPr>
        <p:style>
          <a:lnRef idx="2">
            <a:schemeClr val="accent3"/>
          </a:lnRef>
          <a:fillRef idx="1">
            <a:schemeClr val="lt1"/>
          </a:fillRef>
          <a:effectRef idx="0">
            <a:schemeClr val="accent3"/>
          </a:effectRef>
          <a:fontRef idx="minor">
            <a:schemeClr val="dk1"/>
          </a:fontRef>
        </p:style>
        <p:txBody>
          <a:bodyPr anchor="ctr"/>
          <a:lstStyle/>
          <a:p>
            <a:pPr marL="0" marR="0" lvl="0" indent="0" algn="ctr" defTabSz="914400" rtl="0" eaLnBrk="0" fontAlgn="base" latinLnBrk="0" hangingPunct="0">
              <a:lnSpc>
                <a:spcPct val="120000"/>
              </a:lnSpc>
              <a:spcBef>
                <a:spcPct val="0"/>
              </a:spcBef>
              <a:spcAft>
                <a:spcPts val="600"/>
              </a:spcAft>
              <a:buClrTx/>
              <a:buSzTx/>
              <a:buFontTx/>
              <a:buNone/>
              <a:tabLst/>
              <a:defRPr/>
            </a:pPr>
            <a:r>
              <a:rPr kumimoji="0" lang="en-ZA" sz="2400" b="1" i="0" u="none" strike="noStrike" kern="1200" cap="none" spc="0" normalizeH="0" baseline="0" noProof="0" dirty="0" smtClean="0">
                <a:ln>
                  <a:noFill/>
                </a:ln>
                <a:solidFill>
                  <a:schemeClr val="bg1"/>
                </a:solidFill>
                <a:effectLst/>
                <a:uLnTx/>
                <a:uFillTx/>
                <a:latin typeface="Arial Narrow" panose="020B0606020202030204" pitchFamily="34" charset="0"/>
                <a:cs typeface="Arial" panose="020B0604020202020204" pitchFamily="34" charset="0"/>
              </a:rPr>
              <a:t>KZN DARD FARMING COMMUNITY AND</a:t>
            </a:r>
            <a:r>
              <a:rPr kumimoji="0" lang="en-ZA" sz="2400" b="1" i="0" u="none" strike="noStrike" kern="1200" cap="none" spc="0" normalizeH="0" noProof="0" dirty="0" smtClean="0">
                <a:ln>
                  <a:noFill/>
                </a:ln>
                <a:solidFill>
                  <a:schemeClr val="bg1"/>
                </a:solidFill>
                <a:effectLst/>
                <a:uLnTx/>
                <a:uFillTx/>
                <a:latin typeface="Arial Narrow" panose="020B0606020202030204" pitchFamily="34" charset="0"/>
                <a:cs typeface="Arial" panose="020B0604020202020204" pitchFamily="34" charset="0"/>
              </a:rPr>
              <a:t> OFFICES </a:t>
            </a:r>
            <a:r>
              <a:rPr kumimoji="0" lang="en-ZA" sz="2400" b="1" i="0" u="none" strike="noStrike" kern="1200" cap="none" spc="0" normalizeH="0" baseline="0" noProof="0" dirty="0" smtClean="0">
                <a:ln>
                  <a:noFill/>
                </a:ln>
                <a:solidFill>
                  <a:schemeClr val="bg1"/>
                </a:solidFill>
                <a:effectLst/>
                <a:uLnTx/>
                <a:uFillTx/>
                <a:latin typeface="Arial Narrow" panose="020B0606020202030204" pitchFamily="34" charset="0"/>
                <a:cs typeface="Arial" panose="020B0604020202020204" pitchFamily="34" charset="0"/>
              </a:rPr>
              <a:t>DISINFECTION</a:t>
            </a:r>
            <a:endParaRPr kumimoji="0" lang="en-ZA" sz="2400" b="0" i="0"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endParaRPr>
          </a:p>
        </p:txBody>
      </p:sp>
      <p:sp>
        <p:nvSpPr>
          <p:cNvPr id="5" name="TextBox 4"/>
          <p:cNvSpPr txBox="1"/>
          <p:nvPr/>
        </p:nvSpPr>
        <p:spPr>
          <a:xfrm>
            <a:off x="-31966" y="981020"/>
            <a:ext cx="9175965" cy="5016758"/>
          </a:xfrm>
          <a:prstGeom prst="rect">
            <a:avLst/>
          </a:prstGeom>
          <a:noFill/>
        </p:spPr>
        <p:txBody>
          <a:bodyPr wrap="square" rtlCol="0">
            <a:spAutoFit/>
          </a:bodyPr>
          <a:lstStyle/>
          <a:p>
            <a:r>
              <a:rPr lang="en-US" sz="2000" b="1" dirty="0" smtClean="0">
                <a:latin typeface="Arial Narrow" panose="020B0606020202030204" pitchFamily="34" charset="0"/>
              </a:rPr>
              <a:t>IMPLEMENTATION:</a:t>
            </a:r>
          </a:p>
          <a:p>
            <a:endParaRPr lang="en-US" sz="2000" b="1" dirty="0" smtClean="0">
              <a:latin typeface="Arial Narrow" panose="020B0606020202030204" pitchFamily="34" charset="0"/>
            </a:endParaRPr>
          </a:p>
          <a:p>
            <a:pPr marL="285750" indent="-285750">
              <a:buFont typeface="Arial" panose="020B0604020202020204" pitchFamily="34" charset="0"/>
              <a:buChar char="•"/>
            </a:pPr>
            <a:r>
              <a:rPr lang="en-US" sz="2000" dirty="0" smtClean="0">
                <a:latin typeface="Arial Narrow" panose="020B0606020202030204" pitchFamily="34" charset="0"/>
              </a:rPr>
              <a:t>roll </a:t>
            </a:r>
            <a:r>
              <a:rPr lang="en-US" sz="2000" dirty="0">
                <a:latin typeface="Arial Narrow" panose="020B0606020202030204" pitchFamily="34" charset="0"/>
              </a:rPr>
              <a:t>out </a:t>
            </a:r>
            <a:r>
              <a:rPr lang="en-US" sz="2000" dirty="0" smtClean="0">
                <a:latin typeface="Arial Narrow" panose="020B0606020202030204" pitchFamily="34" charset="0"/>
              </a:rPr>
              <a:t>disinfection </a:t>
            </a:r>
            <a:r>
              <a:rPr lang="en-US" sz="2000" dirty="0">
                <a:latin typeface="Arial Narrow" panose="020B0606020202030204" pitchFamily="34" charset="0"/>
              </a:rPr>
              <a:t>of all farm dwellings and related on site farm infrastructure as well as departmental local and district </a:t>
            </a:r>
            <a:r>
              <a:rPr lang="en-US" sz="2000" dirty="0" smtClean="0">
                <a:latin typeface="Arial Narrow" panose="020B0606020202030204" pitchFamily="34" charset="0"/>
              </a:rPr>
              <a:t>offices</a:t>
            </a:r>
          </a:p>
          <a:p>
            <a:pPr marL="285750" indent="-285750">
              <a:buFont typeface="Arial" panose="020B0604020202020204" pitchFamily="34" charset="0"/>
              <a:buChar char="•"/>
            </a:pPr>
            <a:r>
              <a:rPr lang="en-US" sz="2000" dirty="0" smtClean="0">
                <a:latin typeface="Arial Narrow" panose="020B0606020202030204" pitchFamily="34" charset="0"/>
              </a:rPr>
              <a:t>the following are being </a:t>
            </a:r>
            <a:r>
              <a:rPr lang="en-US" sz="2000" dirty="0">
                <a:latin typeface="Arial Narrow" panose="020B0606020202030204" pitchFamily="34" charset="0"/>
              </a:rPr>
              <a:t>procured by Government to be used in mass implementation of the disinfection of common and exterior spaces within the farming communities:</a:t>
            </a:r>
            <a:endParaRPr lang="en-ZA" sz="2000" dirty="0">
              <a:latin typeface="Arial Narrow" panose="020B0606020202030204" pitchFamily="34" charset="0"/>
            </a:endParaRPr>
          </a:p>
          <a:p>
            <a:pPr marL="1200150" lvl="2" indent="-285750">
              <a:buFont typeface="Wingdings" panose="05000000000000000000" pitchFamily="2" charset="2"/>
              <a:buChar char="ü"/>
            </a:pPr>
            <a:r>
              <a:rPr lang="en-US" sz="2000" dirty="0">
                <a:latin typeface="Arial Narrow" panose="020B0606020202030204" pitchFamily="34" charset="0"/>
              </a:rPr>
              <a:t>Knapsack sprayers </a:t>
            </a:r>
            <a:endParaRPr lang="en-ZA" sz="2000" dirty="0">
              <a:latin typeface="Arial Narrow" panose="020B0606020202030204" pitchFamily="34" charset="0"/>
            </a:endParaRPr>
          </a:p>
          <a:p>
            <a:pPr marL="1200150" lvl="2" indent="-285750">
              <a:buFont typeface="Wingdings" panose="05000000000000000000" pitchFamily="2" charset="2"/>
              <a:buChar char="ü"/>
            </a:pPr>
            <a:r>
              <a:rPr lang="en-US" sz="2000" dirty="0">
                <a:latin typeface="Arial Narrow" panose="020B0606020202030204" pitchFamily="34" charset="0"/>
              </a:rPr>
              <a:t>Vehicle drawn storage containers (carts) </a:t>
            </a:r>
            <a:endParaRPr lang="en-ZA" sz="2000" dirty="0">
              <a:latin typeface="Arial Narrow" panose="020B0606020202030204" pitchFamily="34" charset="0"/>
            </a:endParaRPr>
          </a:p>
          <a:p>
            <a:pPr marL="1200150" lvl="2" indent="-285750">
              <a:buFont typeface="Wingdings" panose="05000000000000000000" pitchFamily="2" charset="2"/>
              <a:buChar char="ü"/>
            </a:pPr>
            <a:r>
              <a:rPr lang="en-US" sz="2000" dirty="0">
                <a:latin typeface="Arial Narrow" panose="020B0606020202030204" pitchFamily="34" charset="0"/>
              </a:rPr>
              <a:t>Suitable detergents or disinfectants recommended by the Department of Health</a:t>
            </a:r>
            <a:endParaRPr lang="en-ZA" sz="2000" dirty="0">
              <a:latin typeface="Arial Narrow" panose="020B0606020202030204" pitchFamily="34" charset="0"/>
            </a:endParaRPr>
          </a:p>
          <a:p>
            <a:pPr marL="1200150" lvl="2" indent="-285750">
              <a:buFont typeface="Wingdings" panose="05000000000000000000" pitchFamily="2" charset="2"/>
              <a:buChar char="ü"/>
            </a:pPr>
            <a:r>
              <a:rPr lang="en-US" sz="2000" dirty="0">
                <a:latin typeface="Arial Narrow" panose="020B0606020202030204" pitchFamily="34" charset="0"/>
              </a:rPr>
              <a:t>Suitable Personal Protective Equipment</a:t>
            </a:r>
            <a:endParaRPr lang="en-ZA" sz="2000" dirty="0">
              <a:latin typeface="Arial Narrow" panose="020B0606020202030204" pitchFamily="34" charset="0"/>
            </a:endParaRPr>
          </a:p>
          <a:p>
            <a:pPr marL="285750" indent="-285750">
              <a:buFont typeface="Arial" panose="020B0604020202020204" pitchFamily="34" charset="0"/>
              <a:buChar char="•"/>
            </a:pPr>
            <a:r>
              <a:rPr lang="en-US" sz="2000" dirty="0" smtClean="0">
                <a:latin typeface="Arial Narrow" panose="020B0606020202030204" pitchFamily="34" charset="0"/>
              </a:rPr>
              <a:t>Work with farm agricultural sector relating to this intervention</a:t>
            </a:r>
          </a:p>
          <a:p>
            <a:pPr marL="285750" indent="-285750">
              <a:buFont typeface="Arial" panose="020B0604020202020204" pitchFamily="34" charset="0"/>
              <a:buChar char="•"/>
            </a:pPr>
            <a:r>
              <a:rPr lang="en-US" sz="2000" dirty="0" smtClean="0">
                <a:latin typeface="Arial Narrow" panose="020B0606020202030204" pitchFamily="34" charset="0"/>
              </a:rPr>
              <a:t>make </a:t>
            </a:r>
            <a:r>
              <a:rPr lang="en-US" sz="2000" dirty="0">
                <a:latin typeface="Arial Narrow" panose="020B0606020202030204" pitchFamily="34" charset="0"/>
              </a:rPr>
              <a:t>use of all available media and interactive platforms to communicate the </a:t>
            </a:r>
            <a:r>
              <a:rPr lang="en-US" sz="2000" dirty="0" err="1">
                <a:latin typeface="Arial Narrow" panose="020B0606020202030204" pitchFamily="34" charset="0"/>
              </a:rPr>
              <a:t>programme</a:t>
            </a:r>
            <a:r>
              <a:rPr lang="en-US" sz="2000" dirty="0">
                <a:latin typeface="Arial Narrow" panose="020B0606020202030204" pitchFamily="34" charset="0"/>
              </a:rPr>
              <a:t> with all relevant stakeholders prior to </a:t>
            </a:r>
            <a:r>
              <a:rPr lang="en-US" sz="2000" dirty="0" smtClean="0">
                <a:latin typeface="Arial Narrow" panose="020B0606020202030204" pitchFamily="34" charset="0"/>
              </a:rPr>
              <a:t>implementation</a:t>
            </a:r>
          </a:p>
          <a:p>
            <a:pPr marL="285750" indent="-285750">
              <a:buFont typeface="Arial" panose="020B0604020202020204" pitchFamily="34" charset="0"/>
              <a:buChar char="•"/>
            </a:pPr>
            <a:r>
              <a:rPr lang="en-US" sz="2000" dirty="0" smtClean="0">
                <a:latin typeface="Arial Narrow" panose="020B0606020202030204" pitchFamily="34" charset="0"/>
              </a:rPr>
              <a:t>managed and overseen by KZNDARD Task Team per District </a:t>
            </a:r>
          </a:p>
          <a:p>
            <a:pPr marL="285750" indent="-285750">
              <a:buFont typeface="Arial" panose="020B0604020202020204" pitchFamily="34" charset="0"/>
              <a:buChar char="•"/>
            </a:pPr>
            <a:r>
              <a:rPr lang="en-US" sz="2000" dirty="0">
                <a:latin typeface="Arial Narrow" panose="020B0606020202030204" pitchFamily="34" charset="0"/>
              </a:rPr>
              <a:t>o</a:t>
            </a:r>
            <a:r>
              <a:rPr lang="en-US" sz="2000" dirty="0" smtClean="0">
                <a:latin typeface="Arial Narrow" panose="020B0606020202030204" pitchFamily="34" charset="0"/>
              </a:rPr>
              <a:t>n-the ground implementation through EPWP approach</a:t>
            </a:r>
            <a:endParaRPr lang="en-ZA" sz="2000" dirty="0">
              <a:latin typeface="Arial Narrow" panose="020B0606020202030204" pitchFamily="34" charset="0"/>
            </a:endParaRPr>
          </a:p>
          <a:p>
            <a:endParaRPr lang="en-ZA" sz="2000" dirty="0">
              <a:latin typeface="Arial Narrow" panose="020B0606020202030204" pitchFamily="34" charset="0"/>
            </a:endParaRPr>
          </a:p>
        </p:txBody>
      </p:sp>
    </p:spTree>
    <p:extLst>
      <p:ext uri="{BB962C8B-B14F-4D97-AF65-F5344CB8AC3E}">
        <p14:creationId xmlns:p14="http://schemas.microsoft.com/office/powerpoint/2010/main" val="28201302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33400" y="1630739"/>
            <a:ext cx="8153400" cy="923330"/>
          </a:xfrm>
          <a:prstGeom prst="rect">
            <a:avLst/>
          </a:prstGeom>
        </p:spPr>
        <p:txBody>
          <a:bodyPr wrap="square">
            <a:spAutoFit/>
          </a:bodyPr>
          <a:lstStyle/>
          <a:p>
            <a:pPr marL="285750" marR="0" lvl="0" indent="-285750" algn="just" defTabSz="914400" rtl="0" eaLnBrk="0" fontAlgn="base" latinLnBrk="0" hangingPunct="0">
              <a:lnSpc>
                <a:spcPct val="150000"/>
              </a:lnSpc>
              <a:spcBef>
                <a:spcPct val="0"/>
              </a:spcBef>
              <a:spcAft>
                <a:spcPct val="0"/>
              </a:spcAft>
              <a:buClrTx/>
              <a:buSzTx/>
              <a:buFont typeface="Arial" panose="020B0604020202020204" pitchFamily="34" charset="0"/>
              <a:buChar char="•"/>
              <a:tabLst/>
              <a:defRPr/>
            </a:pPr>
            <a:endParaRPr kumimoji="0" lang="en-US"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defRPr/>
            </a:pPr>
            <a:r>
              <a:rPr kumimoji="0" lang="en-ZA"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endParaRPr kumimoji="0" lang="en-US"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1" name="Rectangle 10">
            <a:extLst>
              <a:ext uri="{FF2B5EF4-FFF2-40B4-BE49-F238E27FC236}">
                <a16:creationId xmlns:a16="http://schemas.microsoft.com/office/drawing/2014/main" id="{603DA742-E284-4A5A-B231-1F1ECA42B012}"/>
              </a:ext>
            </a:extLst>
          </p:cNvPr>
          <p:cNvSpPr/>
          <p:nvPr/>
        </p:nvSpPr>
        <p:spPr bwMode="auto">
          <a:xfrm>
            <a:off x="-1905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4" name="Slide Number Placeholder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A1D250C-6849-490A-84C4-5527ECB713BA}"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Rectangle 4"/>
          <p:cNvSpPr>
            <a:spLocks noChangeArrowheads="1"/>
          </p:cNvSpPr>
          <p:nvPr/>
        </p:nvSpPr>
        <p:spPr bwMode="auto">
          <a:xfrm>
            <a:off x="-38100" y="1127483"/>
            <a:ext cx="9182100" cy="5102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457200" lvl="1" indent="0" algn="just">
              <a:spcBef>
                <a:spcPct val="20000"/>
              </a:spcBef>
            </a:pPr>
            <a:r>
              <a:rPr lang="en-US" sz="2300" dirty="0" smtClean="0">
                <a:solidFill>
                  <a:prstClr val="black"/>
                </a:solidFill>
              </a:rPr>
              <a:t>The lockdown period has been extended from level 5  to level 4.</a:t>
            </a:r>
          </a:p>
          <a:p>
            <a:pPr marL="457200" lvl="1" indent="0" algn="just">
              <a:spcBef>
                <a:spcPct val="20000"/>
              </a:spcBef>
            </a:pPr>
            <a:r>
              <a:rPr lang="en-US" sz="2300" dirty="0">
                <a:solidFill>
                  <a:prstClr val="black"/>
                </a:solidFill>
              </a:rPr>
              <a:t>Agriculture is still regarded as essential service</a:t>
            </a:r>
          </a:p>
          <a:p>
            <a:pPr marL="457200" lvl="1" indent="0" algn="just">
              <a:spcBef>
                <a:spcPct val="20000"/>
              </a:spcBef>
            </a:pPr>
            <a:endParaRPr lang="en-US" sz="2300" dirty="0" smtClean="0">
              <a:solidFill>
                <a:prstClr val="black"/>
              </a:solidFill>
            </a:endParaRPr>
          </a:p>
          <a:p>
            <a:pPr marL="457200" lvl="1" indent="0" algn="just">
              <a:spcBef>
                <a:spcPct val="20000"/>
              </a:spcBef>
            </a:pPr>
            <a:r>
              <a:rPr lang="en-US" sz="2300" dirty="0" smtClean="0">
                <a:solidFill>
                  <a:prstClr val="black"/>
                </a:solidFill>
              </a:rPr>
              <a:t>On </a:t>
            </a:r>
            <a:r>
              <a:rPr lang="en-US" sz="2300" dirty="0">
                <a:solidFill>
                  <a:prstClr val="black"/>
                </a:solidFill>
              </a:rPr>
              <a:t>the </a:t>
            </a:r>
            <a:r>
              <a:rPr lang="en-US" sz="2300" dirty="0" smtClean="0">
                <a:solidFill>
                  <a:prstClr val="black"/>
                </a:solidFill>
              </a:rPr>
              <a:t>21 </a:t>
            </a:r>
            <a:r>
              <a:rPr lang="en-US" sz="2300" dirty="0">
                <a:solidFill>
                  <a:prstClr val="black"/>
                </a:solidFill>
              </a:rPr>
              <a:t>April 2020 the department presented a comprehensive plan towards addressing issues of  COVID 19</a:t>
            </a:r>
            <a:r>
              <a:rPr lang="en-US" sz="2300" dirty="0" smtClean="0">
                <a:solidFill>
                  <a:prstClr val="black"/>
                </a:solidFill>
              </a:rPr>
              <a:t>.</a:t>
            </a:r>
          </a:p>
          <a:p>
            <a:pPr marL="457200" lvl="1" indent="0" algn="just">
              <a:spcBef>
                <a:spcPct val="20000"/>
              </a:spcBef>
            </a:pPr>
            <a:r>
              <a:rPr lang="en-US" sz="2300" dirty="0" smtClean="0">
                <a:solidFill>
                  <a:prstClr val="black"/>
                </a:solidFill>
              </a:rPr>
              <a:t>The </a:t>
            </a:r>
            <a:r>
              <a:rPr lang="en-US" sz="2300" dirty="0">
                <a:solidFill>
                  <a:prstClr val="black"/>
                </a:solidFill>
              </a:rPr>
              <a:t>plan included the following:</a:t>
            </a:r>
          </a:p>
          <a:p>
            <a:pPr marL="800100" lvl="1" indent="-342900" algn="just">
              <a:spcBef>
                <a:spcPct val="20000"/>
              </a:spcBef>
              <a:buFont typeface="Wingdings" panose="05000000000000000000" pitchFamily="2" charset="2"/>
              <a:buChar char="q"/>
            </a:pPr>
            <a:r>
              <a:rPr lang="en-ZA" sz="2300" dirty="0">
                <a:solidFill>
                  <a:prstClr val="black"/>
                </a:solidFill>
              </a:rPr>
              <a:t>Business continuity plan</a:t>
            </a:r>
          </a:p>
          <a:p>
            <a:pPr marL="1200150" lvl="2" indent="-342900" algn="just">
              <a:spcBef>
                <a:spcPct val="20000"/>
              </a:spcBef>
              <a:buFont typeface="Courier New" panose="02070309020205020404" pitchFamily="49" charset="0"/>
              <a:buChar char="o"/>
            </a:pPr>
            <a:r>
              <a:rPr lang="en-ZA" sz="2300" dirty="0">
                <a:solidFill>
                  <a:prstClr val="black"/>
                </a:solidFill>
              </a:rPr>
              <a:t>Support to </a:t>
            </a:r>
            <a:r>
              <a:rPr lang="en-ZA" sz="2300" dirty="0" smtClean="0">
                <a:solidFill>
                  <a:prstClr val="black"/>
                </a:solidFill>
              </a:rPr>
              <a:t>employees</a:t>
            </a:r>
          </a:p>
          <a:p>
            <a:pPr marL="800100" lvl="1" indent="-342900" algn="just">
              <a:spcBef>
                <a:spcPct val="20000"/>
              </a:spcBef>
              <a:buFont typeface="Wingdings" panose="05000000000000000000" pitchFamily="2" charset="2"/>
              <a:buChar char="q"/>
            </a:pPr>
            <a:r>
              <a:rPr lang="en-ZA" sz="2300" dirty="0">
                <a:solidFill>
                  <a:prstClr val="black"/>
                </a:solidFill>
              </a:rPr>
              <a:t>Interventions </a:t>
            </a:r>
          </a:p>
          <a:p>
            <a:pPr marL="1200150" lvl="2" indent="-342900" algn="just">
              <a:spcBef>
                <a:spcPct val="20000"/>
              </a:spcBef>
              <a:buFont typeface="Courier New" panose="02070309020205020404" pitchFamily="49" charset="0"/>
              <a:buChar char="o"/>
            </a:pPr>
            <a:r>
              <a:rPr lang="en-ZA" dirty="0">
                <a:solidFill>
                  <a:prstClr val="black"/>
                </a:solidFill>
              </a:rPr>
              <a:t>Sanitisation </a:t>
            </a:r>
            <a:r>
              <a:rPr lang="en-ZA" dirty="0" smtClean="0">
                <a:solidFill>
                  <a:prstClr val="black"/>
                </a:solidFill>
              </a:rPr>
              <a:t>programme</a:t>
            </a:r>
          </a:p>
          <a:p>
            <a:pPr marL="1200150" lvl="2" indent="-342900" algn="just">
              <a:spcBef>
                <a:spcPct val="20000"/>
              </a:spcBef>
              <a:buFont typeface="Courier New" panose="02070309020205020404" pitchFamily="49" charset="0"/>
              <a:buChar char="o"/>
            </a:pPr>
            <a:r>
              <a:rPr lang="en-ZA" dirty="0" smtClean="0">
                <a:solidFill>
                  <a:prstClr val="black"/>
                </a:solidFill>
              </a:rPr>
              <a:t>Business continuity plan</a:t>
            </a:r>
          </a:p>
          <a:p>
            <a:pPr marL="1200150" lvl="2" indent="-342900" algn="just">
              <a:spcBef>
                <a:spcPct val="20000"/>
              </a:spcBef>
              <a:buFont typeface="Courier New" panose="02070309020205020404" pitchFamily="49" charset="0"/>
              <a:buChar char="o"/>
            </a:pPr>
            <a:r>
              <a:rPr lang="en-ZA" dirty="0" smtClean="0">
                <a:solidFill>
                  <a:prstClr val="black"/>
                </a:solidFill>
              </a:rPr>
              <a:t>Ensuring </a:t>
            </a:r>
            <a:r>
              <a:rPr lang="en-ZA" dirty="0">
                <a:solidFill>
                  <a:prstClr val="black"/>
                </a:solidFill>
              </a:rPr>
              <a:t>food </a:t>
            </a:r>
            <a:r>
              <a:rPr lang="en-ZA" dirty="0" smtClean="0">
                <a:solidFill>
                  <a:prstClr val="black"/>
                </a:solidFill>
              </a:rPr>
              <a:t>security</a:t>
            </a:r>
          </a:p>
          <a:p>
            <a:pPr marL="1200150" lvl="2" indent="-342900" algn="just">
              <a:spcBef>
                <a:spcPct val="20000"/>
              </a:spcBef>
              <a:buFont typeface="Courier New" panose="02070309020205020404" pitchFamily="49" charset="0"/>
              <a:buChar char="o"/>
            </a:pPr>
            <a:r>
              <a:rPr lang="en-ZA" dirty="0" smtClean="0">
                <a:solidFill>
                  <a:prstClr val="black"/>
                </a:solidFill>
              </a:rPr>
              <a:t>Disinfestation </a:t>
            </a:r>
            <a:r>
              <a:rPr lang="en-ZA" dirty="0">
                <a:solidFill>
                  <a:prstClr val="black"/>
                </a:solidFill>
              </a:rPr>
              <a:t>partnership with DHS</a:t>
            </a:r>
            <a:endParaRPr lang="en-ZA" altLang="en-US" dirty="0">
              <a:solidFill>
                <a:prstClr val="black"/>
              </a:solidFill>
            </a:endParaRPr>
          </a:p>
        </p:txBody>
      </p:sp>
      <p:sp>
        <p:nvSpPr>
          <p:cNvPr id="9" name="Title 1"/>
          <p:cNvSpPr txBox="1">
            <a:spLocks/>
          </p:cNvSpPr>
          <p:nvPr/>
        </p:nvSpPr>
        <p:spPr bwMode="auto">
          <a:xfrm>
            <a:off x="2810118" y="0"/>
            <a:ext cx="6333882" cy="1066801"/>
          </a:xfrm>
          <a:prstGeom prst="rect">
            <a:avLst/>
          </a:prstGeom>
          <a:solidFill>
            <a:schemeClr val="accent3">
              <a:lumMod val="50000"/>
            </a:schemeClr>
          </a:solidFill>
          <a:ln>
            <a:headEnd/>
            <a:tailEnd/>
          </a:ln>
        </p:spPr>
        <p:style>
          <a:lnRef idx="2">
            <a:schemeClr val="accent3"/>
          </a:lnRef>
          <a:fillRef idx="1">
            <a:schemeClr val="lt1"/>
          </a:fillRef>
          <a:effectRef idx="0">
            <a:schemeClr val="accent3"/>
          </a:effectRef>
          <a:fontRef idx="minor">
            <a:schemeClr val="dk1"/>
          </a:fontRef>
        </p:style>
        <p:txBody>
          <a:bodyPr anchor="ctr"/>
          <a:lstStyle>
            <a:defPPr>
              <a:defRPr lang="en-US"/>
            </a:defPPr>
            <a:lvl1pPr marL="0" marR="0" lvl="0" indent="0" algn="ctr" defTabSz="914400" latinLnBrk="0">
              <a:lnSpc>
                <a:spcPct val="120000"/>
              </a:lnSpc>
              <a:spcAft>
                <a:spcPts val="600"/>
              </a:spcAft>
              <a:buClrTx/>
              <a:buSzTx/>
              <a:buFontTx/>
              <a:buNone/>
              <a:tabLst/>
              <a:defRPr kumimoji="0" sz="3200" b="1" i="0" u="none" strike="noStrike" cap="none" spc="0" normalizeH="0" baseline="0">
                <a:ln>
                  <a:noFill/>
                </a:ln>
                <a:solidFill>
                  <a:schemeClr val="bg1"/>
                </a:solidFill>
                <a:effectLst/>
                <a:uLnTx/>
                <a:uFillTx/>
                <a:latin typeface="Arial" panose="020B0604020202020204" pitchFamily="34" charset="0"/>
                <a:cs typeface="Arial" panose="020B0604020202020204" pitchFamily="34" charset="0"/>
              </a:defRPr>
            </a:lvl1pPr>
          </a:lstStyle>
          <a:p>
            <a:r>
              <a:rPr lang="en-ZA" dirty="0"/>
              <a:t>BACKGROUND</a:t>
            </a:r>
          </a:p>
        </p:txBody>
      </p:sp>
      <p:pic>
        <p:nvPicPr>
          <p:cNvPr id="13" name="image2.png"/>
          <p:cNvPicPr/>
          <p:nvPr/>
        </p:nvPicPr>
        <p:blipFill>
          <a:blip r:embed="rId3"/>
          <a:srcRect/>
          <a:stretch>
            <a:fillRect/>
          </a:stretch>
        </p:blipFill>
        <p:spPr>
          <a:xfrm>
            <a:off x="33580" y="0"/>
            <a:ext cx="2776538" cy="1066801"/>
          </a:xfrm>
          <a:prstGeom prst="rect">
            <a:avLst/>
          </a:prstGeom>
          <a:ln/>
        </p:spPr>
      </p:pic>
    </p:spTree>
    <p:extLst>
      <p:ext uri="{BB962C8B-B14F-4D97-AF65-F5344CB8AC3E}">
        <p14:creationId xmlns:p14="http://schemas.microsoft.com/office/powerpoint/2010/main" val="8779450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le 1"/>
          <p:cNvSpPr txBox="1">
            <a:spLocks/>
          </p:cNvSpPr>
          <p:nvPr/>
        </p:nvSpPr>
        <p:spPr bwMode="auto">
          <a:xfrm>
            <a:off x="2590800" y="1094164"/>
            <a:ext cx="617220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00"/>
              </a:buClr>
              <a:buSzPct val="75000"/>
              <a:buFontTx/>
              <a:buNone/>
              <a:tabLst/>
              <a:defRPr/>
            </a:pPr>
            <a:endParaRPr kumimoji="0" lang="en-ZA" altLang="en-US" sz="1800" b="1" i="0" u="none" strike="noStrike" kern="1200" cap="none" spc="0" normalizeH="0" baseline="0" noProof="0" dirty="0">
              <a:ln>
                <a:noFill/>
              </a:ln>
              <a:solidFill>
                <a:srgbClr val="006600"/>
              </a:solidFill>
              <a:effectLst/>
              <a:uLnTx/>
              <a:uFillTx/>
              <a:latin typeface="Verdana" panose="020B0604030504040204" pitchFamily="34" charset="0"/>
              <a:ea typeface="+mn-ea"/>
              <a:cs typeface="Arial" panose="020B0604020202020204" pitchFamily="34" charset="0"/>
            </a:endParaRPr>
          </a:p>
        </p:txBody>
      </p:sp>
      <p:sp>
        <p:nvSpPr>
          <p:cNvPr id="7" name="Rectangle 6"/>
          <p:cNvSpPr/>
          <p:nvPr/>
        </p:nvSpPr>
        <p:spPr>
          <a:xfrm>
            <a:off x="533400" y="1630739"/>
            <a:ext cx="8153400" cy="923330"/>
          </a:xfrm>
          <a:prstGeom prst="rect">
            <a:avLst/>
          </a:prstGeom>
        </p:spPr>
        <p:txBody>
          <a:bodyPr wrap="square">
            <a:spAutoFit/>
          </a:bodyPr>
          <a:lstStyle/>
          <a:p>
            <a:pPr marL="285750" marR="0" lvl="0" indent="-285750" algn="just" defTabSz="914400" rtl="0" eaLnBrk="0" fontAlgn="base" latinLnBrk="0" hangingPunct="0">
              <a:lnSpc>
                <a:spcPct val="150000"/>
              </a:lnSpc>
              <a:spcBef>
                <a:spcPct val="0"/>
              </a:spcBef>
              <a:spcAft>
                <a:spcPct val="0"/>
              </a:spcAft>
              <a:buClrTx/>
              <a:buSzTx/>
              <a:buFont typeface="Arial" panose="020B0604020202020204" pitchFamily="34" charset="0"/>
              <a:buChar char="•"/>
              <a:tabLst/>
              <a:defRPr/>
            </a:pPr>
            <a:endParaRPr kumimoji="0" lang="en-US"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defRPr/>
            </a:pPr>
            <a:r>
              <a:rPr kumimoji="0" lang="en-ZA"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endParaRPr kumimoji="0" lang="en-US"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1" name="Rectangle 10">
            <a:extLst>
              <a:ext uri="{FF2B5EF4-FFF2-40B4-BE49-F238E27FC236}">
                <a16:creationId xmlns:a16="http://schemas.microsoft.com/office/drawing/2014/main" id="{603DA742-E284-4A5A-B231-1F1ECA42B012}"/>
              </a:ext>
            </a:extLst>
          </p:cNvPr>
          <p:cNvSpPr/>
          <p:nvPr/>
        </p:nvSpPr>
        <p:spPr bwMode="auto">
          <a:xfrm>
            <a:off x="-1905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4" name="Slide Number Placeholder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A1D250C-6849-490A-84C4-5527ECB713BA}"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30</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pic>
        <p:nvPicPr>
          <p:cNvPr id="12" name="image2.png"/>
          <p:cNvPicPr/>
          <p:nvPr/>
        </p:nvPicPr>
        <p:blipFill>
          <a:blip r:embed="rId2"/>
          <a:srcRect/>
          <a:stretch>
            <a:fillRect/>
          </a:stretch>
        </p:blipFill>
        <p:spPr>
          <a:xfrm>
            <a:off x="0" y="-12302"/>
            <a:ext cx="2776538" cy="1066801"/>
          </a:xfrm>
          <a:prstGeom prst="rect">
            <a:avLst/>
          </a:prstGeom>
          <a:ln/>
        </p:spPr>
      </p:pic>
      <p:sp>
        <p:nvSpPr>
          <p:cNvPr id="13" name="Title 1"/>
          <p:cNvSpPr txBox="1">
            <a:spLocks/>
          </p:cNvSpPr>
          <p:nvPr/>
        </p:nvSpPr>
        <p:spPr bwMode="auto">
          <a:xfrm>
            <a:off x="2785578" y="0"/>
            <a:ext cx="6358421" cy="914400"/>
          </a:xfrm>
          <a:prstGeom prst="rect">
            <a:avLst/>
          </a:prstGeom>
          <a:solidFill>
            <a:schemeClr val="tx1"/>
          </a:solidFill>
          <a:ln>
            <a:headEnd/>
            <a:tailEnd/>
          </a:ln>
        </p:spPr>
        <p:style>
          <a:lnRef idx="2">
            <a:schemeClr val="accent3"/>
          </a:lnRef>
          <a:fillRef idx="1">
            <a:schemeClr val="lt1"/>
          </a:fillRef>
          <a:effectRef idx="0">
            <a:schemeClr val="accent3"/>
          </a:effectRef>
          <a:fontRef idx="minor">
            <a:schemeClr val="dk1"/>
          </a:fontRef>
        </p:style>
        <p:txBody>
          <a:bodyPr anchor="ctr"/>
          <a:lstStyle/>
          <a:p>
            <a:pPr marL="0" marR="0" lvl="0" indent="0" algn="ctr" defTabSz="914400" rtl="0" eaLnBrk="0" fontAlgn="base" latinLnBrk="0" hangingPunct="0">
              <a:lnSpc>
                <a:spcPct val="120000"/>
              </a:lnSpc>
              <a:spcBef>
                <a:spcPct val="0"/>
              </a:spcBef>
              <a:spcAft>
                <a:spcPts val="600"/>
              </a:spcAft>
              <a:buClrTx/>
              <a:buSzTx/>
              <a:buFontTx/>
              <a:buNone/>
              <a:tabLst/>
              <a:defRPr/>
            </a:pPr>
            <a:r>
              <a:rPr kumimoji="0" lang="en-ZA" sz="2400" b="1" i="0" u="none" strike="noStrike" kern="1200" cap="none" spc="0" normalizeH="0" baseline="0" noProof="0" dirty="0" smtClean="0">
                <a:ln>
                  <a:noFill/>
                </a:ln>
                <a:solidFill>
                  <a:schemeClr val="bg1"/>
                </a:solidFill>
                <a:effectLst/>
                <a:uLnTx/>
                <a:uFillTx/>
                <a:latin typeface="Arial" panose="020B0604020202020204" pitchFamily="34" charset="0"/>
                <a:ea typeface="+mn-ea"/>
                <a:cs typeface="Arial" panose="020B0604020202020204" pitchFamily="34" charset="0"/>
              </a:rPr>
              <a:t>KZN DARD FARMING COMMUNITY AND</a:t>
            </a:r>
            <a:r>
              <a:rPr kumimoji="0" lang="en-ZA" sz="2400" b="1" i="0" u="none" strike="noStrike" kern="1200" cap="none" spc="0" normalizeH="0" noProof="0" dirty="0" smtClean="0">
                <a:ln>
                  <a:noFill/>
                </a:ln>
                <a:solidFill>
                  <a:schemeClr val="bg1"/>
                </a:solidFill>
                <a:effectLst/>
                <a:uLnTx/>
                <a:uFillTx/>
                <a:latin typeface="Arial" panose="020B0604020202020204" pitchFamily="34" charset="0"/>
                <a:ea typeface="+mn-ea"/>
                <a:cs typeface="Arial" panose="020B0604020202020204" pitchFamily="34" charset="0"/>
              </a:rPr>
              <a:t> OFFICES </a:t>
            </a:r>
            <a:r>
              <a:rPr kumimoji="0" lang="en-ZA" sz="2400" b="1" i="0" u="none" strike="noStrike" kern="1200" cap="none" spc="0" normalizeH="0" baseline="0" noProof="0" dirty="0" smtClean="0">
                <a:ln>
                  <a:noFill/>
                </a:ln>
                <a:solidFill>
                  <a:schemeClr val="bg1"/>
                </a:solidFill>
                <a:effectLst/>
                <a:uLnTx/>
                <a:uFillTx/>
                <a:latin typeface="Arial" panose="020B0604020202020204" pitchFamily="34" charset="0"/>
                <a:ea typeface="+mn-ea"/>
                <a:cs typeface="Arial" panose="020B0604020202020204" pitchFamily="34" charset="0"/>
              </a:rPr>
              <a:t>DISINFECTION</a:t>
            </a:r>
            <a:endParaRPr kumimoji="0" lang="en-ZA" sz="24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5" name="TextBox 4"/>
          <p:cNvSpPr txBox="1"/>
          <p:nvPr/>
        </p:nvSpPr>
        <p:spPr>
          <a:xfrm>
            <a:off x="76199" y="1017859"/>
            <a:ext cx="9067799" cy="5909310"/>
          </a:xfrm>
          <a:prstGeom prst="rect">
            <a:avLst/>
          </a:prstGeom>
          <a:noFill/>
        </p:spPr>
        <p:txBody>
          <a:bodyPr wrap="square" rtlCol="0">
            <a:spAutoFit/>
          </a:bodyPr>
          <a:lstStyle/>
          <a:p>
            <a:r>
              <a:rPr lang="en-US" sz="2000" b="1" dirty="0" smtClean="0">
                <a:latin typeface="Arial Narrow" panose="020B0606020202030204" pitchFamily="34" charset="0"/>
              </a:rPr>
              <a:t>IMPLEMENTATION:</a:t>
            </a:r>
          </a:p>
          <a:p>
            <a:r>
              <a:rPr lang="en-US" sz="2000" dirty="0" smtClean="0">
                <a:latin typeface="Arial Narrow" panose="020B0606020202030204" pitchFamily="34" charset="0"/>
              </a:rPr>
              <a:t>Joint </a:t>
            </a:r>
            <a:r>
              <a:rPr lang="en-US" sz="2000" dirty="0">
                <a:latin typeface="Arial Narrow" panose="020B0606020202030204" pitchFamily="34" charset="0"/>
              </a:rPr>
              <a:t>Task </a:t>
            </a:r>
            <a:r>
              <a:rPr lang="en-US" sz="2000" dirty="0" smtClean="0">
                <a:latin typeface="Arial Narrow" panose="020B0606020202030204" pitchFamily="34" charset="0"/>
              </a:rPr>
              <a:t>Team per District:</a:t>
            </a:r>
          </a:p>
          <a:p>
            <a:pPr marL="285750" indent="-285750">
              <a:buFont typeface="Arial" panose="020B0604020202020204" pitchFamily="34" charset="0"/>
              <a:buChar char="•"/>
            </a:pPr>
            <a:r>
              <a:rPr lang="en-US" sz="2000" dirty="0" smtClean="0">
                <a:latin typeface="Arial Narrow" panose="020B0606020202030204" pitchFamily="34" charset="0"/>
              </a:rPr>
              <a:t>Officials </a:t>
            </a:r>
            <a:r>
              <a:rPr lang="en-US" sz="2000" dirty="0">
                <a:latin typeface="Arial Narrow" panose="020B0606020202030204" pitchFamily="34" charset="0"/>
              </a:rPr>
              <a:t>from KZN Department of Agriculture and Rural Development, </a:t>
            </a:r>
            <a:endParaRPr lang="en-US" sz="2000" dirty="0" smtClean="0">
              <a:latin typeface="Arial Narrow" panose="020B0606020202030204" pitchFamily="34" charset="0"/>
            </a:endParaRPr>
          </a:p>
          <a:p>
            <a:pPr marL="285750" indent="-285750">
              <a:buFont typeface="Arial" panose="020B0604020202020204" pitchFamily="34" charset="0"/>
              <a:buChar char="•"/>
            </a:pPr>
            <a:r>
              <a:rPr lang="en-US" sz="2000" dirty="0" smtClean="0">
                <a:latin typeface="Arial Narrow" panose="020B0606020202030204" pitchFamily="34" charset="0"/>
              </a:rPr>
              <a:t>Department </a:t>
            </a:r>
            <a:r>
              <a:rPr lang="en-US" sz="2000" dirty="0">
                <a:latin typeface="Arial Narrow" panose="020B0606020202030204" pitchFamily="34" charset="0"/>
              </a:rPr>
              <a:t>of Agriculture, Land Reform and Rural Development </a:t>
            </a:r>
            <a:endParaRPr lang="en-US" sz="2000" dirty="0" smtClean="0">
              <a:latin typeface="Arial Narrow" panose="020B0606020202030204" pitchFamily="34" charset="0"/>
            </a:endParaRPr>
          </a:p>
          <a:p>
            <a:pPr marL="285750" indent="-285750">
              <a:buFont typeface="Arial" panose="020B0604020202020204" pitchFamily="34" charset="0"/>
              <a:buChar char="•"/>
            </a:pPr>
            <a:r>
              <a:rPr lang="en-US" sz="2000" dirty="0" smtClean="0">
                <a:latin typeface="Arial Narrow" panose="020B0606020202030204" pitchFamily="34" charset="0"/>
              </a:rPr>
              <a:t>Identified stakeholders (farmers and representative </a:t>
            </a:r>
            <a:r>
              <a:rPr lang="en-US" sz="2000" dirty="0" err="1" smtClean="0">
                <a:latin typeface="Arial Narrow" panose="020B0606020202030204" pitchFamily="34" charset="0"/>
              </a:rPr>
              <a:t>organisations</a:t>
            </a:r>
            <a:r>
              <a:rPr lang="en-US" sz="2000" dirty="0" smtClean="0">
                <a:latin typeface="Arial Narrow" panose="020B0606020202030204" pitchFamily="34" charset="0"/>
              </a:rPr>
              <a:t>, as well as farm dweller and farm worker representatives) </a:t>
            </a:r>
          </a:p>
          <a:p>
            <a:pPr marL="285750" indent="-285750">
              <a:buFont typeface="Arial" panose="020B0604020202020204" pitchFamily="34" charset="0"/>
              <a:buChar char="•"/>
            </a:pPr>
            <a:r>
              <a:rPr lang="en-US" sz="2000" dirty="0" smtClean="0">
                <a:latin typeface="Arial Narrow" panose="020B0606020202030204" pitchFamily="34" charset="0"/>
              </a:rPr>
              <a:t>Stakeholders to be communicated to and </a:t>
            </a:r>
            <a:r>
              <a:rPr lang="en-US" sz="2000" dirty="0" err="1" smtClean="0">
                <a:latin typeface="Arial Narrow" panose="020B0606020202030204" pitchFamily="34" charset="0"/>
              </a:rPr>
              <a:t>mobilised</a:t>
            </a:r>
            <a:endParaRPr lang="en-US" sz="2000" dirty="0" smtClean="0">
              <a:latin typeface="Arial Narrow" panose="020B0606020202030204" pitchFamily="34" charset="0"/>
            </a:endParaRPr>
          </a:p>
          <a:p>
            <a:pPr marL="285750" indent="-285750">
              <a:buFont typeface="Arial" panose="020B0604020202020204" pitchFamily="34" charset="0"/>
              <a:buChar char="•"/>
            </a:pPr>
            <a:r>
              <a:rPr lang="en-US" sz="2000" dirty="0" smtClean="0">
                <a:latin typeface="Arial Narrow" panose="020B0606020202030204" pitchFamily="34" charset="0"/>
              </a:rPr>
              <a:t>Community worker representatives </a:t>
            </a:r>
            <a:r>
              <a:rPr lang="en-US" sz="2000" dirty="0">
                <a:latin typeface="Arial Narrow" panose="020B0606020202030204" pitchFamily="34" charset="0"/>
              </a:rPr>
              <a:t>under the Expanded Public Works </a:t>
            </a:r>
            <a:r>
              <a:rPr lang="en-US" sz="2000" dirty="0" err="1">
                <a:latin typeface="Arial Narrow" panose="020B0606020202030204" pitchFamily="34" charset="0"/>
              </a:rPr>
              <a:t>Programme</a:t>
            </a:r>
            <a:r>
              <a:rPr lang="en-US" sz="2000" dirty="0">
                <a:latin typeface="Arial Narrow" panose="020B0606020202030204" pitchFamily="34" charset="0"/>
              </a:rPr>
              <a:t> (EPWP) </a:t>
            </a:r>
            <a:endParaRPr lang="en-US" sz="2000" dirty="0" smtClean="0">
              <a:latin typeface="Arial Narrow" panose="020B0606020202030204" pitchFamily="34" charset="0"/>
            </a:endParaRPr>
          </a:p>
          <a:p>
            <a:pPr marL="357188">
              <a:buFont typeface="Wingdings" panose="05000000000000000000" pitchFamily="2" charset="2"/>
              <a:buChar char="ü"/>
            </a:pPr>
            <a:r>
              <a:rPr lang="en-US" sz="2000" dirty="0" smtClean="0">
                <a:latin typeface="Arial Narrow" panose="020B0606020202030204" pitchFamily="34" charset="0"/>
              </a:rPr>
              <a:t>	EPWP </a:t>
            </a:r>
            <a:r>
              <a:rPr lang="en-US" sz="2000" dirty="0">
                <a:latin typeface="Arial Narrow" panose="020B0606020202030204" pitchFamily="34" charset="0"/>
              </a:rPr>
              <a:t>workers shall be set up to help facilitate the disinfecting and </a:t>
            </a:r>
            <a:r>
              <a:rPr lang="en-US" sz="2000" dirty="0" smtClean="0">
                <a:latin typeface="Arial Narrow" panose="020B0606020202030204" pitchFamily="34" charset="0"/>
              </a:rPr>
              <a:t>	distribution </a:t>
            </a:r>
            <a:r>
              <a:rPr lang="en-US" sz="2000" dirty="0">
                <a:latin typeface="Arial Narrow" panose="020B0606020202030204" pitchFamily="34" charset="0"/>
              </a:rPr>
              <a:t>of gloves and masks to farming </a:t>
            </a:r>
            <a:r>
              <a:rPr lang="en-US" sz="2000" dirty="0" smtClean="0">
                <a:latin typeface="Arial Narrow" panose="020B0606020202030204" pitchFamily="34" charset="0"/>
              </a:rPr>
              <a:t>communities, DARD local and 	district offices and placed graduates</a:t>
            </a:r>
          </a:p>
          <a:p>
            <a:pPr marL="357188">
              <a:buFont typeface="Wingdings" panose="05000000000000000000" pitchFamily="2" charset="2"/>
              <a:buChar char="ü"/>
            </a:pPr>
            <a:r>
              <a:rPr lang="en-US" sz="2000" dirty="0" smtClean="0">
                <a:latin typeface="Arial Narrow" panose="020B0606020202030204" pitchFamily="34" charset="0"/>
              </a:rPr>
              <a:t>	District </a:t>
            </a:r>
            <a:r>
              <a:rPr lang="en-US" sz="2000" dirty="0">
                <a:latin typeface="Arial Narrow" panose="020B0606020202030204" pitchFamily="34" charset="0"/>
              </a:rPr>
              <a:t>Director </a:t>
            </a:r>
            <a:r>
              <a:rPr lang="en-US" sz="2000" dirty="0" smtClean="0">
                <a:latin typeface="Arial Narrow" panose="020B0606020202030204" pitchFamily="34" charset="0"/>
              </a:rPr>
              <a:t>will </a:t>
            </a:r>
            <a:r>
              <a:rPr lang="en-US" sz="2000" dirty="0">
                <a:latin typeface="Arial Narrow" panose="020B0606020202030204" pitchFamily="34" charset="0"/>
              </a:rPr>
              <a:t>be </a:t>
            </a:r>
            <a:r>
              <a:rPr lang="en-US" sz="2000" dirty="0" smtClean="0">
                <a:latin typeface="Arial Narrow" panose="020B0606020202030204" pitchFamily="34" charset="0"/>
              </a:rPr>
              <a:t>leader </a:t>
            </a:r>
            <a:r>
              <a:rPr lang="en-US" sz="2000" dirty="0">
                <a:latin typeface="Arial Narrow" panose="020B0606020202030204" pitchFamily="34" charset="0"/>
              </a:rPr>
              <a:t>of </a:t>
            </a:r>
            <a:r>
              <a:rPr lang="en-US" sz="2000" dirty="0" smtClean="0">
                <a:latin typeface="Arial Narrow" panose="020B0606020202030204" pitchFamily="34" charset="0"/>
              </a:rPr>
              <a:t>the District team</a:t>
            </a:r>
          </a:p>
          <a:p>
            <a:pPr marL="895350" indent="-538163">
              <a:buFont typeface="Wingdings" panose="05000000000000000000" pitchFamily="2" charset="2"/>
              <a:buChar char="ü"/>
            </a:pPr>
            <a:r>
              <a:rPr lang="en-US" sz="2000" dirty="0">
                <a:latin typeface="Arial Narrow" panose="020B0606020202030204" pitchFamily="34" charset="0"/>
              </a:rPr>
              <a:t>	</a:t>
            </a:r>
            <a:r>
              <a:rPr lang="en-US" sz="2000" dirty="0" smtClean="0">
                <a:latin typeface="Arial Narrow" panose="020B0606020202030204" pitchFamily="34" charset="0"/>
              </a:rPr>
              <a:t>District Director to ensure </a:t>
            </a:r>
            <a:r>
              <a:rPr lang="en-US" sz="2000" dirty="0">
                <a:latin typeface="Arial Narrow" panose="020B0606020202030204" pitchFamily="34" charset="0"/>
              </a:rPr>
              <a:t>that all necessary apparatus </a:t>
            </a:r>
            <a:r>
              <a:rPr lang="en-US" sz="2000" dirty="0" smtClean="0">
                <a:latin typeface="Arial Narrow" panose="020B0606020202030204" pitchFamily="34" charset="0"/>
              </a:rPr>
              <a:t>is available </a:t>
            </a:r>
            <a:r>
              <a:rPr lang="en-US" sz="2000" dirty="0">
                <a:latin typeface="Arial Narrow" panose="020B0606020202030204" pitchFamily="34" charset="0"/>
              </a:rPr>
              <a:t>for the </a:t>
            </a:r>
            <a:r>
              <a:rPr lang="en-US" sz="2000" dirty="0" smtClean="0">
                <a:latin typeface="Arial Narrow" panose="020B0606020202030204" pitchFamily="34" charset="0"/>
              </a:rPr>
              <a:t>	frontline team, for officials and for placed graduates</a:t>
            </a:r>
          </a:p>
          <a:p>
            <a:pPr marL="895350" lvl="1" indent="-538163">
              <a:buFont typeface="Wingdings" panose="05000000000000000000" pitchFamily="2" charset="2"/>
              <a:buChar char="ü"/>
            </a:pPr>
            <a:r>
              <a:rPr lang="en-US" sz="2000" dirty="0" smtClean="0">
                <a:latin typeface="Arial Narrow" panose="020B0606020202030204" pitchFamily="34" charset="0"/>
              </a:rPr>
              <a:t>District team will define the need for the total </a:t>
            </a:r>
            <a:r>
              <a:rPr lang="en-US" sz="2000" dirty="0">
                <a:latin typeface="Arial Narrow" panose="020B0606020202030204" pitchFamily="34" charset="0"/>
              </a:rPr>
              <a:t>of EPWP workers required </a:t>
            </a:r>
            <a:r>
              <a:rPr lang="en-US" sz="2000" dirty="0" smtClean="0">
                <a:latin typeface="Arial Narrow" panose="020B0606020202030204" pitchFamily="34" charset="0"/>
              </a:rPr>
              <a:t>	based </a:t>
            </a:r>
            <a:r>
              <a:rPr lang="en-US" sz="2000" dirty="0">
                <a:latin typeface="Arial Narrow" panose="020B0606020202030204" pitchFamily="34" charset="0"/>
              </a:rPr>
              <a:t>on the </a:t>
            </a:r>
            <a:r>
              <a:rPr lang="en-US" sz="2000" dirty="0" smtClean="0">
                <a:latin typeface="Arial Narrow" panose="020B0606020202030204" pitchFamily="34" charset="0"/>
              </a:rPr>
              <a:t>need per District</a:t>
            </a:r>
          </a:p>
          <a:p>
            <a:pPr marL="895350" indent="-538163">
              <a:buFont typeface="Wingdings" panose="05000000000000000000" pitchFamily="2" charset="2"/>
              <a:buChar char="ü"/>
            </a:pPr>
            <a:r>
              <a:rPr lang="en-US" sz="2000" dirty="0" smtClean="0">
                <a:latin typeface="Arial Narrow" panose="020B0606020202030204" pitchFamily="34" charset="0"/>
              </a:rPr>
              <a:t>KZNDARD </a:t>
            </a:r>
            <a:r>
              <a:rPr lang="en-US" sz="2000" dirty="0">
                <a:latin typeface="Arial Narrow" panose="020B0606020202030204" pitchFamily="34" charset="0"/>
              </a:rPr>
              <a:t>will </a:t>
            </a:r>
            <a:r>
              <a:rPr lang="en-US" sz="2000" dirty="0" smtClean="0">
                <a:latin typeface="Arial Narrow" panose="020B0606020202030204" pitchFamily="34" charset="0"/>
              </a:rPr>
              <a:t> also provide </a:t>
            </a:r>
            <a:r>
              <a:rPr lang="en-US" sz="2000" dirty="0">
                <a:latin typeface="Arial Narrow" panose="020B0606020202030204" pitchFamily="34" charset="0"/>
              </a:rPr>
              <a:t>sanitizers to all Community Workers enrolled </a:t>
            </a:r>
            <a:r>
              <a:rPr lang="en-US" sz="2000" dirty="0" smtClean="0">
                <a:latin typeface="Arial Narrow" panose="020B0606020202030204" pitchFamily="34" charset="0"/>
              </a:rPr>
              <a:t>	in </a:t>
            </a:r>
            <a:r>
              <a:rPr lang="en-US" sz="2000" dirty="0">
                <a:latin typeface="Arial Narrow" panose="020B0606020202030204" pitchFamily="34" charset="0"/>
              </a:rPr>
              <a:t>the </a:t>
            </a:r>
            <a:r>
              <a:rPr lang="en-US" sz="2000" dirty="0" err="1" smtClean="0">
                <a:latin typeface="Arial Narrow" panose="020B0606020202030204" pitchFamily="34" charset="0"/>
              </a:rPr>
              <a:t>programme</a:t>
            </a:r>
            <a:r>
              <a:rPr lang="en-US" sz="2000" dirty="0" smtClean="0">
                <a:latin typeface="Arial Narrow" panose="020B0606020202030204" pitchFamily="34" charset="0"/>
              </a:rPr>
              <a:t> </a:t>
            </a:r>
            <a:endParaRPr lang="en-ZA" sz="2000" dirty="0">
              <a:latin typeface="Arial Narrow" panose="020B0606020202030204" pitchFamily="34" charset="0"/>
            </a:endParaRPr>
          </a:p>
          <a:p>
            <a:endParaRPr lang="en-ZA" sz="2000" dirty="0">
              <a:latin typeface="Arial Narrow" panose="020B0606020202030204" pitchFamily="34" charset="0"/>
            </a:endParaRPr>
          </a:p>
        </p:txBody>
      </p:sp>
    </p:spTree>
    <p:extLst>
      <p:ext uri="{BB962C8B-B14F-4D97-AF65-F5344CB8AC3E}">
        <p14:creationId xmlns:p14="http://schemas.microsoft.com/office/powerpoint/2010/main" val="40541989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le 1"/>
          <p:cNvSpPr txBox="1">
            <a:spLocks/>
          </p:cNvSpPr>
          <p:nvPr/>
        </p:nvSpPr>
        <p:spPr bwMode="auto">
          <a:xfrm>
            <a:off x="2590800" y="1094164"/>
            <a:ext cx="617220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00"/>
              </a:buClr>
              <a:buSzPct val="75000"/>
              <a:buFontTx/>
              <a:buNone/>
              <a:tabLst/>
              <a:defRPr/>
            </a:pPr>
            <a:endParaRPr kumimoji="0" lang="en-ZA" altLang="en-US" sz="1800" b="1" i="0" u="none" strike="noStrike" kern="1200" cap="none" spc="0" normalizeH="0" baseline="0" noProof="0" dirty="0">
              <a:ln>
                <a:noFill/>
              </a:ln>
              <a:solidFill>
                <a:srgbClr val="006600"/>
              </a:solidFill>
              <a:effectLst/>
              <a:uLnTx/>
              <a:uFillTx/>
              <a:latin typeface="Verdana" panose="020B0604030504040204" pitchFamily="34" charset="0"/>
              <a:ea typeface="+mn-ea"/>
              <a:cs typeface="Arial" panose="020B0604020202020204" pitchFamily="34" charset="0"/>
            </a:endParaRPr>
          </a:p>
        </p:txBody>
      </p:sp>
      <p:sp>
        <p:nvSpPr>
          <p:cNvPr id="7" name="Rectangle 6"/>
          <p:cNvSpPr/>
          <p:nvPr/>
        </p:nvSpPr>
        <p:spPr>
          <a:xfrm>
            <a:off x="533400" y="1630739"/>
            <a:ext cx="8153400" cy="923330"/>
          </a:xfrm>
          <a:prstGeom prst="rect">
            <a:avLst/>
          </a:prstGeom>
        </p:spPr>
        <p:txBody>
          <a:bodyPr wrap="square">
            <a:spAutoFit/>
          </a:bodyPr>
          <a:lstStyle/>
          <a:p>
            <a:pPr marL="285750" marR="0" lvl="0" indent="-285750" algn="just" defTabSz="914400" rtl="0" eaLnBrk="0" fontAlgn="base" latinLnBrk="0" hangingPunct="0">
              <a:lnSpc>
                <a:spcPct val="150000"/>
              </a:lnSpc>
              <a:spcBef>
                <a:spcPct val="0"/>
              </a:spcBef>
              <a:spcAft>
                <a:spcPct val="0"/>
              </a:spcAft>
              <a:buClrTx/>
              <a:buSzTx/>
              <a:buFont typeface="Arial" panose="020B0604020202020204" pitchFamily="34" charset="0"/>
              <a:buChar char="•"/>
              <a:tabLst/>
              <a:defRPr/>
            </a:pPr>
            <a:endParaRPr kumimoji="0" lang="en-US"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defRPr/>
            </a:pPr>
            <a:r>
              <a:rPr kumimoji="0" lang="en-ZA"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endParaRPr kumimoji="0" lang="en-US"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1" name="Rectangle 10">
            <a:extLst>
              <a:ext uri="{FF2B5EF4-FFF2-40B4-BE49-F238E27FC236}">
                <a16:creationId xmlns:a16="http://schemas.microsoft.com/office/drawing/2014/main" id="{603DA742-E284-4A5A-B231-1F1ECA42B012}"/>
              </a:ext>
            </a:extLst>
          </p:cNvPr>
          <p:cNvSpPr/>
          <p:nvPr/>
        </p:nvSpPr>
        <p:spPr bwMode="auto">
          <a:xfrm>
            <a:off x="-1905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4" name="Slide Number Placeholder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A1D250C-6849-490A-84C4-5527ECB713BA}"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31</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pic>
        <p:nvPicPr>
          <p:cNvPr id="12" name="image2.png"/>
          <p:cNvPicPr/>
          <p:nvPr/>
        </p:nvPicPr>
        <p:blipFill>
          <a:blip r:embed="rId2"/>
          <a:srcRect/>
          <a:stretch>
            <a:fillRect/>
          </a:stretch>
        </p:blipFill>
        <p:spPr>
          <a:xfrm>
            <a:off x="-11624" y="-512"/>
            <a:ext cx="2776538" cy="1066801"/>
          </a:xfrm>
          <a:prstGeom prst="rect">
            <a:avLst/>
          </a:prstGeom>
          <a:ln/>
        </p:spPr>
      </p:pic>
      <p:sp>
        <p:nvSpPr>
          <p:cNvPr id="13" name="Title 1"/>
          <p:cNvSpPr txBox="1">
            <a:spLocks/>
          </p:cNvSpPr>
          <p:nvPr/>
        </p:nvSpPr>
        <p:spPr bwMode="auto">
          <a:xfrm>
            <a:off x="2764913" y="53171"/>
            <a:ext cx="6370323" cy="914400"/>
          </a:xfrm>
          <a:prstGeom prst="rect">
            <a:avLst/>
          </a:prstGeom>
          <a:solidFill>
            <a:schemeClr val="tx1"/>
          </a:solidFill>
          <a:ln>
            <a:headEnd/>
            <a:tailEnd/>
          </a:ln>
        </p:spPr>
        <p:style>
          <a:lnRef idx="2">
            <a:schemeClr val="accent3"/>
          </a:lnRef>
          <a:fillRef idx="1">
            <a:schemeClr val="lt1"/>
          </a:fillRef>
          <a:effectRef idx="0">
            <a:schemeClr val="accent3"/>
          </a:effectRef>
          <a:fontRef idx="minor">
            <a:schemeClr val="dk1"/>
          </a:fontRef>
        </p:style>
        <p:txBody>
          <a:bodyPr anchor="ctr"/>
          <a:lstStyle/>
          <a:p>
            <a:pPr marL="0" marR="0" lvl="0" indent="0" algn="ctr" defTabSz="914400" rtl="0" eaLnBrk="0" fontAlgn="base" latinLnBrk="0" hangingPunct="0">
              <a:lnSpc>
                <a:spcPct val="120000"/>
              </a:lnSpc>
              <a:spcBef>
                <a:spcPct val="0"/>
              </a:spcBef>
              <a:spcAft>
                <a:spcPts val="600"/>
              </a:spcAft>
              <a:buClrTx/>
              <a:buSzTx/>
              <a:buFontTx/>
              <a:buNone/>
              <a:tabLst/>
              <a:defRPr/>
            </a:pPr>
            <a:r>
              <a:rPr kumimoji="0" lang="en-ZA" sz="2400" b="1" i="0" u="none" strike="noStrike" kern="1200" cap="none" spc="0" normalizeH="0" baseline="0" noProof="0" dirty="0" smtClean="0">
                <a:ln>
                  <a:noFill/>
                </a:ln>
                <a:solidFill>
                  <a:schemeClr val="bg1"/>
                </a:solidFill>
                <a:effectLst/>
                <a:uLnTx/>
                <a:uFillTx/>
                <a:latin typeface="Arial" panose="020B0604020202020204" pitchFamily="34" charset="0"/>
                <a:ea typeface="+mn-ea"/>
                <a:cs typeface="Arial" panose="020B0604020202020204" pitchFamily="34" charset="0"/>
              </a:rPr>
              <a:t>KZN DARD FARMING COMMUNITY AND</a:t>
            </a:r>
            <a:r>
              <a:rPr kumimoji="0" lang="en-ZA" sz="2400" b="1" i="0" u="none" strike="noStrike" kern="1200" cap="none" spc="0" normalizeH="0" noProof="0" dirty="0" smtClean="0">
                <a:ln>
                  <a:noFill/>
                </a:ln>
                <a:solidFill>
                  <a:schemeClr val="bg1"/>
                </a:solidFill>
                <a:effectLst/>
                <a:uLnTx/>
                <a:uFillTx/>
                <a:latin typeface="Arial" panose="020B0604020202020204" pitchFamily="34" charset="0"/>
                <a:ea typeface="+mn-ea"/>
                <a:cs typeface="Arial" panose="020B0604020202020204" pitchFamily="34" charset="0"/>
              </a:rPr>
              <a:t> OFFICES </a:t>
            </a:r>
            <a:r>
              <a:rPr kumimoji="0" lang="en-ZA" sz="2400" b="1" i="0" u="none" strike="noStrike" kern="1200" cap="none" spc="0" normalizeH="0" baseline="0" noProof="0" dirty="0" smtClean="0">
                <a:ln>
                  <a:noFill/>
                </a:ln>
                <a:solidFill>
                  <a:schemeClr val="bg1"/>
                </a:solidFill>
                <a:effectLst/>
                <a:uLnTx/>
                <a:uFillTx/>
                <a:latin typeface="Arial" panose="020B0604020202020204" pitchFamily="34" charset="0"/>
                <a:ea typeface="+mn-ea"/>
                <a:cs typeface="Arial" panose="020B0604020202020204" pitchFamily="34" charset="0"/>
              </a:rPr>
              <a:t>DISINFECTION</a:t>
            </a:r>
            <a:endParaRPr kumimoji="0" lang="en-ZA" sz="24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5" name="TextBox 4"/>
          <p:cNvSpPr txBox="1"/>
          <p:nvPr/>
        </p:nvSpPr>
        <p:spPr>
          <a:xfrm>
            <a:off x="76200" y="1147024"/>
            <a:ext cx="9059036" cy="4524315"/>
          </a:xfrm>
          <a:prstGeom prst="rect">
            <a:avLst/>
          </a:prstGeom>
          <a:noFill/>
        </p:spPr>
        <p:txBody>
          <a:bodyPr wrap="square" rtlCol="0">
            <a:spAutoFit/>
          </a:bodyPr>
          <a:lstStyle/>
          <a:p>
            <a:r>
              <a:rPr lang="en-US" b="1" dirty="0" smtClean="0">
                <a:latin typeface="Arial Narrow" panose="020B0606020202030204" pitchFamily="34" charset="0"/>
              </a:rPr>
              <a:t>EQUIPMENT:</a:t>
            </a:r>
          </a:p>
          <a:p>
            <a:pPr marL="285750" indent="-285750">
              <a:buFont typeface="Arial" panose="020B0604020202020204" pitchFamily="34" charset="0"/>
              <a:buChar char="•"/>
            </a:pPr>
            <a:r>
              <a:rPr lang="en-US" dirty="0" smtClean="0">
                <a:latin typeface="Arial Narrow" panose="020B0606020202030204" pitchFamily="34" charset="0"/>
              </a:rPr>
              <a:t>Personal protective clothing and equipment </a:t>
            </a:r>
          </a:p>
          <a:p>
            <a:pPr marL="285750" indent="-285750">
              <a:buFont typeface="Arial" panose="020B0604020202020204" pitchFamily="34" charset="0"/>
              <a:buChar char="•"/>
            </a:pPr>
            <a:r>
              <a:rPr lang="en-US" dirty="0" smtClean="0">
                <a:latin typeface="Arial Narrow" panose="020B0606020202030204" pitchFamily="34" charset="0"/>
              </a:rPr>
              <a:t>Knapsack sprayers</a:t>
            </a:r>
          </a:p>
          <a:p>
            <a:pPr marL="285750" indent="-285750">
              <a:buFont typeface="Arial" panose="020B0604020202020204" pitchFamily="34" charset="0"/>
              <a:buChar char="•"/>
            </a:pPr>
            <a:r>
              <a:rPr lang="en-US" dirty="0" smtClean="0">
                <a:latin typeface="Arial Narrow" panose="020B0606020202030204" pitchFamily="34" charset="0"/>
              </a:rPr>
              <a:t>Vehicle drawn storage containers (carts)</a:t>
            </a:r>
          </a:p>
          <a:p>
            <a:pPr marL="285750" indent="-285750">
              <a:buFont typeface="Arial" panose="020B0604020202020204" pitchFamily="34" charset="0"/>
              <a:buChar char="•"/>
            </a:pPr>
            <a:r>
              <a:rPr lang="en-US" dirty="0" smtClean="0">
                <a:latin typeface="Arial Narrow" panose="020B0606020202030204" pitchFamily="34" charset="0"/>
              </a:rPr>
              <a:t>Suitable detergents and disinfectants</a:t>
            </a:r>
          </a:p>
          <a:p>
            <a:r>
              <a:rPr lang="en-US" b="1" dirty="0" smtClean="0">
                <a:latin typeface="Arial Narrow" panose="020B0606020202030204" pitchFamily="34" charset="0"/>
              </a:rPr>
              <a:t>Facemasks and gloves:</a:t>
            </a:r>
          </a:p>
          <a:p>
            <a:pPr marL="285750" indent="-285750">
              <a:buFont typeface="Arial" panose="020B0604020202020204" pitchFamily="34" charset="0"/>
              <a:buChar char="•"/>
            </a:pPr>
            <a:r>
              <a:rPr lang="en-US" dirty="0">
                <a:latin typeface="Arial Narrow" panose="020B0606020202030204" pitchFamily="34" charset="0"/>
              </a:rPr>
              <a:t>Minister of Agriculture, Land Reform and Rural Development </a:t>
            </a:r>
            <a:r>
              <a:rPr lang="en-US" dirty="0" smtClean="0">
                <a:latin typeface="Arial Narrow" panose="020B0606020202030204" pitchFamily="34" charset="0"/>
              </a:rPr>
              <a:t>announced COVID </a:t>
            </a:r>
            <a:r>
              <a:rPr lang="en-US" dirty="0">
                <a:latin typeface="Arial Narrow" panose="020B0606020202030204" pitchFamily="34" charset="0"/>
              </a:rPr>
              <a:t>19 Financial Assistance </a:t>
            </a:r>
            <a:r>
              <a:rPr lang="en-US" dirty="0" smtClean="0">
                <a:latin typeface="Arial Narrow" panose="020B0606020202030204" pitchFamily="34" charset="0"/>
              </a:rPr>
              <a:t>package</a:t>
            </a:r>
          </a:p>
          <a:p>
            <a:pPr marL="285750" indent="-285750">
              <a:buFont typeface="Arial" panose="020B0604020202020204" pitchFamily="34" charset="0"/>
              <a:buChar char="•"/>
            </a:pPr>
            <a:r>
              <a:rPr lang="en-US" dirty="0" smtClean="0">
                <a:latin typeface="Arial Narrow" panose="020B0606020202030204" pitchFamily="34" charset="0"/>
              </a:rPr>
              <a:t>Includes distribution of masks </a:t>
            </a:r>
            <a:r>
              <a:rPr lang="en-US" dirty="0">
                <a:latin typeface="Arial Narrow" panose="020B0606020202030204" pitchFamily="34" charset="0"/>
              </a:rPr>
              <a:t>and gloves </a:t>
            </a:r>
            <a:r>
              <a:rPr lang="en-US" dirty="0" smtClean="0">
                <a:latin typeface="Arial Narrow" panose="020B0606020202030204" pitchFamily="34" charset="0"/>
              </a:rPr>
              <a:t>only to </a:t>
            </a:r>
            <a:r>
              <a:rPr lang="en-US" dirty="0">
                <a:latin typeface="Arial Narrow" panose="020B0606020202030204" pitchFamily="34" charset="0"/>
              </a:rPr>
              <a:t>those </a:t>
            </a:r>
            <a:r>
              <a:rPr lang="en-US" dirty="0" smtClean="0">
                <a:latin typeface="Arial Narrow" panose="020B0606020202030204" pitchFamily="34" charset="0"/>
              </a:rPr>
              <a:t>farmers </a:t>
            </a:r>
            <a:r>
              <a:rPr lang="en-US" dirty="0">
                <a:latin typeface="Arial Narrow" panose="020B0606020202030204" pitchFamily="34" charset="0"/>
              </a:rPr>
              <a:t>engaged in winter crops and who are harvesting. </a:t>
            </a:r>
            <a:endParaRPr lang="en-ZA" dirty="0">
              <a:latin typeface="Arial Narrow" panose="020B0606020202030204" pitchFamily="34" charset="0"/>
            </a:endParaRPr>
          </a:p>
          <a:p>
            <a:pPr marL="285750" indent="-285750">
              <a:buFont typeface="Arial" panose="020B0604020202020204" pitchFamily="34" charset="0"/>
              <a:buChar char="•"/>
            </a:pPr>
            <a:r>
              <a:rPr lang="en-US" dirty="0" smtClean="0">
                <a:latin typeface="Arial Narrow" panose="020B0606020202030204" pitchFamily="34" charset="0"/>
              </a:rPr>
              <a:t>KZNDARD will supplement </a:t>
            </a:r>
            <a:r>
              <a:rPr lang="en-US" dirty="0">
                <a:latin typeface="Arial Narrow" panose="020B0606020202030204" pitchFamily="34" charset="0"/>
              </a:rPr>
              <a:t>and align </a:t>
            </a:r>
            <a:r>
              <a:rPr lang="en-US" dirty="0" smtClean="0">
                <a:latin typeface="Arial Narrow" panose="020B0606020202030204" pitchFamily="34" charset="0"/>
              </a:rPr>
              <a:t>these efforts with this </a:t>
            </a:r>
            <a:r>
              <a:rPr lang="en-US" dirty="0" err="1" smtClean="0">
                <a:latin typeface="Arial Narrow" panose="020B0606020202030204" pitchFamily="34" charset="0"/>
              </a:rPr>
              <a:t>programme</a:t>
            </a:r>
            <a:endParaRPr lang="en-US" dirty="0" smtClean="0">
              <a:latin typeface="Arial Narrow" panose="020B0606020202030204" pitchFamily="34" charset="0"/>
            </a:endParaRPr>
          </a:p>
          <a:p>
            <a:pPr marL="285750" indent="-285750">
              <a:buFont typeface="Arial" panose="020B0604020202020204" pitchFamily="34" charset="0"/>
              <a:buChar char="•"/>
            </a:pPr>
            <a:r>
              <a:rPr lang="en-US" dirty="0" smtClean="0">
                <a:latin typeface="Arial Narrow" panose="020B0606020202030204" pitchFamily="34" charset="0"/>
              </a:rPr>
              <a:t>KZNDARD will work with farmer </a:t>
            </a:r>
            <a:r>
              <a:rPr lang="en-US" dirty="0">
                <a:latin typeface="Arial Narrow" panose="020B0606020202030204" pitchFamily="34" charset="0"/>
              </a:rPr>
              <a:t>organizations and farm worker organizations </a:t>
            </a:r>
            <a:r>
              <a:rPr lang="en-US" dirty="0" smtClean="0">
                <a:latin typeface="Arial Narrow" panose="020B0606020202030204" pitchFamily="34" charset="0"/>
              </a:rPr>
              <a:t>to ascertain exact target group across commodities and across entire province</a:t>
            </a:r>
          </a:p>
          <a:p>
            <a:pPr marL="285750" indent="-285750">
              <a:buFont typeface="Arial" panose="020B0604020202020204" pitchFamily="34" charset="0"/>
              <a:buChar char="•"/>
            </a:pPr>
            <a:r>
              <a:rPr lang="en-US" dirty="0" smtClean="0">
                <a:latin typeface="Arial Narrow" panose="020B0606020202030204" pitchFamily="34" charset="0"/>
              </a:rPr>
              <a:t>Stakeholders will be consulted as to how </a:t>
            </a:r>
            <a:r>
              <a:rPr lang="en-US" dirty="0">
                <a:latin typeface="Arial Narrow" panose="020B0606020202030204" pitchFamily="34" charset="0"/>
              </a:rPr>
              <a:t>distribution will </a:t>
            </a:r>
            <a:r>
              <a:rPr lang="en-US" dirty="0" smtClean="0">
                <a:latin typeface="Arial Narrow" panose="020B0606020202030204" pitchFamily="34" charset="0"/>
              </a:rPr>
              <a:t>happen, e.g. to </a:t>
            </a:r>
            <a:r>
              <a:rPr lang="en-US" dirty="0">
                <a:latin typeface="Arial Narrow" panose="020B0606020202030204" pitchFamily="34" charset="0"/>
              </a:rPr>
              <a:t>limit </a:t>
            </a:r>
            <a:r>
              <a:rPr lang="en-US" dirty="0" smtClean="0">
                <a:latin typeface="Arial Narrow" panose="020B0606020202030204" pitchFamily="34" charset="0"/>
              </a:rPr>
              <a:t>movement </a:t>
            </a:r>
            <a:r>
              <a:rPr lang="en-US" dirty="0">
                <a:latin typeface="Arial Narrow" panose="020B0606020202030204" pitchFamily="34" charset="0"/>
              </a:rPr>
              <a:t>local farmer organization </a:t>
            </a:r>
            <a:r>
              <a:rPr lang="en-US" dirty="0" smtClean="0">
                <a:latin typeface="Arial Narrow" panose="020B0606020202030204" pitchFamily="34" charset="0"/>
              </a:rPr>
              <a:t>could </a:t>
            </a:r>
            <a:r>
              <a:rPr lang="en-US" dirty="0">
                <a:latin typeface="Arial Narrow" panose="020B0606020202030204" pitchFamily="34" charset="0"/>
              </a:rPr>
              <a:t>nominate a person to receive </a:t>
            </a:r>
            <a:r>
              <a:rPr lang="en-US" dirty="0" smtClean="0">
                <a:latin typeface="Arial Narrow" panose="020B0606020202030204" pitchFamily="34" charset="0"/>
              </a:rPr>
              <a:t> </a:t>
            </a:r>
            <a:r>
              <a:rPr lang="en-US" dirty="0">
                <a:latin typeface="Arial Narrow" panose="020B0606020202030204" pitchFamily="34" charset="0"/>
              </a:rPr>
              <a:t>materials </a:t>
            </a:r>
            <a:r>
              <a:rPr lang="en-US" dirty="0" smtClean="0">
                <a:latin typeface="Arial Narrow" panose="020B0606020202030204" pitchFamily="34" charset="0"/>
              </a:rPr>
              <a:t>then </a:t>
            </a:r>
            <a:r>
              <a:rPr lang="en-US" dirty="0">
                <a:latin typeface="Arial Narrow" panose="020B0606020202030204" pitchFamily="34" charset="0"/>
              </a:rPr>
              <a:t>distribute to other farmers or local farm worker representatives</a:t>
            </a:r>
            <a:r>
              <a:rPr lang="en-US" dirty="0" smtClean="0">
                <a:latin typeface="Arial Narrow" panose="020B0606020202030204" pitchFamily="34" charset="0"/>
              </a:rPr>
              <a:t>.</a:t>
            </a:r>
            <a:endParaRPr lang="en-ZA" dirty="0">
              <a:latin typeface="Arial Narrow" panose="020B0606020202030204" pitchFamily="34" charset="0"/>
            </a:endParaRPr>
          </a:p>
        </p:txBody>
      </p:sp>
      <p:sp>
        <p:nvSpPr>
          <p:cNvPr id="2" name="TextBox 1"/>
          <p:cNvSpPr txBox="1"/>
          <p:nvPr/>
        </p:nvSpPr>
        <p:spPr>
          <a:xfrm>
            <a:off x="8763" y="5671339"/>
            <a:ext cx="9126474" cy="1200329"/>
          </a:xfrm>
          <a:prstGeom prst="rect">
            <a:avLst/>
          </a:prstGeom>
          <a:solidFill>
            <a:schemeClr val="accent3">
              <a:lumMod val="20000"/>
              <a:lumOff val="80000"/>
            </a:schemeClr>
          </a:solidFill>
          <a:ln w="76200">
            <a:solidFill>
              <a:srgbClr val="C00000"/>
            </a:solidFill>
          </a:ln>
        </p:spPr>
        <p:txBody>
          <a:bodyPr wrap="square" rtlCol="0">
            <a:spAutoFit/>
          </a:bodyPr>
          <a:lstStyle/>
          <a:p>
            <a:pPr algn="ctr"/>
            <a:r>
              <a:rPr lang="en-US" sz="2400" b="1" dirty="0"/>
              <a:t>PROTECTION OF EPWP WORKERS WILL BE OF UTMOST PRIORITY THROUGHOUT </a:t>
            </a:r>
            <a:r>
              <a:rPr lang="en-US" sz="2400" b="1" dirty="0" smtClean="0"/>
              <a:t>IMPLEMENTATION </a:t>
            </a:r>
            <a:r>
              <a:rPr lang="en-US" sz="2400" b="1" dirty="0"/>
              <a:t>OF </a:t>
            </a:r>
            <a:r>
              <a:rPr lang="en-US" sz="2400" b="1" dirty="0" smtClean="0"/>
              <a:t> </a:t>
            </a:r>
            <a:r>
              <a:rPr lang="en-US" sz="2400" b="1" dirty="0"/>
              <a:t>PROGRAMME</a:t>
            </a:r>
            <a:endParaRPr lang="en-ZA" sz="2400" b="1" dirty="0"/>
          </a:p>
        </p:txBody>
      </p:sp>
      <p:pic>
        <p:nvPicPr>
          <p:cNvPr id="10" name="Picture 9" descr="747959-01-08-(Read-Only)"/>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86400" y="1070262"/>
            <a:ext cx="3648836" cy="1749138"/>
          </a:xfrm>
          <a:prstGeom prst="rect">
            <a:avLst/>
          </a:prstGeom>
          <a:noFill/>
          <a:ln>
            <a:noFill/>
          </a:ln>
        </p:spPr>
      </p:pic>
    </p:spTree>
    <p:extLst>
      <p:ext uri="{BB962C8B-B14F-4D97-AF65-F5344CB8AC3E}">
        <p14:creationId xmlns:p14="http://schemas.microsoft.com/office/powerpoint/2010/main" val="24774830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le 1"/>
          <p:cNvSpPr txBox="1">
            <a:spLocks/>
          </p:cNvSpPr>
          <p:nvPr/>
        </p:nvSpPr>
        <p:spPr bwMode="auto">
          <a:xfrm>
            <a:off x="2590800" y="1094164"/>
            <a:ext cx="617220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00"/>
              </a:buClr>
              <a:buSzPct val="75000"/>
              <a:buFontTx/>
              <a:buNone/>
              <a:tabLst/>
              <a:defRPr/>
            </a:pPr>
            <a:endParaRPr kumimoji="0" lang="en-ZA" altLang="en-US" sz="1800" b="1" i="0" u="none" strike="noStrike" kern="1200" cap="none" spc="0" normalizeH="0" baseline="0" noProof="0" dirty="0">
              <a:ln>
                <a:noFill/>
              </a:ln>
              <a:solidFill>
                <a:srgbClr val="006600"/>
              </a:solidFill>
              <a:effectLst/>
              <a:uLnTx/>
              <a:uFillTx/>
              <a:latin typeface="Verdana" panose="020B0604030504040204" pitchFamily="34" charset="0"/>
              <a:ea typeface="+mn-ea"/>
              <a:cs typeface="Arial" panose="020B0604020202020204" pitchFamily="34" charset="0"/>
            </a:endParaRPr>
          </a:p>
        </p:txBody>
      </p:sp>
      <p:sp>
        <p:nvSpPr>
          <p:cNvPr id="7" name="Rectangle 6"/>
          <p:cNvSpPr/>
          <p:nvPr/>
        </p:nvSpPr>
        <p:spPr>
          <a:xfrm>
            <a:off x="533400" y="1630739"/>
            <a:ext cx="8153400" cy="923330"/>
          </a:xfrm>
          <a:prstGeom prst="rect">
            <a:avLst/>
          </a:prstGeom>
        </p:spPr>
        <p:txBody>
          <a:bodyPr wrap="square">
            <a:spAutoFit/>
          </a:bodyPr>
          <a:lstStyle/>
          <a:p>
            <a:pPr marL="285750" marR="0" lvl="0" indent="-285750" algn="just" defTabSz="914400" rtl="0" eaLnBrk="0" fontAlgn="base" latinLnBrk="0" hangingPunct="0">
              <a:lnSpc>
                <a:spcPct val="150000"/>
              </a:lnSpc>
              <a:spcBef>
                <a:spcPct val="0"/>
              </a:spcBef>
              <a:spcAft>
                <a:spcPct val="0"/>
              </a:spcAft>
              <a:buClrTx/>
              <a:buSzTx/>
              <a:buFont typeface="Arial" panose="020B0604020202020204" pitchFamily="34" charset="0"/>
              <a:buChar char="•"/>
              <a:tabLst/>
              <a:defRPr/>
            </a:pPr>
            <a:endParaRPr kumimoji="0" lang="en-US"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defRPr/>
            </a:pPr>
            <a:r>
              <a:rPr kumimoji="0" lang="en-ZA"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endParaRPr kumimoji="0" lang="en-US"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1" name="Rectangle 10">
            <a:extLst>
              <a:ext uri="{FF2B5EF4-FFF2-40B4-BE49-F238E27FC236}">
                <a16:creationId xmlns:a16="http://schemas.microsoft.com/office/drawing/2014/main" id="{603DA742-E284-4A5A-B231-1F1ECA42B012}"/>
              </a:ext>
            </a:extLst>
          </p:cNvPr>
          <p:cNvSpPr/>
          <p:nvPr/>
        </p:nvSpPr>
        <p:spPr bwMode="auto">
          <a:xfrm>
            <a:off x="-1905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4" name="Slide Number Placeholder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A1D250C-6849-490A-84C4-5527ECB713BA}"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32</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pic>
        <p:nvPicPr>
          <p:cNvPr id="12" name="image2.png"/>
          <p:cNvPicPr/>
          <p:nvPr/>
        </p:nvPicPr>
        <p:blipFill>
          <a:blip r:embed="rId2"/>
          <a:srcRect/>
          <a:stretch>
            <a:fillRect/>
          </a:stretch>
        </p:blipFill>
        <p:spPr>
          <a:xfrm>
            <a:off x="-11624" y="-512"/>
            <a:ext cx="2776538" cy="1066801"/>
          </a:xfrm>
          <a:prstGeom prst="rect">
            <a:avLst/>
          </a:prstGeom>
          <a:ln/>
        </p:spPr>
      </p:pic>
      <p:sp>
        <p:nvSpPr>
          <p:cNvPr id="13" name="Title 1"/>
          <p:cNvSpPr txBox="1">
            <a:spLocks/>
          </p:cNvSpPr>
          <p:nvPr/>
        </p:nvSpPr>
        <p:spPr bwMode="auto">
          <a:xfrm>
            <a:off x="2764913" y="53171"/>
            <a:ext cx="6370323" cy="914400"/>
          </a:xfrm>
          <a:prstGeom prst="rect">
            <a:avLst/>
          </a:prstGeom>
          <a:solidFill>
            <a:schemeClr val="tx1"/>
          </a:solidFill>
          <a:ln>
            <a:headEnd/>
            <a:tailEnd/>
          </a:ln>
        </p:spPr>
        <p:style>
          <a:lnRef idx="2">
            <a:schemeClr val="accent3"/>
          </a:lnRef>
          <a:fillRef idx="1">
            <a:schemeClr val="lt1"/>
          </a:fillRef>
          <a:effectRef idx="0">
            <a:schemeClr val="accent3"/>
          </a:effectRef>
          <a:fontRef idx="minor">
            <a:schemeClr val="dk1"/>
          </a:fontRef>
        </p:style>
        <p:txBody>
          <a:bodyPr anchor="ctr"/>
          <a:lstStyle/>
          <a:p>
            <a:pPr lvl="0" algn="ctr">
              <a:lnSpc>
                <a:spcPct val="120000"/>
              </a:lnSpc>
              <a:spcAft>
                <a:spcPts val="600"/>
              </a:spcAft>
              <a:defRPr/>
            </a:pPr>
            <a:r>
              <a:rPr lang="en-US" sz="2400" b="1" dirty="0" smtClean="0">
                <a:solidFill>
                  <a:schemeClr val="bg1"/>
                </a:solidFill>
                <a:latin typeface="Arial" panose="020B0604020202020204" pitchFamily="34" charset="0"/>
                <a:ea typeface="+mj-ea"/>
                <a:cs typeface="Arial" panose="020B0604020202020204" pitchFamily="34" charset="0"/>
              </a:rPr>
              <a:t>DARD COMMUNICATIONS STRATEGY </a:t>
            </a:r>
            <a:endParaRPr kumimoji="0" lang="en-ZA" sz="2400" b="1"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p:txBody>
      </p:sp>
      <p:sp>
        <p:nvSpPr>
          <p:cNvPr id="14" name="Content Placeholder 2"/>
          <p:cNvSpPr>
            <a:spLocks noGrp="1"/>
          </p:cNvSpPr>
          <p:nvPr>
            <p:ph idx="1"/>
          </p:nvPr>
        </p:nvSpPr>
        <p:spPr>
          <a:xfrm>
            <a:off x="5166" y="1088220"/>
            <a:ext cx="9138834" cy="5388779"/>
          </a:xfrm>
        </p:spPr>
        <p:txBody>
          <a:bodyPr>
            <a:normAutofit fontScale="77500" lnSpcReduction="20000"/>
          </a:bodyPr>
          <a:lstStyle/>
          <a:p>
            <a:pPr algn="just"/>
            <a:r>
              <a:rPr lang="en-US" dirty="0" smtClean="0">
                <a:latin typeface="Arial Narrow" panose="020B0606020202030204" pitchFamily="34" charset="0"/>
                <a:cs typeface="Arial" panose="020B0604020202020204" pitchFamily="34" charset="0"/>
              </a:rPr>
              <a:t>Following the approval of the Provincial Communications and Marketing Strategy for this MTSF by Cabinet, the Department developed its own Strategy that is aligned to this as well as the </a:t>
            </a:r>
            <a:r>
              <a:rPr lang="en-ZA" dirty="0" smtClean="0">
                <a:latin typeface="Arial Narrow" panose="020B0606020202030204" pitchFamily="34" charset="0"/>
                <a:cs typeface="Arial" panose="020B0604020202020204" pitchFamily="34" charset="0"/>
              </a:rPr>
              <a:t>National Communication Framework 2019/24 as per Government Communications Information System (GCIS). </a:t>
            </a:r>
            <a:endParaRPr lang="en-US" dirty="0">
              <a:latin typeface="Arial Narrow" panose="020B0606020202030204" pitchFamily="34" charset="0"/>
              <a:cs typeface="Arial" panose="020B0604020202020204" pitchFamily="34" charset="0"/>
            </a:endParaRPr>
          </a:p>
          <a:p>
            <a:r>
              <a:rPr lang="en-US" dirty="0" smtClean="0">
                <a:latin typeface="Arial Narrow" panose="020B0606020202030204" pitchFamily="34" charset="0"/>
                <a:cs typeface="Arial" panose="020B0604020202020204" pitchFamily="34" charset="0"/>
              </a:rPr>
              <a:t>This communication strategy has been developed to assist the Department to achieve its vision and mission through the following communication services:</a:t>
            </a:r>
          </a:p>
          <a:p>
            <a:pPr marL="557213" lvl="1" indent="-214313"/>
            <a:r>
              <a:rPr lang="en-US" dirty="0" smtClean="0">
                <a:latin typeface="Arial Narrow" panose="020B0606020202030204" pitchFamily="34" charset="0"/>
                <a:cs typeface="Arial" panose="020B0604020202020204" pitchFamily="34" charset="0"/>
              </a:rPr>
              <a:t>Internal Communication</a:t>
            </a:r>
          </a:p>
          <a:p>
            <a:pPr marL="557213" lvl="1" indent="-214313"/>
            <a:r>
              <a:rPr lang="en-US" dirty="0" smtClean="0">
                <a:latin typeface="Arial Narrow" panose="020B0606020202030204" pitchFamily="34" charset="0"/>
                <a:cs typeface="Arial" panose="020B0604020202020204" pitchFamily="34" charset="0"/>
              </a:rPr>
              <a:t>External Communication</a:t>
            </a:r>
          </a:p>
          <a:p>
            <a:pPr marL="557213" lvl="1" indent="-214313"/>
            <a:r>
              <a:rPr lang="en-US" dirty="0" smtClean="0">
                <a:latin typeface="Arial Narrow" panose="020B0606020202030204" pitchFamily="34" charset="0"/>
                <a:cs typeface="Arial" panose="020B0604020202020204" pitchFamily="34" charset="0"/>
              </a:rPr>
              <a:t>Media Liaison and Digital Media</a:t>
            </a:r>
          </a:p>
          <a:p>
            <a:pPr marL="557213" lvl="1" indent="-214313"/>
            <a:r>
              <a:rPr lang="en-US" dirty="0" smtClean="0">
                <a:latin typeface="Arial Narrow" panose="020B0606020202030204" pitchFamily="34" charset="0"/>
                <a:cs typeface="Arial" panose="020B0604020202020204" pitchFamily="34" charset="0"/>
              </a:rPr>
              <a:t>Public Relations/Public Interface Management</a:t>
            </a:r>
          </a:p>
          <a:p>
            <a:pPr marL="557213" lvl="1" indent="-214313"/>
            <a:r>
              <a:rPr lang="en-ZA" b="1" dirty="0" smtClean="0">
                <a:latin typeface="Arial Narrow" panose="020B0606020202030204" pitchFamily="34" charset="0"/>
                <a:cs typeface="Arial" panose="020B0604020202020204" pitchFamily="34" charset="0"/>
              </a:rPr>
              <a:t>Media Liaison and Social Media</a:t>
            </a:r>
            <a:endParaRPr lang="en-US" b="1" dirty="0" smtClean="0">
              <a:latin typeface="Arial Narrow" panose="020B0606020202030204" pitchFamily="34" charset="0"/>
              <a:cs typeface="Arial" panose="020B0604020202020204" pitchFamily="34" charset="0"/>
            </a:endParaRPr>
          </a:p>
          <a:p>
            <a:pPr marL="214313" indent="-214313"/>
            <a:endParaRPr lang="en-ZA" dirty="0" smtClean="0">
              <a:latin typeface="Arial Narrow" panose="020B0606020202030204" pitchFamily="34" charset="0"/>
              <a:cs typeface="Arial" panose="020B0604020202020204" pitchFamily="34" charset="0"/>
            </a:endParaRPr>
          </a:p>
          <a:p>
            <a:pPr marL="214313" indent="-214313"/>
            <a:r>
              <a:rPr lang="en-ZA" dirty="0" smtClean="0">
                <a:latin typeface="Arial Narrow" panose="020B0606020202030204" pitchFamily="34" charset="0"/>
                <a:cs typeface="Arial" panose="020B0604020202020204" pitchFamily="34" charset="0"/>
              </a:rPr>
              <a:t>The Departmental pay off line is</a:t>
            </a:r>
            <a:r>
              <a:rPr lang="en-ZA" b="1" dirty="0" smtClean="0">
                <a:latin typeface="Arial Narrow" panose="020B0606020202030204" pitchFamily="34" charset="0"/>
                <a:cs typeface="Arial" panose="020B0604020202020204" pitchFamily="34" charset="0"/>
              </a:rPr>
              <a:t> #</a:t>
            </a:r>
            <a:r>
              <a:rPr lang="en-ZA" b="1" dirty="0" err="1" smtClean="0">
                <a:latin typeface="Arial Narrow" panose="020B0606020202030204" pitchFamily="34" charset="0"/>
                <a:cs typeface="Arial" panose="020B0604020202020204" pitchFamily="34" charset="0"/>
              </a:rPr>
              <a:t>Phezukomkhono</a:t>
            </a:r>
            <a:endParaRPr lang="en-US" dirty="0" smtClean="0">
              <a:latin typeface="Arial Narrow" panose="020B0606020202030204" pitchFamily="34" charset="0"/>
              <a:cs typeface="Arial" panose="020B0604020202020204" pitchFamily="34" charset="0"/>
            </a:endParaRPr>
          </a:p>
          <a:p>
            <a:pPr marL="214313" indent="-214313"/>
            <a:endParaRPr lang="en-US" dirty="0" smtClean="0">
              <a:latin typeface="Arial Narrow" panose="020B0606020202030204" pitchFamily="34" charset="0"/>
            </a:endParaRPr>
          </a:p>
        </p:txBody>
      </p:sp>
    </p:spTree>
    <p:extLst>
      <p:ext uri="{BB962C8B-B14F-4D97-AF65-F5344CB8AC3E}">
        <p14:creationId xmlns:p14="http://schemas.microsoft.com/office/powerpoint/2010/main" val="18754399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le 1"/>
          <p:cNvSpPr txBox="1">
            <a:spLocks/>
          </p:cNvSpPr>
          <p:nvPr/>
        </p:nvSpPr>
        <p:spPr bwMode="auto">
          <a:xfrm>
            <a:off x="2590800" y="1094164"/>
            <a:ext cx="617220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00"/>
              </a:buClr>
              <a:buSzPct val="75000"/>
              <a:buFontTx/>
              <a:buNone/>
              <a:tabLst/>
              <a:defRPr/>
            </a:pPr>
            <a:endParaRPr kumimoji="0" lang="en-ZA" altLang="en-US" sz="1800" b="1" i="0" u="none" strike="noStrike" kern="1200" cap="none" spc="0" normalizeH="0" baseline="0" noProof="0" dirty="0">
              <a:ln>
                <a:noFill/>
              </a:ln>
              <a:solidFill>
                <a:srgbClr val="006600"/>
              </a:solidFill>
              <a:effectLst/>
              <a:uLnTx/>
              <a:uFillTx/>
              <a:latin typeface="Verdana" panose="020B0604030504040204" pitchFamily="34" charset="0"/>
              <a:ea typeface="+mn-ea"/>
              <a:cs typeface="Arial" panose="020B0604020202020204" pitchFamily="34" charset="0"/>
            </a:endParaRPr>
          </a:p>
        </p:txBody>
      </p:sp>
      <p:sp>
        <p:nvSpPr>
          <p:cNvPr id="7" name="Rectangle 6"/>
          <p:cNvSpPr/>
          <p:nvPr/>
        </p:nvSpPr>
        <p:spPr>
          <a:xfrm>
            <a:off x="533400" y="1630739"/>
            <a:ext cx="8153400" cy="923330"/>
          </a:xfrm>
          <a:prstGeom prst="rect">
            <a:avLst/>
          </a:prstGeom>
        </p:spPr>
        <p:txBody>
          <a:bodyPr wrap="square">
            <a:spAutoFit/>
          </a:bodyPr>
          <a:lstStyle/>
          <a:p>
            <a:pPr marL="285750" marR="0" lvl="0" indent="-285750" algn="just" defTabSz="914400" rtl="0" eaLnBrk="0" fontAlgn="base" latinLnBrk="0" hangingPunct="0">
              <a:lnSpc>
                <a:spcPct val="150000"/>
              </a:lnSpc>
              <a:spcBef>
                <a:spcPct val="0"/>
              </a:spcBef>
              <a:spcAft>
                <a:spcPct val="0"/>
              </a:spcAft>
              <a:buClrTx/>
              <a:buSzTx/>
              <a:buFont typeface="Arial" panose="020B0604020202020204" pitchFamily="34" charset="0"/>
              <a:buChar char="•"/>
              <a:tabLst/>
              <a:defRPr/>
            </a:pPr>
            <a:endParaRPr kumimoji="0" lang="en-US"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defRPr/>
            </a:pPr>
            <a:r>
              <a:rPr kumimoji="0" lang="en-ZA"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endParaRPr kumimoji="0" lang="en-US"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1" name="Rectangle 10">
            <a:extLst>
              <a:ext uri="{FF2B5EF4-FFF2-40B4-BE49-F238E27FC236}">
                <a16:creationId xmlns:a16="http://schemas.microsoft.com/office/drawing/2014/main" id="{603DA742-E284-4A5A-B231-1F1ECA42B012}"/>
              </a:ext>
            </a:extLst>
          </p:cNvPr>
          <p:cNvSpPr/>
          <p:nvPr/>
        </p:nvSpPr>
        <p:spPr bwMode="auto">
          <a:xfrm>
            <a:off x="-1905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4" name="Slide Number Placeholder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A1D250C-6849-490A-84C4-5527ECB713BA}"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33</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pic>
        <p:nvPicPr>
          <p:cNvPr id="12" name="image2.png"/>
          <p:cNvPicPr/>
          <p:nvPr/>
        </p:nvPicPr>
        <p:blipFill>
          <a:blip r:embed="rId2"/>
          <a:srcRect/>
          <a:stretch>
            <a:fillRect/>
          </a:stretch>
        </p:blipFill>
        <p:spPr>
          <a:xfrm>
            <a:off x="-11624" y="-512"/>
            <a:ext cx="2776538" cy="1066801"/>
          </a:xfrm>
          <a:prstGeom prst="rect">
            <a:avLst/>
          </a:prstGeom>
          <a:ln/>
        </p:spPr>
      </p:pic>
      <p:sp>
        <p:nvSpPr>
          <p:cNvPr id="13" name="Title 1"/>
          <p:cNvSpPr txBox="1">
            <a:spLocks/>
          </p:cNvSpPr>
          <p:nvPr/>
        </p:nvSpPr>
        <p:spPr bwMode="auto">
          <a:xfrm>
            <a:off x="2764913" y="53171"/>
            <a:ext cx="6370323" cy="914400"/>
          </a:xfrm>
          <a:prstGeom prst="rect">
            <a:avLst/>
          </a:prstGeom>
          <a:solidFill>
            <a:schemeClr val="tx1"/>
          </a:solidFill>
          <a:ln>
            <a:headEnd/>
            <a:tailEnd/>
          </a:ln>
        </p:spPr>
        <p:style>
          <a:lnRef idx="2">
            <a:schemeClr val="accent3"/>
          </a:lnRef>
          <a:fillRef idx="1">
            <a:schemeClr val="lt1"/>
          </a:fillRef>
          <a:effectRef idx="0">
            <a:schemeClr val="accent3"/>
          </a:effectRef>
          <a:fontRef idx="minor">
            <a:schemeClr val="dk1"/>
          </a:fontRef>
        </p:style>
        <p:txBody>
          <a:bodyPr anchor="ctr"/>
          <a:lstStyle/>
          <a:p>
            <a:pPr lvl="0" algn="ctr">
              <a:lnSpc>
                <a:spcPct val="120000"/>
              </a:lnSpc>
              <a:spcAft>
                <a:spcPts val="600"/>
              </a:spcAft>
              <a:defRPr/>
            </a:pPr>
            <a:r>
              <a:rPr lang="en-US" sz="2400" b="1" dirty="0" smtClean="0">
                <a:solidFill>
                  <a:schemeClr val="bg1"/>
                </a:solidFill>
                <a:latin typeface="Arial" panose="020B0604020202020204" pitchFamily="34" charset="0"/>
                <a:ea typeface="+mj-ea"/>
                <a:cs typeface="Arial" panose="020B0604020202020204" pitchFamily="34" charset="0"/>
              </a:rPr>
              <a:t>DARD COMMUNICATIONS STRATEGY</a:t>
            </a:r>
          </a:p>
          <a:p>
            <a:pPr lvl="0" algn="ctr">
              <a:lnSpc>
                <a:spcPct val="120000"/>
              </a:lnSpc>
              <a:spcAft>
                <a:spcPts val="600"/>
              </a:spcAft>
              <a:defRPr/>
            </a:pPr>
            <a:r>
              <a:rPr lang="en-US" sz="2400" b="1" dirty="0">
                <a:solidFill>
                  <a:schemeClr val="bg1"/>
                </a:solidFill>
                <a:latin typeface="Arial" panose="020B0604020202020204" pitchFamily="34" charset="0"/>
                <a:cs typeface="Arial" panose="020B0604020202020204" pitchFamily="34" charset="0"/>
              </a:rPr>
              <a:t>COVID-19</a:t>
            </a:r>
            <a:r>
              <a:rPr lang="en-US" sz="2400" b="1" dirty="0" smtClean="0">
                <a:solidFill>
                  <a:schemeClr val="bg1"/>
                </a:solidFill>
                <a:latin typeface="Arial" panose="020B0604020202020204" pitchFamily="34" charset="0"/>
                <a:ea typeface="+mj-ea"/>
                <a:cs typeface="Arial" panose="020B0604020202020204" pitchFamily="34" charset="0"/>
              </a:rPr>
              <a:t> </a:t>
            </a:r>
            <a:endParaRPr kumimoji="0" lang="en-ZA" sz="2400" b="1"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p:txBody>
      </p:sp>
      <p:sp>
        <p:nvSpPr>
          <p:cNvPr id="15" name="Content Placeholder 2"/>
          <p:cNvSpPr>
            <a:spLocks noGrp="1"/>
          </p:cNvSpPr>
          <p:nvPr>
            <p:ph idx="1"/>
          </p:nvPr>
        </p:nvSpPr>
        <p:spPr>
          <a:xfrm>
            <a:off x="0" y="1032980"/>
            <a:ext cx="9135236" cy="5444019"/>
          </a:xfrm>
        </p:spPr>
        <p:txBody>
          <a:bodyPr>
            <a:noAutofit/>
          </a:bodyPr>
          <a:lstStyle/>
          <a:p>
            <a:pPr marL="0" indent="0" algn="just" eaLnBrk="0" fontAlgn="base" hangingPunct="0">
              <a:buNone/>
            </a:pPr>
            <a:r>
              <a:rPr lang="en-US" sz="1800" dirty="0">
                <a:latin typeface="Arial Narrow" panose="020B0606020202030204" pitchFamily="34" charset="0"/>
                <a:cs typeface="Arial" panose="020B0604020202020204" pitchFamily="34" charset="0"/>
              </a:rPr>
              <a:t>The advent of COVID-19 has not dramatically changed the Department’s communication strategy, instead, the same media platforms are utilized. However, messaging and content has changed to reflect core focus on Department support and services during the lockdown period. Department has conducted intensive media campaigns to promote the Disaster Relief Fund. </a:t>
            </a:r>
            <a:r>
              <a:rPr lang="en-ZA" sz="1800" dirty="0">
                <a:latin typeface="Arial Narrow" panose="020B0606020202030204" pitchFamily="34" charset="0"/>
                <a:cs typeface="Arial" panose="020B0604020202020204" pitchFamily="34" charset="0"/>
              </a:rPr>
              <a:t>The Department has focused on the following areas:</a:t>
            </a:r>
            <a:endParaRPr lang="en-US" sz="1800" dirty="0">
              <a:latin typeface="Arial Narrow" panose="020B0606020202030204" pitchFamily="34" charset="0"/>
              <a:cs typeface="Arial" panose="020B0604020202020204" pitchFamily="34" charset="0"/>
            </a:endParaRPr>
          </a:p>
          <a:p>
            <a:pPr marL="214313" indent="-214313" algn="just" eaLnBrk="0" fontAlgn="base" hangingPunct="0"/>
            <a:r>
              <a:rPr lang="en-ZA" sz="1800" dirty="0">
                <a:latin typeface="Arial Narrow" panose="020B0606020202030204" pitchFamily="34" charset="0"/>
                <a:cs typeface="Arial" panose="020B0604020202020204" pitchFamily="34" charset="0"/>
              </a:rPr>
              <a:t>Elevating communication, including communicators to EXCO in order to leverage publicity opportunities.</a:t>
            </a:r>
            <a:endParaRPr lang="en-US" sz="1800" dirty="0">
              <a:latin typeface="Arial Narrow" panose="020B0606020202030204" pitchFamily="34" charset="0"/>
              <a:cs typeface="Arial" panose="020B0604020202020204" pitchFamily="34" charset="0"/>
            </a:endParaRPr>
          </a:p>
          <a:p>
            <a:pPr marL="214313" indent="-214313" algn="just" eaLnBrk="0" fontAlgn="base" hangingPunct="0"/>
            <a:r>
              <a:rPr lang="en-ZA" sz="1800" dirty="0">
                <a:latin typeface="Arial Narrow" panose="020B0606020202030204" pitchFamily="34" charset="0"/>
                <a:cs typeface="Arial" panose="020B0604020202020204" pitchFamily="34" charset="0"/>
              </a:rPr>
              <a:t>Provide comprehensive support to MEC public engagements to maximise stakeholder reach</a:t>
            </a:r>
          </a:p>
          <a:p>
            <a:pPr marL="214313" indent="-214313" algn="just" eaLnBrk="0" fontAlgn="base" hangingPunct="0"/>
            <a:r>
              <a:rPr lang="en-ZA" sz="1800" dirty="0">
                <a:latin typeface="Arial Narrow" panose="020B0606020202030204" pitchFamily="34" charset="0"/>
                <a:cs typeface="Arial" panose="020B0604020202020204" pitchFamily="34" charset="0"/>
              </a:rPr>
              <a:t>Strengthen online media platforms to ensure Department is accessible at all times</a:t>
            </a:r>
            <a:endParaRPr lang="en-US" sz="1800" dirty="0">
              <a:latin typeface="Arial Narrow" panose="020B0606020202030204" pitchFamily="34" charset="0"/>
              <a:cs typeface="Arial" panose="020B0604020202020204" pitchFamily="34" charset="0"/>
            </a:endParaRPr>
          </a:p>
          <a:p>
            <a:pPr marL="214313" indent="-214313" algn="just" eaLnBrk="0" fontAlgn="base" hangingPunct="0"/>
            <a:r>
              <a:rPr lang="en-ZA" sz="1800" dirty="0">
                <a:latin typeface="Arial Narrow" panose="020B0606020202030204" pitchFamily="34" charset="0"/>
                <a:cs typeface="Arial" panose="020B0604020202020204" pitchFamily="34" charset="0"/>
              </a:rPr>
              <a:t>Live stream of key government engagements on Facebook, Twitter and YouTube </a:t>
            </a:r>
          </a:p>
          <a:p>
            <a:pPr marL="214313" indent="-214313" algn="just" eaLnBrk="0" fontAlgn="base" hangingPunct="0"/>
            <a:r>
              <a:rPr lang="en-ZA" sz="1800" dirty="0">
                <a:latin typeface="Arial Narrow" panose="020B0606020202030204" pitchFamily="34" charset="0"/>
                <a:cs typeface="Arial" panose="020B0604020202020204" pitchFamily="34" charset="0"/>
              </a:rPr>
              <a:t>Publishing COVID-19 under dedicated website category</a:t>
            </a:r>
          </a:p>
          <a:p>
            <a:pPr marL="214313" indent="-214313" algn="just" eaLnBrk="0" fontAlgn="base" hangingPunct="0"/>
            <a:r>
              <a:rPr lang="en-ZA" sz="1800" dirty="0">
                <a:latin typeface="Arial Narrow" panose="020B0606020202030204" pitchFamily="34" charset="0"/>
                <a:cs typeface="Arial" panose="020B0604020202020204" pitchFamily="34" charset="0"/>
              </a:rPr>
              <a:t>Publishing senior management and district contact details on the </a:t>
            </a:r>
            <a:r>
              <a:rPr lang="en-ZA" sz="1800" dirty="0" smtClean="0">
                <a:latin typeface="Arial Narrow" panose="020B0606020202030204" pitchFamily="34" charset="0"/>
                <a:cs typeface="Arial" panose="020B0604020202020204" pitchFamily="34" charset="0"/>
              </a:rPr>
              <a:t>website</a:t>
            </a:r>
            <a:endParaRPr lang="en-US" sz="1800" dirty="0">
              <a:latin typeface="Arial Narrow" panose="020B0606020202030204" pitchFamily="34" charset="0"/>
              <a:cs typeface="Arial" panose="020B0604020202020204" pitchFamily="34" charset="0"/>
            </a:endParaRPr>
          </a:p>
          <a:p>
            <a:pPr marL="0" indent="0" algn="just">
              <a:buNone/>
            </a:pPr>
            <a:r>
              <a:rPr lang="en-ZA" sz="1800" b="1" dirty="0">
                <a:latin typeface="Arial Narrow" panose="020B0606020202030204" pitchFamily="34" charset="0"/>
                <a:cs typeface="Arial" panose="020B0604020202020204" pitchFamily="34" charset="0"/>
              </a:rPr>
              <a:t>The following radio platforms are used to Communication the mandate, policy and programmes of the Department</a:t>
            </a:r>
            <a:endParaRPr lang="en-US" sz="1800" dirty="0">
              <a:latin typeface="Arial Narrow" panose="020B0606020202030204" pitchFamily="34" charset="0"/>
              <a:cs typeface="Arial" panose="020B0604020202020204" pitchFamily="34" charset="0"/>
            </a:endParaRPr>
          </a:p>
          <a:p>
            <a:pPr marL="214313" indent="-214313" algn="just"/>
            <a:r>
              <a:rPr lang="en-ZA" sz="1800" b="1" dirty="0" err="1">
                <a:latin typeface="Arial Narrow" panose="020B0606020202030204" pitchFamily="34" charset="0"/>
                <a:cs typeface="Arial" panose="020B0604020202020204" pitchFamily="34" charset="0"/>
              </a:rPr>
              <a:t>Ukhozi</a:t>
            </a:r>
            <a:r>
              <a:rPr lang="en-ZA" sz="1800" b="1" dirty="0">
                <a:latin typeface="Arial Narrow" panose="020B0606020202030204" pitchFamily="34" charset="0"/>
                <a:cs typeface="Arial" panose="020B0604020202020204" pitchFamily="34" charset="0"/>
              </a:rPr>
              <a:t> FM Slots – </a:t>
            </a:r>
            <a:r>
              <a:rPr lang="en-ZA" sz="1800" dirty="0">
                <a:latin typeface="Arial Narrow" panose="020B0606020202030204" pitchFamily="34" charset="0"/>
                <a:cs typeface="Arial" panose="020B0604020202020204" pitchFamily="34" charset="0"/>
              </a:rPr>
              <a:t>15 Minutes radio slot will be secured annually</a:t>
            </a:r>
            <a:r>
              <a:rPr lang="en-ZA" sz="1800" b="1" dirty="0">
                <a:latin typeface="Arial Narrow" panose="020B0606020202030204" pitchFamily="34" charset="0"/>
                <a:cs typeface="Arial" panose="020B0604020202020204" pitchFamily="34" charset="0"/>
              </a:rPr>
              <a:t> </a:t>
            </a:r>
            <a:endParaRPr lang="en-US" sz="1800" dirty="0">
              <a:latin typeface="Arial Narrow" panose="020B0606020202030204" pitchFamily="34" charset="0"/>
              <a:cs typeface="Arial" panose="020B0604020202020204" pitchFamily="34" charset="0"/>
            </a:endParaRPr>
          </a:p>
          <a:p>
            <a:pPr marL="214313" indent="-214313" algn="just"/>
            <a:r>
              <a:rPr lang="en-ZA" sz="1800" b="1" dirty="0" err="1">
                <a:latin typeface="Arial Narrow" panose="020B0606020202030204" pitchFamily="34" charset="0"/>
                <a:cs typeface="Arial" panose="020B0604020202020204" pitchFamily="34" charset="0"/>
              </a:rPr>
              <a:t>Gagasi</a:t>
            </a:r>
            <a:r>
              <a:rPr lang="en-ZA" sz="1800" b="1" dirty="0">
                <a:latin typeface="Arial Narrow" panose="020B0606020202030204" pitchFamily="34" charset="0"/>
                <a:cs typeface="Arial" panose="020B0604020202020204" pitchFamily="34" charset="0"/>
              </a:rPr>
              <a:t> FM Slots – </a:t>
            </a:r>
            <a:r>
              <a:rPr lang="en-ZA" sz="1800" dirty="0">
                <a:latin typeface="Arial Narrow" panose="020B0606020202030204" pitchFamily="34" charset="0"/>
                <a:cs typeface="Arial" panose="020B0604020202020204" pitchFamily="34" charset="0"/>
              </a:rPr>
              <a:t>30 Minutes radio slot will be secured</a:t>
            </a:r>
            <a:endParaRPr lang="en-US" sz="1800" dirty="0">
              <a:latin typeface="Arial Narrow" panose="020B0606020202030204" pitchFamily="34" charset="0"/>
              <a:cs typeface="Arial" panose="020B0604020202020204" pitchFamily="34" charset="0"/>
            </a:endParaRPr>
          </a:p>
          <a:p>
            <a:pPr algn="just"/>
            <a:r>
              <a:rPr lang="en-ZA" sz="1800" b="1" dirty="0">
                <a:latin typeface="Arial Narrow" panose="020B0606020202030204" pitchFamily="34" charset="0"/>
                <a:cs typeface="Arial" panose="020B0604020202020204" pitchFamily="34" charset="0"/>
              </a:rPr>
              <a:t>Community Radio Stations – OB facility to cross live to 22 Community Radio Station during the MEC and Departmental events</a:t>
            </a:r>
            <a:endParaRPr lang="en-US" sz="1800" dirty="0">
              <a:latin typeface="Arial Narrow" panose="020B0606020202030204" pitchFamily="34" charset="0"/>
              <a:cs typeface="Arial" panose="020B0604020202020204" pitchFamily="34" charset="0"/>
            </a:endParaRPr>
          </a:p>
          <a:p>
            <a:pPr algn="just"/>
            <a:r>
              <a:rPr lang="en-US" sz="1800" dirty="0">
                <a:latin typeface="Arial Narrow" panose="020B0606020202030204" pitchFamily="34" charset="0"/>
                <a:cs typeface="Arial" panose="020B0604020202020204" pitchFamily="34" charset="0"/>
              </a:rPr>
              <a:t>The Department has been receiving publicity on SABC Radio, TV , e-NCA and </a:t>
            </a:r>
            <a:r>
              <a:rPr lang="en-US" sz="1800" dirty="0" err="1">
                <a:latin typeface="Arial Narrow" panose="020B0606020202030204" pitchFamily="34" charset="0"/>
                <a:cs typeface="Arial" panose="020B0604020202020204" pitchFamily="34" charset="0"/>
              </a:rPr>
              <a:t>Newzroom</a:t>
            </a:r>
            <a:r>
              <a:rPr lang="en-US" sz="1800" dirty="0">
                <a:latin typeface="Arial Narrow" panose="020B0606020202030204" pitchFamily="34" charset="0"/>
                <a:cs typeface="Arial" panose="020B0604020202020204" pitchFamily="34" charset="0"/>
              </a:rPr>
              <a:t> </a:t>
            </a:r>
            <a:r>
              <a:rPr lang="en-US" sz="1800" dirty="0" err="1">
                <a:latin typeface="Arial Narrow" panose="020B0606020202030204" pitchFamily="34" charset="0"/>
                <a:cs typeface="Arial" panose="020B0604020202020204" pitchFamily="34" charset="0"/>
              </a:rPr>
              <a:t>Afrika</a:t>
            </a:r>
            <a:r>
              <a:rPr lang="en-US" sz="1800" dirty="0">
                <a:latin typeface="Arial Narrow" panose="020B0606020202030204" pitchFamily="34" charset="0"/>
                <a:cs typeface="Arial" panose="020B0604020202020204" pitchFamily="34" charset="0"/>
              </a:rPr>
              <a:t>. </a:t>
            </a:r>
          </a:p>
        </p:txBody>
      </p:sp>
    </p:spTree>
    <p:extLst>
      <p:ext uri="{BB962C8B-B14F-4D97-AF65-F5344CB8AC3E}">
        <p14:creationId xmlns:p14="http://schemas.microsoft.com/office/powerpoint/2010/main" val="14308430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le 1"/>
          <p:cNvSpPr txBox="1">
            <a:spLocks/>
          </p:cNvSpPr>
          <p:nvPr/>
        </p:nvSpPr>
        <p:spPr bwMode="auto">
          <a:xfrm>
            <a:off x="2590800" y="1094164"/>
            <a:ext cx="617220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00"/>
              </a:buClr>
              <a:buSzPct val="75000"/>
              <a:buFontTx/>
              <a:buNone/>
              <a:tabLst/>
              <a:defRPr/>
            </a:pPr>
            <a:endParaRPr kumimoji="0" lang="en-ZA" altLang="en-US" sz="1800" b="1" i="0" u="none" strike="noStrike" kern="1200" cap="none" spc="0" normalizeH="0" baseline="0" noProof="0" dirty="0">
              <a:ln>
                <a:noFill/>
              </a:ln>
              <a:solidFill>
                <a:srgbClr val="006600"/>
              </a:solidFill>
              <a:effectLst/>
              <a:uLnTx/>
              <a:uFillTx/>
              <a:latin typeface="Verdana" panose="020B0604030504040204" pitchFamily="34" charset="0"/>
              <a:ea typeface="+mn-ea"/>
              <a:cs typeface="Arial" panose="020B0604020202020204" pitchFamily="34" charset="0"/>
            </a:endParaRPr>
          </a:p>
        </p:txBody>
      </p:sp>
      <p:sp>
        <p:nvSpPr>
          <p:cNvPr id="7" name="Rectangle 6"/>
          <p:cNvSpPr/>
          <p:nvPr/>
        </p:nvSpPr>
        <p:spPr>
          <a:xfrm>
            <a:off x="533400" y="1630739"/>
            <a:ext cx="8153400" cy="923330"/>
          </a:xfrm>
          <a:prstGeom prst="rect">
            <a:avLst/>
          </a:prstGeom>
        </p:spPr>
        <p:txBody>
          <a:bodyPr wrap="square">
            <a:spAutoFit/>
          </a:bodyPr>
          <a:lstStyle/>
          <a:p>
            <a:pPr marL="285750" marR="0" lvl="0" indent="-285750" algn="just" defTabSz="914400" rtl="0" eaLnBrk="0" fontAlgn="base" latinLnBrk="0" hangingPunct="0">
              <a:lnSpc>
                <a:spcPct val="150000"/>
              </a:lnSpc>
              <a:spcBef>
                <a:spcPct val="0"/>
              </a:spcBef>
              <a:spcAft>
                <a:spcPct val="0"/>
              </a:spcAft>
              <a:buClrTx/>
              <a:buSzTx/>
              <a:buFont typeface="Arial" panose="020B0604020202020204" pitchFamily="34" charset="0"/>
              <a:buChar char="•"/>
              <a:tabLst/>
              <a:defRPr/>
            </a:pPr>
            <a:endParaRPr kumimoji="0" lang="en-US"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defRPr/>
            </a:pPr>
            <a:r>
              <a:rPr kumimoji="0" lang="en-ZA"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endParaRPr kumimoji="0" lang="en-US"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1" name="Rectangle 10">
            <a:extLst>
              <a:ext uri="{FF2B5EF4-FFF2-40B4-BE49-F238E27FC236}">
                <a16:creationId xmlns:a16="http://schemas.microsoft.com/office/drawing/2014/main" id="{603DA742-E284-4A5A-B231-1F1ECA42B012}"/>
              </a:ext>
            </a:extLst>
          </p:cNvPr>
          <p:cNvSpPr/>
          <p:nvPr/>
        </p:nvSpPr>
        <p:spPr bwMode="auto">
          <a:xfrm>
            <a:off x="-1905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4" name="Slide Number Placeholder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A1D250C-6849-490A-84C4-5527ECB713BA}"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34</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pic>
        <p:nvPicPr>
          <p:cNvPr id="12" name="image2.png"/>
          <p:cNvPicPr/>
          <p:nvPr/>
        </p:nvPicPr>
        <p:blipFill>
          <a:blip r:embed="rId2"/>
          <a:srcRect/>
          <a:stretch>
            <a:fillRect/>
          </a:stretch>
        </p:blipFill>
        <p:spPr>
          <a:xfrm>
            <a:off x="-11624" y="-512"/>
            <a:ext cx="2776538" cy="1066801"/>
          </a:xfrm>
          <a:prstGeom prst="rect">
            <a:avLst/>
          </a:prstGeom>
          <a:ln/>
        </p:spPr>
      </p:pic>
      <p:sp>
        <p:nvSpPr>
          <p:cNvPr id="13" name="Title 1"/>
          <p:cNvSpPr txBox="1">
            <a:spLocks/>
          </p:cNvSpPr>
          <p:nvPr/>
        </p:nvSpPr>
        <p:spPr bwMode="auto">
          <a:xfrm>
            <a:off x="2764913" y="53171"/>
            <a:ext cx="6370323" cy="914400"/>
          </a:xfrm>
          <a:prstGeom prst="rect">
            <a:avLst/>
          </a:prstGeom>
          <a:solidFill>
            <a:schemeClr val="tx1"/>
          </a:solidFill>
          <a:ln>
            <a:headEnd/>
            <a:tailEnd/>
          </a:ln>
        </p:spPr>
        <p:style>
          <a:lnRef idx="2">
            <a:schemeClr val="accent3"/>
          </a:lnRef>
          <a:fillRef idx="1">
            <a:schemeClr val="lt1"/>
          </a:fillRef>
          <a:effectRef idx="0">
            <a:schemeClr val="accent3"/>
          </a:effectRef>
          <a:fontRef idx="minor">
            <a:schemeClr val="dk1"/>
          </a:fontRef>
        </p:style>
        <p:txBody>
          <a:bodyPr anchor="ctr"/>
          <a:lstStyle/>
          <a:p>
            <a:pPr lvl="0" algn="ctr">
              <a:lnSpc>
                <a:spcPct val="120000"/>
              </a:lnSpc>
              <a:spcAft>
                <a:spcPts val="600"/>
              </a:spcAft>
              <a:defRPr/>
            </a:pPr>
            <a:r>
              <a:rPr lang="en-US" sz="2400" b="1" dirty="0" smtClean="0">
                <a:solidFill>
                  <a:schemeClr val="bg1"/>
                </a:solidFill>
                <a:latin typeface="Arial" panose="020B0604020202020204" pitchFamily="34" charset="0"/>
                <a:ea typeface="+mj-ea"/>
                <a:cs typeface="Arial" panose="020B0604020202020204" pitchFamily="34" charset="0"/>
              </a:rPr>
              <a:t>CONT…        </a:t>
            </a:r>
            <a:r>
              <a:rPr lang="en-US" sz="2400" b="1" dirty="0" smtClean="0">
                <a:solidFill>
                  <a:schemeClr val="bg1"/>
                </a:solidFill>
                <a:latin typeface="Arial" panose="020B0604020202020204" pitchFamily="34" charset="0"/>
                <a:cs typeface="Arial" panose="020B0604020202020204" pitchFamily="34" charset="0"/>
              </a:rPr>
              <a:t>COVID-19</a:t>
            </a:r>
            <a:r>
              <a:rPr lang="en-US" sz="2400" b="1" dirty="0" smtClean="0">
                <a:solidFill>
                  <a:schemeClr val="bg1"/>
                </a:solidFill>
                <a:latin typeface="Arial" panose="020B0604020202020204" pitchFamily="34" charset="0"/>
                <a:ea typeface="+mj-ea"/>
                <a:cs typeface="Arial" panose="020B0604020202020204" pitchFamily="34" charset="0"/>
              </a:rPr>
              <a:t> </a:t>
            </a:r>
            <a:endParaRPr kumimoji="0" lang="en-ZA" sz="2400" b="1"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p:txBody>
      </p:sp>
      <p:pic>
        <p:nvPicPr>
          <p:cNvPr id="10"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2990" y="1337882"/>
            <a:ext cx="4577691" cy="3337275"/>
          </a:xfrm>
        </p:spPr>
      </p:pic>
      <p:sp>
        <p:nvSpPr>
          <p:cNvPr id="14" name="Title 1"/>
          <p:cNvSpPr>
            <a:spLocks noGrp="1"/>
          </p:cNvSpPr>
          <p:nvPr>
            <p:ph type="title"/>
          </p:nvPr>
        </p:nvSpPr>
        <p:spPr>
          <a:xfrm>
            <a:off x="-48635" y="976582"/>
            <a:ext cx="4542295" cy="374242"/>
          </a:xfrm>
        </p:spPr>
        <p:txBody>
          <a:bodyPr/>
          <a:lstStyle/>
          <a:p>
            <a:pPr algn="ctr"/>
            <a:r>
              <a:rPr lang="en-US" sz="2000" b="1" dirty="0" smtClean="0">
                <a:solidFill>
                  <a:srgbClr val="7030A0"/>
                </a:solidFill>
              </a:rPr>
              <a:t>LIVE STREAMING- WEBINAR</a:t>
            </a:r>
            <a:endParaRPr lang="en-US" sz="2000" b="1" dirty="0">
              <a:solidFill>
                <a:srgbClr val="7030A0"/>
              </a:solidFill>
            </a:endParaRPr>
          </a:p>
        </p:txBody>
      </p:sp>
      <p:pic>
        <p:nvPicPr>
          <p:cNvPr id="16" name="Content Placeholder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4556911" y="3109580"/>
            <a:ext cx="4573407" cy="3748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4" descr="https://scontent-jnb1-1.xx.fbcdn.net/v/t1.0-9/95729235_2143292595816922_2022023547295105024_n.jpg?_nc_cat=109&amp;_nc_sid=8bfeb9&amp;_nc_eui2=AeEEHL3WM_bvWk7kdg8sdy-CVmFKfq1Y6A1WYUp-rVjoDTlUeMK8XEJW5ATpZQHBjuc&amp;_nc_ohc=PXjSncDrePQAX9HZXCM&amp;_nc_ht=scontent-jnb1-1.xx&amp;oh=7828e52ea66b6651e9556ea2190dd5f7&amp;oe=5EDD8D7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52627" y="942784"/>
            <a:ext cx="4578660" cy="2196941"/>
          </a:xfrm>
          <a:prstGeom prst="rect">
            <a:avLst/>
          </a:prstGeom>
          <a:noFill/>
          <a:extLst>
            <a:ext uri="{909E8E84-426E-40DD-AFC4-6F175D3DCCD1}">
              <a14:hiddenFill xmlns:a14="http://schemas.microsoft.com/office/drawing/2010/main">
                <a:solidFill>
                  <a:srgbClr val="FFFFFF"/>
                </a:solidFill>
              </a14:hiddenFill>
            </a:ext>
          </a:extLst>
        </p:spPr>
      </p:pic>
      <p:pic>
        <p:nvPicPr>
          <p:cNvPr id="18" name="Content Placeholder 3"/>
          <p:cNvPicPr>
            <a:picLocks noChangeAspect="1"/>
          </p:cNvPicPr>
          <p:nvPr/>
        </p:nvPicPr>
        <p:blipFill rotWithShape="1">
          <a:blip r:embed="rId6" cstate="print">
            <a:extLst>
              <a:ext uri="{28A0092B-C50C-407E-A947-70E740481C1C}">
                <a14:useLocalDpi xmlns:a14="http://schemas.microsoft.com/office/drawing/2010/main" val="0"/>
              </a:ext>
            </a:extLst>
          </a:blip>
          <a:srcRect t="11184" r="124" b="13631"/>
          <a:stretch/>
        </p:blipFill>
        <p:spPr bwMode="auto">
          <a:xfrm>
            <a:off x="-59888" y="4675156"/>
            <a:ext cx="4631888" cy="2182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909249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le 1"/>
          <p:cNvSpPr txBox="1">
            <a:spLocks/>
          </p:cNvSpPr>
          <p:nvPr/>
        </p:nvSpPr>
        <p:spPr bwMode="auto">
          <a:xfrm>
            <a:off x="2590800" y="1094164"/>
            <a:ext cx="617220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00"/>
              </a:buClr>
              <a:buSzPct val="75000"/>
              <a:buFontTx/>
              <a:buNone/>
              <a:tabLst/>
              <a:defRPr/>
            </a:pPr>
            <a:endParaRPr kumimoji="0" lang="en-ZA" altLang="en-US" sz="1800" b="1" i="0" u="none" strike="noStrike" kern="1200" cap="none" spc="0" normalizeH="0" baseline="0" noProof="0" dirty="0">
              <a:ln>
                <a:noFill/>
              </a:ln>
              <a:solidFill>
                <a:srgbClr val="006600"/>
              </a:solidFill>
              <a:effectLst/>
              <a:uLnTx/>
              <a:uFillTx/>
              <a:latin typeface="Verdana" panose="020B0604030504040204" pitchFamily="34" charset="0"/>
              <a:ea typeface="+mn-ea"/>
              <a:cs typeface="Arial" panose="020B0604020202020204" pitchFamily="34" charset="0"/>
            </a:endParaRPr>
          </a:p>
        </p:txBody>
      </p:sp>
      <p:sp>
        <p:nvSpPr>
          <p:cNvPr id="7" name="Rectangle 6"/>
          <p:cNvSpPr/>
          <p:nvPr/>
        </p:nvSpPr>
        <p:spPr>
          <a:xfrm>
            <a:off x="533400" y="1630739"/>
            <a:ext cx="8153400" cy="923330"/>
          </a:xfrm>
          <a:prstGeom prst="rect">
            <a:avLst/>
          </a:prstGeom>
        </p:spPr>
        <p:txBody>
          <a:bodyPr wrap="square">
            <a:spAutoFit/>
          </a:bodyPr>
          <a:lstStyle/>
          <a:p>
            <a:pPr marL="285750" marR="0" lvl="0" indent="-285750" algn="just" defTabSz="914400" rtl="0" eaLnBrk="0" fontAlgn="base" latinLnBrk="0" hangingPunct="0">
              <a:lnSpc>
                <a:spcPct val="150000"/>
              </a:lnSpc>
              <a:spcBef>
                <a:spcPct val="0"/>
              </a:spcBef>
              <a:spcAft>
                <a:spcPct val="0"/>
              </a:spcAft>
              <a:buClrTx/>
              <a:buSzTx/>
              <a:buFont typeface="Arial" panose="020B0604020202020204" pitchFamily="34" charset="0"/>
              <a:buChar char="•"/>
              <a:tabLst/>
              <a:defRPr/>
            </a:pPr>
            <a:endParaRPr kumimoji="0" lang="en-US"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defRPr/>
            </a:pPr>
            <a:r>
              <a:rPr kumimoji="0" lang="en-ZA"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endParaRPr kumimoji="0" lang="en-US"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1" name="Rectangle 10">
            <a:extLst>
              <a:ext uri="{FF2B5EF4-FFF2-40B4-BE49-F238E27FC236}">
                <a16:creationId xmlns:a16="http://schemas.microsoft.com/office/drawing/2014/main" id="{603DA742-E284-4A5A-B231-1F1ECA42B012}"/>
              </a:ext>
            </a:extLst>
          </p:cNvPr>
          <p:cNvSpPr/>
          <p:nvPr/>
        </p:nvSpPr>
        <p:spPr bwMode="auto">
          <a:xfrm>
            <a:off x="-1905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4" name="Slide Number Placeholder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A1D250C-6849-490A-84C4-5527ECB713BA}"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35</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pic>
        <p:nvPicPr>
          <p:cNvPr id="12" name="image2.png"/>
          <p:cNvPicPr/>
          <p:nvPr/>
        </p:nvPicPr>
        <p:blipFill>
          <a:blip r:embed="rId2"/>
          <a:srcRect/>
          <a:stretch>
            <a:fillRect/>
          </a:stretch>
        </p:blipFill>
        <p:spPr>
          <a:xfrm>
            <a:off x="-11624" y="-512"/>
            <a:ext cx="2776538" cy="1066801"/>
          </a:xfrm>
          <a:prstGeom prst="rect">
            <a:avLst/>
          </a:prstGeom>
          <a:ln/>
        </p:spPr>
      </p:pic>
      <p:sp>
        <p:nvSpPr>
          <p:cNvPr id="13" name="Title 1"/>
          <p:cNvSpPr txBox="1">
            <a:spLocks/>
          </p:cNvSpPr>
          <p:nvPr/>
        </p:nvSpPr>
        <p:spPr bwMode="auto">
          <a:xfrm>
            <a:off x="2764913" y="53171"/>
            <a:ext cx="6370323" cy="914400"/>
          </a:xfrm>
          <a:prstGeom prst="rect">
            <a:avLst/>
          </a:prstGeom>
          <a:solidFill>
            <a:schemeClr val="tx1"/>
          </a:solidFill>
          <a:ln>
            <a:headEnd/>
            <a:tailEnd/>
          </a:ln>
        </p:spPr>
        <p:style>
          <a:lnRef idx="2">
            <a:schemeClr val="accent3"/>
          </a:lnRef>
          <a:fillRef idx="1">
            <a:schemeClr val="lt1"/>
          </a:fillRef>
          <a:effectRef idx="0">
            <a:schemeClr val="accent3"/>
          </a:effectRef>
          <a:fontRef idx="minor">
            <a:schemeClr val="dk1"/>
          </a:fontRef>
        </p:style>
        <p:txBody>
          <a:bodyPr anchor="ctr"/>
          <a:lstStyle/>
          <a:p>
            <a:pPr marL="0" marR="0" lvl="0" indent="0" algn="ctr" defTabSz="914400" rtl="0" eaLnBrk="0" fontAlgn="base" latinLnBrk="0" hangingPunct="0">
              <a:lnSpc>
                <a:spcPct val="120000"/>
              </a:lnSpc>
              <a:spcBef>
                <a:spcPct val="0"/>
              </a:spcBef>
              <a:spcAft>
                <a:spcPts val="600"/>
              </a:spcAft>
              <a:buClrTx/>
              <a:buSzTx/>
              <a:buFontTx/>
              <a:buNone/>
              <a:tabLst/>
              <a:defRPr/>
            </a:pPr>
            <a:r>
              <a:rPr kumimoji="0" lang="en-ZA" sz="2400" b="1" i="0" u="none" strike="noStrike" kern="1200" cap="none" spc="0" normalizeH="0" baseline="0" noProof="0" dirty="0" smtClean="0">
                <a:ln>
                  <a:noFill/>
                </a:ln>
                <a:solidFill>
                  <a:schemeClr val="bg1"/>
                </a:solidFill>
                <a:effectLst/>
                <a:uLnTx/>
                <a:uFillTx/>
                <a:latin typeface="Arial" panose="020B0604020202020204" pitchFamily="34" charset="0"/>
                <a:ea typeface="+mn-ea"/>
                <a:cs typeface="Arial" panose="020B0604020202020204" pitchFamily="34" charset="0"/>
              </a:rPr>
              <a:t>SHORT &amp; LONG TERM INTERVENTIONS</a:t>
            </a:r>
            <a:endParaRPr kumimoji="0" lang="en-ZA" sz="24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2" name="Rectangle 1"/>
          <p:cNvSpPr/>
          <p:nvPr/>
        </p:nvSpPr>
        <p:spPr>
          <a:xfrm>
            <a:off x="9040" y="967570"/>
            <a:ext cx="9154009" cy="4493538"/>
          </a:xfrm>
          <a:prstGeom prst="rect">
            <a:avLst/>
          </a:prstGeom>
        </p:spPr>
        <p:txBody>
          <a:bodyPr wrap="square">
            <a:spAutoFit/>
          </a:bodyPr>
          <a:lstStyle/>
          <a:p>
            <a:pPr algn="just"/>
            <a:r>
              <a:rPr lang="en-ZA" sz="2400" b="1" dirty="0">
                <a:solidFill>
                  <a:prstClr val="black">
                    <a:lumMod val="75000"/>
                    <a:lumOff val="25000"/>
                  </a:prstClr>
                </a:solidFill>
                <a:latin typeface="Arial Narrow" panose="020B0606020202030204" pitchFamily="34" charset="0"/>
                <a:cs typeface="+mn-cs"/>
              </a:rPr>
              <a:t>The COVID-19 pose both social and economic problem</a:t>
            </a:r>
            <a:r>
              <a:rPr lang="en-ZA" sz="2400" dirty="0">
                <a:solidFill>
                  <a:prstClr val="black">
                    <a:lumMod val="75000"/>
                    <a:lumOff val="25000"/>
                  </a:prstClr>
                </a:solidFill>
                <a:latin typeface="Arial Narrow" panose="020B0606020202030204" pitchFamily="34" charset="0"/>
                <a:cs typeface="+mn-cs"/>
              </a:rPr>
              <a:t>, we risk a </a:t>
            </a:r>
            <a:r>
              <a:rPr lang="en-ZA" sz="2400" b="1" dirty="0">
                <a:solidFill>
                  <a:prstClr val="black">
                    <a:lumMod val="75000"/>
                    <a:lumOff val="25000"/>
                  </a:prstClr>
                </a:solidFill>
                <a:latin typeface="Arial Narrow" panose="020B0606020202030204" pitchFamily="34" charset="0"/>
                <a:cs typeface="+mn-cs"/>
              </a:rPr>
              <a:t>looming food crisis, unless measures are taken fast to protect the most vulnerable, keep global food supply chains alive and mitigate the pandemic’s impacts across the food system</a:t>
            </a:r>
            <a:r>
              <a:rPr lang="en-ZA" sz="2400" dirty="0">
                <a:solidFill>
                  <a:prstClr val="black">
                    <a:lumMod val="75000"/>
                    <a:lumOff val="25000"/>
                  </a:prstClr>
                </a:solidFill>
                <a:latin typeface="Arial Narrow" panose="020B0606020202030204" pitchFamily="34" charset="0"/>
                <a:cs typeface="+mn-cs"/>
              </a:rPr>
              <a:t>. </a:t>
            </a:r>
            <a:endParaRPr lang="en-ZA" sz="2400" dirty="0" smtClean="0">
              <a:solidFill>
                <a:prstClr val="black">
                  <a:lumMod val="75000"/>
                  <a:lumOff val="25000"/>
                </a:prstClr>
              </a:solidFill>
              <a:latin typeface="Arial Narrow" panose="020B0606020202030204" pitchFamily="34" charset="0"/>
              <a:cs typeface="+mn-cs"/>
            </a:endParaRPr>
          </a:p>
          <a:p>
            <a:pPr algn="just"/>
            <a:endParaRPr lang="en-ZA" sz="2400" dirty="0">
              <a:solidFill>
                <a:prstClr val="black">
                  <a:lumMod val="75000"/>
                  <a:lumOff val="25000"/>
                </a:prstClr>
              </a:solidFill>
              <a:latin typeface="Arial Narrow" panose="020B0606020202030204" pitchFamily="34" charset="0"/>
              <a:cs typeface="+mn-cs"/>
            </a:endParaRPr>
          </a:p>
          <a:p>
            <a:pPr algn="just"/>
            <a:endParaRPr lang="en-ZA" sz="2400" dirty="0">
              <a:latin typeface="Arial Narrow" panose="020B0606020202030204" pitchFamily="34" charset="0"/>
            </a:endParaRPr>
          </a:p>
          <a:p>
            <a:pPr lvl="0" algn="just" eaLnBrk="1" fontAlgn="auto" hangingPunct="1">
              <a:lnSpc>
                <a:spcPct val="150000"/>
              </a:lnSpc>
              <a:spcBef>
                <a:spcPts val="1200"/>
              </a:spcBef>
              <a:spcAft>
                <a:spcPts val="0"/>
              </a:spcAft>
              <a:buClr>
                <a:srgbClr val="99CB38"/>
              </a:buClr>
              <a:buSzPct val="100000"/>
            </a:pPr>
            <a:r>
              <a:rPr lang="en-ZA" sz="2400" dirty="0">
                <a:solidFill>
                  <a:prstClr val="black">
                    <a:lumMod val="75000"/>
                    <a:lumOff val="25000"/>
                  </a:prstClr>
                </a:solidFill>
                <a:latin typeface="Arial Narrow" panose="020B0606020202030204" pitchFamily="34" charset="0"/>
                <a:cs typeface="+mn-cs"/>
              </a:rPr>
              <a:t>The Provincial government has resolve that an economic recovery strategy need to be developed amidst the out =break of COVID 19. Agriculture work stream was identified as one of the chapter to that strategy.</a:t>
            </a:r>
            <a:endParaRPr lang="en-US" sz="2400" dirty="0">
              <a:solidFill>
                <a:prstClr val="black">
                  <a:lumMod val="75000"/>
                  <a:lumOff val="25000"/>
                </a:prstClr>
              </a:solidFill>
              <a:latin typeface="Arial Narrow" panose="020B0606020202030204" pitchFamily="34" charset="0"/>
              <a:cs typeface="+mn-cs"/>
            </a:endParaRPr>
          </a:p>
          <a:p>
            <a:pPr algn="just"/>
            <a:endParaRPr lang="en-ZA" sz="2400" dirty="0"/>
          </a:p>
        </p:txBody>
      </p:sp>
    </p:spTree>
    <p:extLst>
      <p:ext uri="{BB962C8B-B14F-4D97-AF65-F5344CB8AC3E}">
        <p14:creationId xmlns:p14="http://schemas.microsoft.com/office/powerpoint/2010/main" val="42513171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le 1"/>
          <p:cNvSpPr txBox="1">
            <a:spLocks/>
          </p:cNvSpPr>
          <p:nvPr/>
        </p:nvSpPr>
        <p:spPr bwMode="auto">
          <a:xfrm>
            <a:off x="2590800" y="1094164"/>
            <a:ext cx="617220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00"/>
              </a:buClr>
              <a:buSzPct val="75000"/>
              <a:buFontTx/>
              <a:buNone/>
              <a:tabLst/>
              <a:defRPr/>
            </a:pPr>
            <a:endParaRPr kumimoji="0" lang="en-ZA" altLang="en-US" sz="1800" b="1" i="0" u="none" strike="noStrike" kern="1200" cap="none" spc="0" normalizeH="0" baseline="0" noProof="0" dirty="0">
              <a:ln>
                <a:noFill/>
              </a:ln>
              <a:solidFill>
                <a:srgbClr val="006600"/>
              </a:solidFill>
              <a:effectLst/>
              <a:uLnTx/>
              <a:uFillTx/>
              <a:latin typeface="Verdana" panose="020B0604030504040204" pitchFamily="34" charset="0"/>
              <a:ea typeface="+mn-ea"/>
              <a:cs typeface="Arial" panose="020B0604020202020204" pitchFamily="34" charset="0"/>
            </a:endParaRPr>
          </a:p>
        </p:txBody>
      </p:sp>
      <p:sp>
        <p:nvSpPr>
          <p:cNvPr id="7" name="Rectangle 6"/>
          <p:cNvSpPr/>
          <p:nvPr/>
        </p:nvSpPr>
        <p:spPr>
          <a:xfrm>
            <a:off x="533400" y="1630739"/>
            <a:ext cx="8153400" cy="923330"/>
          </a:xfrm>
          <a:prstGeom prst="rect">
            <a:avLst/>
          </a:prstGeom>
        </p:spPr>
        <p:txBody>
          <a:bodyPr wrap="square">
            <a:spAutoFit/>
          </a:bodyPr>
          <a:lstStyle/>
          <a:p>
            <a:pPr marL="285750" marR="0" lvl="0" indent="-285750" algn="just" defTabSz="914400" rtl="0" eaLnBrk="0" fontAlgn="base" latinLnBrk="0" hangingPunct="0">
              <a:lnSpc>
                <a:spcPct val="150000"/>
              </a:lnSpc>
              <a:spcBef>
                <a:spcPct val="0"/>
              </a:spcBef>
              <a:spcAft>
                <a:spcPct val="0"/>
              </a:spcAft>
              <a:buClrTx/>
              <a:buSzTx/>
              <a:buFont typeface="Arial" panose="020B0604020202020204" pitchFamily="34" charset="0"/>
              <a:buChar char="•"/>
              <a:tabLst/>
              <a:defRPr/>
            </a:pPr>
            <a:endParaRPr kumimoji="0" lang="en-US"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defRPr/>
            </a:pPr>
            <a:r>
              <a:rPr kumimoji="0" lang="en-ZA"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endParaRPr kumimoji="0" lang="en-US"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1" name="Rectangle 10">
            <a:extLst>
              <a:ext uri="{FF2B5EF4-FFF2-40B4-BE49-F238E27FC236}">
                <a16:creationId xmlns:a16="http://schemas.microsoft.com/office/drawing/2014/main" id="{603DA742-E284-4A5A-B231-1F1ECA42B012}"/>
              </a:ext>
            </a:extLst>
          </p:cNvPr>
          <p:cNvSpPr/>
          <p:nvPr/>
        </p:nvSpPr>
        <p:spPr bwMode="auto">
          <a:xfrm>
            <a:off x="-1905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4" name="Slide Number Placeholder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A1D250C-6849-490A-84C4-5527ECB713BA}"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36</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pic>
        <p:nvPicPr>
          <p:cNvPr id="12" name="image2.png"/>
          <p:cNvPicPr/>
          <p:nvPr/>
        </p:nvPicPr>
        <p:blipFill>
          <a:blip r:embed="rId2"/>
          <a:srcRect/>
          <a:stretch>
            <a:fillRect/>
          </a:stretch>
        </p:blipFill>
        <p:spPr>
          <a:xfrm>
            <a:off x="-11624" y="-512"/>
            <a:ext cx="2776538" cy="1066801"/>
          </a:xfrm>
          <a:prstGeom prst="rect">
            <a:avLst/>
          </a:prstGeom>
          <a:ln/>
        </p:spPr>
      </p:pic>
      <p:sp>
        <p:nvSpPr>
          <p:cNvPr id="13" name="Title 1"/>
          <p:cNvSpPr txBox="1">
            <a:spLocks/>
          </p:cNvSpPr>
          <p:nvPr/>
        </p:nvSpPr>
        <p:spPr bwMode="auto">
          <a:xfrm>
            <a:off x="2764913" y="53171"/>
            <a:ext cx="6370323" cy="914400"/>
          </a:xfrm>
          <a:prstGeom prst="rect">
            <a:avLst/>
          </a:prstGeom>
          <a:solidFill>
            <a:schemeClr val="tx1"/>
          </a:solidFill>
          <a:ln>
            <a:headEnd/>
            <a:tailEnd/>
          </a:ln>
        </p:spPr>
        <p:style>
          <a:lnRef idx="2">
            <a:schemeClr val="accent3"/>
          </a:lnRef>
          <a:fillRef idx="1">
            <a:schemeClr val="lt1"/>
          </a:fillRef>
          <a:effectRef idx="0">
            <a:schemeClr val="accent3"/>
          </a:effectRef>
          <a:fontRef idx="minor">
            <a:schemeClr val="dk1"/>
          </a:fontRef>
        </p:style>
        <p:txBody>
          <a:bodyPr anchor="ctr"/>
          <a:lstStyle/>
          <a:p>
            <a:pPr marL="0" marR="0" lvl="0" indent="0" algn="ctr" defTabSz="914400" rtl="0" eaLnBrk="0" fontAlgn="base" latinLnBrk="0" hangingPunct="0">
              <a:lnSpc>
                <a:spcPct val="120000"/>
              </a:lnSpc>
              <a:spcBef>
                <a:spcPct val="0"/>
              </a:spcBef>
              <a:spcAft>
                <a:spcPts val="600"/>
              </a:spcAft>
              <a:buClrTx/>
              <a:buSzTx/>
              <a:buFontTx/>
              <a:buNone/>
              <a:tabLst/>
              <a:defRPr/>
            </a:pPr>
            <a:r>
              <a:rPr kumimoji="0" lang="en-ZA" sz="2400" b="1" i="0" u="none" strike="noStrike" kern="1200" cap="none" spc="0" normalizeH="0" baseline="0" noProof="0" dirty="0" smtClean="0">
                <a:ln>
                  <a:noFill/>
                </a:ln>
                <a:solidFill>
                  <a:schemeClr val="bg1"/>
                </a:solidFill>
                <a:effectLst/>
                <a:uLnTx/>
                <a:uFillTx/>
                <a:latin typeface="Arial" panose="020B0604020202020204" pitchFamily="34" charset="0"/>
                <a:ea typeface="+mn-ea"/>
                <a:cs typeface="Arial" panose="020B0604020202020204" pitchFamily="34" charset="0"/>
              </a:rPr>
              <a:t>SHORT &amp; LONG TERM INTERVENTIONS</a:t>
            </a:r>
            <a:endParaRPr kumimoji="0" lang="en-ZA" sz="24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14" name="Content Placeholder 2"/>
          <p:cNvSpPr txBox="1">
            <a:spLocks/>
          </p:cNvSpPr>
          <p:nvPr/>
        </p:nvSpPr>
        <p:spPr>
          <a:xfrm>
            <a:off x="1" y="957239"/>
            <a:ext cx="9135236" cy="5876924"/>
          </a:xfrm>
          <a:prstGeom prst="rect">
            <a:avLst/>
          </a:prstGeom>
        </p:spPr>
        <p:txBody>
          <a:bodyPr vert="horz" lIns="0" tIns="45720" rIns="0" bIns="45720" rtlCol="0">
            <a:normAutofit fontScale="92500" lnSpcReduction="10000"/>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91440" marR="0" lvl="0" indent="-91440" algn="just" defTabSz="914400" rtl="0" eaLnBrk="1" fontAlgn="auto" latinLnBrk="0" hangingPunct="1">
              <a:lnSpc>
                <a:spcPct val="150000"/>
              </a:lnSpc>
              <a:spcBef>
                <a:spcPts val="1200"/>
              </a:spcBef>
              <a:spcAft>
                <a:spcPts val="0"/>
              </a:spcAft>
              <a:buClr>
                <a:srgbClr val="99CB38"/>
              </a:buClr>
              <a:buSzPct val="100000"/>
              <a:buFont typeface="Calibri" panose="020F0502020204030204" pitchFamily="34" charset="0"/>
              <a:buChar char=" "/>
              <a:tabLst/>
              <a:defRPr/>
            </a:pPr>
            <a:r>
              <a:rPr kumimoji="0" lang="en-ZA" sz="1600" b="0" i="0" u="none" strike="noStrike" kern="1200" cap="none" spc="0" normalizeH="0" baseline="0" noProof="0" smtClean="0">
                <a:ln>
                  <a:noFill/>
                </a:ln>
                <a:solidFill>
                  <a:sysClr val="windowText" lastClr="000000">
                    <a:lumMod val="75000"/>
                    <a:lumOff val="25000"/>
                  </a:sysClr>
                </a:solidFill>
                <a:effectLst/>
                <a:uLnTx/>
                <a:uFillTx/>
                <a:latin typeface="Arial Narrow" panose="020B0606020202030204" pitchFamily="34" charset="0"/>
                <a:ea typeface="Times New Roman" panose="02020603050405020304" pitchFamily="18" charset="0"/>
                <a:cs typeface="Times New Roman" panose="02020603050405020304" pitchFamily="18" charset="0"/>
              </a:rPr>
              <a:t>At the heart of the strategy, are the proposed pillars based on </a:t>
            </a:r>
            <a:r>
              <a:rPr kumimoji="0" lang="en-ZA" sz="1600" b="0" i="1" u="none" strike="noStrike" kern="1200" cap="none" spc="0" normalizeH="0" baseline="0" noProof="0" smtClean="0">
                <a:ln>
                  <a:noFill/>
                </a:ln>
                <a:solidFill>
                  <a:sysClr val="windowText" lastClr="000000">
                    <a:lumMod val="75000"/>
                    <a:lumOff val="25000"/>
                  </a:sysClr>
                </a:solidFill>
                <a:effectLst/>
                <a:uLnTx/>
                <a:uFillTx/>
                <a:latin typeface="Arial Narrow" panose="020B0606020202030204" pitchFamily="34" charset="0"/>
                <a:ea typeface="Times New Roman" panose="02020603050405020304" pitchFamily="18" charset="0"/>
                <a:cs typeface="Times New Roman" panose="02020603050405020304" pitchFamily="18" charset="0"/>
              </a:rPr>
              <a:t>quick and vigorous response</a:t>
            </a:r>
            <a:r>
              <a:rPr kumimoji="0" lang="en-ZA" sz="1600" b="1" i="1" u="none" strike="noStrike" kern="1200" cap="none" spc="0" normalizeH="0" baseline="0" noProof="0" smtClean="0">
                <a:ln>
                  <a:noFill/>
                </a:ln>
                <a:solidFill>
                  <a:sysClr val="windowText" lastClr="000000">
                    <a:lumMod val="75000"/>
                    <a:lumOff val="25000"/>
                  </a:sysClr>
                </a:solidFill>
                <a:effectLst/>
                <a:uLnTx/>
                <a:uFillTx/>
                <a:latin typeface="Arial Narrow" panose="020B0606020202030204" pitchFamily="34" charset="0"/>
                <a:ea typeface="Times New Roman" panose="02020603050405020304" pitchFamily="18" charset="0"/>
                <a:cs typeface="Times New Roman" panose="02020603050405020304" pitchFamily="18" charset="0"/>
              </a:rPr>
              <a:t> by agricultural work-stream. The aimed is to </a:t>
            </a:r>
            <a:r>
              <a:rPr kumimoji="0" lang="en-ZA" sz="1600" b="0" i="1" u="none" strike="noStrike" kern="1200" cap="none" spc="0" normalizeH="0" baseline="0" noProof="0" smtClean="0">
                <a:ln>
                  <a:noFill/>
                </a:ln>
                <a:solidFill>
                  <a:sysClr val="windowText" lastClr="000000">
                    <a:lumMod val="75000"/>
                    <a:lumOff val="25000"/>
                  </a:sysClr>
                </a:solidFill>
                <a:effectLst/>
                <a:uLnTx/>
                <a:uFillTx/>
                <a:latin typeface="Arial Narrow" panose="020B0606020202030204" pitchFamily="34" charset="0"/>
                <a:ea typeface="Times New Roman" panose="02020603050405020304" pitchFamily="18" charset="0"/>
                <a:cs typeface="Times New Roman" panose="02020603050405020304" pitchFamily="18" charset="0"/>
              </a:rPr>
              <a:t>bring the agricultural economy back into growth course</a:t>
            </a:r>
            <a:r>
              <a:rPr kumimoji="0" lang="en-ZA" sz="1600" b="1" i="1" u="none" strike="noStrike" kern="1200" cap="none" spc="0" normalizeH="0" baseline="0" noProof="0" smtClean="0">
                <a:ln>
                  <a:noFill/>
                </a:ln>
                <a:solidFill>
                  <a:sysClr val="windowText" lastClr="000000">
                    <a:lumMod val="75000"/>
                    <a:lumOff val="25000"/>
                  </a:sysClr>
                </a:solidFill>
                <a:effectLst/>
                <a:uLnTx/>
                <a:uFillTx/>
                <a:latin typeface="Arial Narrow" panose="020B0606020202030204" pitchFamily="34" charset="0"/>
                <a:ea typeface="Times New Roman" panose="02020603050405020304" pitchFamily="18" charset="0"/>
                <a:cs typeface="Times New Roman" panose="02020603050405020304" pitchFamily="18" charset="0"/>
              </a:rPr>
              <a:t> by means of mitigating and stimulating the recovery of </a:t>
            </a:r>
            <a:r>
              <a:rPr kumimoji="0" lang="en-ZA" sz="1600" b="0" i="1" u="none" strike="noStrike" kern="1200" cap="none" spc="0" normalizeH="0" baseline="0" noProof="0" smtClean="0">
                <a:ln>
                  <a:noFill/>
                </a:ln>
                <a:solidFill>
                  <a:sysClr val="windowText" lastClr="000000">
                    <a:lumMod val="75000"/>
                    <a:lumOff val="25000"/>
                  </a:sysClr>
                </a:solidFill>
                <a:effectLst/>
                <a:uLnTx/>
                <a:uFillTx/>
                <a:latin typeface="Arial Narrow" panose="020B0606020202030204" pitchFamily="34" charset="0"/>
                <a:ea typeface="Times New Roman" panose="02020603050405020304" pitchFamily="18" charset="0"/>
                <a:cs typeface="Times New Roman" panose="02020603050405020304" pitchFamily="18" charset="0"/>
              </a:rPr>
              <a:t>real agribusiness economy and labour markets. The focus will be increase the productivity of women, youth and disabled </a:t>
            </a:r>
            <a:r>
              <a:rPr kumimoji="0" lang="en-ZA" sz="1600" b="1" i="1" u="none" strike="noStrike" kern="1200" cap="none" spc="0" normalizeH="0" baseline="0" noProof="0" smtClean="0">
                <a:ln>
                  <a:noFill/>
                </a:ln>
                <a:solidFill>
                  <a:sysClr val="windowText" lastClr="000000">
                    <a:lumMod val="75000"/>
                    <a:lumOff val="25000"/>
                  </a:sysClr>
                </a:solidFill>
                <a:effectLst/>
                <a:uLnTx/>
                <a:uFillTx/>
                <a:latin typeface="Arial Narrow" panose="020B0606020202030204" pitchFamily="34" charset="0"/>
                <a:ea typeface="Times New Roman" panose="02020603050405020304" pitchFamily="18" charset="0"/>
                <a:cs typeface="Times New Roman" panose="02020603050405020304" pitchFamily="18" charset="0"/>
              </a:rPr>
              <a:t>through enabling them to make use of opportunities that exist in terms of climate and access to government initiatives</a:t>
            </a:r>
            <a:r>
              <a:rPr kumimoji="0" lang="en-ZA" sz="1600" b="0" i="0" u="none" strike="noStrike" kern="1200" cap="none" spc="0" normalizeH="0" baseline="0" noProof="0" smtClean="0">
                <a:ln>
                  <a:noFill/>
                </a:ln>
                <a:solidFill>
                  <a:sysClr val="windowText" lastClr="000000">
                    <a:lumMod val="75000"/>
                    <a:lumOff val="25000"/>
                  </a:sysClr>
                </a:solidFill>
                <a:effectLst/>
                <a:uLnTx/>
                <a:uFillTx/>
                <a:latin typeface="Arial Narrow" panose="020B0606020202030204" pitchFamily="34" charset="0"/>
                <a:ea typeface="Times New Roman" panose="02020603050405020304" pitchFamily="18" charset="0"/>
                <a:cs typeface="Times New Roman" panose="02020603050405020304" pitchFamily="18" charset="0"/>
              </a:rPr>
              <a:t>.</a:t>
            </a:r>
            <a:endParaRPr kumimoji="0" lang="en-ZA" sz="1600" b="0" i="0" u="none" strike="noStrike" kern="1200" cap="none" spc="0" normalizeH="0" baseline="0" noProof="0" smtClean="0">
              <a:ln>
                <a:noFill/>
              </a:ln>
              <a:solidFill>
                <a:sysClr val="windowText" lastClr="000000">
                  <a:lumMod val="75000"/>
                  <a:lumOff val="25000"/>
                </a:sysClr>
              </a:solidFill>
              <a:effectLst/>
              <a:uLnTx/>
              <a:uFillTx/>
              <a:latin typeface="Arial Narrow" panose="020B0606020202030204" pitchFamily="34" charset="0"/>
              <a:ea typeface="+mn-ea"/>
              <a:cs typeface="+mn-cs"/>
            </a:endParaRPr>
          </a:p>
          <a:p>
            <a:pPr marL="91440" marR="0" lvl="0" indent="-91440" algn="just" defTabSz="914400" rtl="0" eaLnBrk="1" fontAlgn="auto" latinLnBrk="0" hangingPunct="1">
              <a:lnSpc>
                <a:spcPct val="150000"/>
              </a:lnSpc>
              <a:spcBef>
                <a:spcPts val="1200"/>
              </a:spcBef>
              <a:spcAft>
                <a:spcPts val="0"/>
              </a:spcAft>
              <a:buClr>
                <a:srgbClr val="99CB38"/>
              </a:buClr>
              <a:buSzPct val="100000"/>
              <a:buFont typeface="Calibri" panose="020F0502020204030204" pitchFamily="34" charset="0"/>
              <a:buChar char=" "/>
              <a:tabLst/>
              <a:defRPr/>
            </a:pPr>
            <a:r>
              <a:rPr kumimoji="0" lang="en-ZA" sz="1600" b="0" i="0" u="none" strike="noStrike" kern="1200" cap="none" spc="0" normalizeH="0" baseline="0" noProof="0" smtClean="0">
                <a:ln>
                  <a:noFill/>
                </a:ln>
                <a:solidFill>
                  <a:sysClr val="windowText" lastClr="000000">
                    <a:lumMod val="75000"/>
                    <a:lumOff val="25000"/>
                  </a:sysClr>
                </a:solidFill>
                <a:effectLst/>
                <a:uLnTx/>
                <a:uFillTx/>
                <a:latin typeface="Arial Narrow" panose="020B0606020202030204" pitchFamily="34" charset="0"/>
                <a:ea typeface="+mn-ea"/>
                <a:cs typeface="+mn-cs"/>
              </a:rPr>
              <a:t>In order to unlock the agricultural economy back to its potential of the province, this concepts propose eight pillars:</a:t>
            </a:r>
            <a:endParaRPr kumimoji="0" lang="en-ZA" sz="1600" b="0" i="0" u="none" strike="noStrike" kern="1200" cap="none" spc="0" normalizeH="0" baseline="0" noProof="0" smtClean="0">
              <a:ln>
                <a:noFill/>
              </a:ln>
              <a:solidFill>
                <a:sysClr val="windowText" lastClr="000000">
                  <a:lumMod val="75000"/>
                  <a:lumOff val="25000"/>
                </a:sysClr>
              </a:solidFill>
              <a:effectLst/>
              <a:uLnTx/>
              <a:uFillTx/>
              <a:latin typeface="Calibri" panose="020F0502020204030204"/>
              <a:ea typeface="+mn-ea"/>
              <a:cs typeface="+mn-cs"/>
            </a:endParaRPr>
          </a:p>
          <a:p>
            <a:pPr marL="342900" marR="0" lvl="0" indent="-342900" algn="just" defTabSz="914400" rtl="0" eaLnBrk="1" fontAlgn="auto" latinLnBrk="0" hangingPunct="1">
              <a:lnSpc>
                <a:spcPct val="150000"/>
              </a:lnSpc>
              <a:spcBef>
                <a:spcPts val="1200"/>
              </a:spcBef>
              <a:spcAft>
                <a:spcPts val="0"/>
              </a:spcAft>
              <a:buClr>
                <a:srgbClr val="99CB38"/>
              </a:buClr>
              <a:buSzPct val="100000"/>
              <a:buFont typeface="+mj-lt"/>
              <a:buAutoNum type="arabicParenR"/>
              <a:tabLst/>
              <a:defRPr/>
            </a:pPr>
            <a:r>
              <a:rPr kumimoji="0" lang="en-US" sz="1600" b="0" i="0" u="none" strike="noStrike" kern="1200" cap="none" spc="0" normalizeH="0" baseline="0" noProof="0" smtClean="0">
                <a:ln>
                  <a:noFill/>
                </a:ln>
                <a:solidFill>
                  <a:sysClr val="windowText" lastClr="000000">
                    <a:lumMod val="75000"/>
                    <a:lumOff val="25000"/>
                  </a:sysClr>
                </a:solidFill>
                <a:effectLst/>
                <a:uLnTx/>
                <a:uFillTx/>
                <a:latin typeface="Arial Narrow" panose="020B0606020202030204" pitchFamily="34" charset="0"/>
                <a:ea typeface="+mn-ea"/>
                <a:cs typeface="+mn-cs"/>
              </a:rPr>
              <a:t>Fast-tracking RASET execution in land reform farms and rural industries</a:t>
            </a:r>
            <a:endParaRPr kumimoji="0" lang="en-ZA" sz="1600" b="0" i="0" u="none" strike="noStrike" kern="1200" cap="none" spc="0" normalizeH="0" baseline="0" noProof="0" smtClean="0">
              <a:ln>
                <a:noFill/>
              </a:ln>
              <a:solidFill>
                <a:sysClr val="windowText" lastClr="000000">
                  <a:lumMod val="75000"/>
                  <a:lumOff val="25000"/>
                </a:sysClr>
              </a:solidFill>
              <a:effectLst/>
              <a:uLnTx/>
              <a:uFillTx/>
              <a:latin typeface="Calibri" panose="020F0502020204030204"/>
              <a:ea typeface="+mn-ea"/>
              <a:cs typeface="+mn-cs"/>
            </a:endParaRPr>
          </a:p>
          <a:p>
            <a:pPr marL="342900" marR="0" lvl="0" indent="-342900" algn="just" defTabSz="914400" rtl="0" eaLnBrk="1" fontAlgn="auto" latinLnBrk="0" hangingPunct="1">
              <a:lnSpc>
                <a:spcPct val="150000"/>
              </a:lnSpc>
              <a:spcBef>
                <a:spcPts val="1200"/>
              </a:spcBef>
              <a:spcAft>
                <a:spcPts val="0"/>
              </a:spcAft>
              <a:buClr>
                <a:srgbClr val="99CB38"/>
              </a:buClr>
              <a:buSzPct val="100000"/>
              <a:buFont typeface="+mj-lt"/>
              <a:buAutoNum type="arabicParenR"/>
              <a:tabLst/>
              <a:defRPr/>
            </a:pPr>
            <a:r>
              <a:rPr kumimoji="0" lang="en-ZA" sz="1600" b="0" i="0" u="none" strike="noStrike" kern="1200" cap="none" spc="0" normalizeH="0" baseline="0" noProof="0" smtClean="0">
                <a:ln>
                  <a:noFill/>
                </a:ln>
                <a:solidFill>
                  <a:sysClr val="windowText" lastClr="000000">
                    <a:lumMod val="75000"/>
                    <a:lumOff val="25000"/>
                  </a:sysClr>
                </a:solidFill>
                <a:effectLst/>
                <a:uLnTx/>
                <a:uFillTx/>
                <a:latin typeface="Arial Narrow" panose="020B0606020202030204" pitchFamily="34" charset="0"/>
                <a:ea typeface="+mn-ea"/>
                <a:cs typeface="+mn-cs"/>
              </a:rPr>
              <a:t>Protect jobs in the food value chain </a:t>
            </a:r>
            <a:endParaRPr kumimoji="0" lang="en-ZA" sz="1600" b="0" i="0" u="none" strike="noStrike" kern="1200" cap="none" spc="0" normalizeH="0" baseline="0" noProof="0" smtClean="0">
              <a:ln>
                <a:noFill/>
              </a:ln>
              <a:solidFill>
                <a:sysClr val="windowText" lastClr="000000">
                  <a:lumMod val="75000"/>
                  <a:lumOff val="25000"/>
                </a:sysClr>
              </a:solidFill>
              <a:effectLst/>
              <a:uLnTx/>
              <a:uFillTx/>
              <a:latin typeface="Calibri" panose="020F0502020204030204"/>
              <a:ea typeface="+mn-ea"/>
              <a:cs typeface="+mn-cs"/>
            </a:endParaRPr>
          </a:p>
          <a:p>
            <a:pPr marL="342900" marR="0" lvl="0" indent="-342900" algn="just" defTabSz="914400" rtl="0" eaLnBrk="1" fontAlgn="auto" latinLnBrk="0" hangingPunct="1">
              <a:lnSpc>
                <a:spcPct val="150000"/>
              </a:lnSpc>
              <a:spcBef>
                <a:spcPts val="1200"/>
              </a:spcBef>
              <a:spcAft>
                <a:spcPts val="0"/>
              </a:spcAft>
              <a:buClr>
                <a:srgbClr val="99CB38"/>
              </a:buClr>
              <a:buSzPct val="100000"/>
              <a:buFont typeface="+mj-lt"/>
              <a:buAutoNum type="arabicParenR"/>
              <a:tabLst/>
              <a:defRPr/>
            </a:pPr>
            <a:r>
              <a:rPr kumimoji="0" lang="en-US" sz="1600" b="0" i="0" u="none" strike="noStrike" kern="1200" cap="none" spc="0" normalizeH="0" baseline="0" noProof="0" smtClean="0">
                <a:ln>
                  <a:noFill/>
                </a:ln>
                <a:solidFill>
                  <a:sysClr val="windowText" lastClr="000000">
                    <a:lumMod val="75000"/>
                    <a:lumOff val="25000"/>
                  </a:sysClr>
                </a:solidFill>
                <a:effectLst/>
                <a:uLnTx/>
                <a:uFillTx/>
                <a:latin typeface="Arial Narrow" panose="020B0606020202030204" pitchFamily="34" charset="0"/>
                <a:ea typeface="+mn-ea"/>
                <a:cs typeface="+mn-cs"/>
              </a:rPr>
              <a:t>Farm-gate and off-farm agricultural infrastructure investment </a:t>
            </a:r>
            <a:endParaRPr kumimoji="0" lang="en-ZA" sz="1600" b="0" i="0" u="none" strike="noStrike" kern="1200" cap="none" spc="0" normalizeH="0" baseline="0" noProof="0" smtClean="0">
              <a:ln>
                <a:noFill/>
              </a:ln>
              <a:solidFill>
                <a:sysClr val="windowText" lastClr="000000">
                  <a:lumMod val="75000"/>
                  <a:lumOff val="25000"/>
                </a:sysClr>
              </a:solidFill>
              <a:effectLst/>
              <a:uLnTx/>
              <a:uFillTx/>
              <a:latin typeface="Calibri" panose="020F0502020204030204"/>
              <a:ea typeface="+mn-ea"/>
              <a:cs typeface="+mn-cs"/>
            </a:endParaRPr>
          </a:p>
          <a:p>
            <a:pPr marL="342900" marR="0" lvl="0" indent="-342900" algn="just" defTabSz="914400" rtl="0" eaLnBrk="1" fontAlgn="auto" latinLnBrk="0" hangingPunct="1">
              <a:lnSpc>
                <a:spcPct val="150000"/>
              </a:lnSpc>
              <a:spcBef>
                <a:spcPts val="1200"/>
              </a:spcBef>
              <a:spcAft>
                <a:spcPts val="0"/>
              </a:spcAft>
              <a:buClr>
                <a:srgbClr val="99CB38"/>
              </a:buClr>
              <a:buSzPct val="100000"/>
              <a:buFont typeface="+mj-lt"/>
              <a:buAutoNum type="arabicParenR"/>
              <a:tabLst/>
              <a:defRPr/>
            </a:pPr>
            <a:r>
              <a:rPr kumimoji="0" lang="en-US" sz="1600" b="0" i="0" u="none" strike="noStrike" kern="1200" cap="none" spc="0" normalizeH="0" baseline="0" noProof="0" smtClean="0">
                <a:ln>
                  <a:noFill/>
                </a:ln>
                <a:solidFill>
                  <a:sysClr val="windowText" lastClr="000000">
                    <a:lumMod val="75000"/>
                    <a:lumOff val="25000"/>
                  </a:sysClr>
                </a:solidFill>
                <a:effectLst/>
                <a:uLnTx/>
                <a:uFillTx/>
                <a:latin typeface="Arial Narrow" panose="020B0606020202030204" pitchFamily="34" charset="0"/>
                <a:ea typeface="+mn-ea"/>
                <a:cs typeface="+mn-cs"/>
              </a:rPr>
              <a:t>Establish KZN Pre &amp; Post Food Value Chain Fund</a:t>
            </a:r>
            <a:endParaRPr kumimoji="0" lang="en-ZA" sz="1600" b="0" i="0" u="none" strike="noStrike" kern="1200" cap="none" spc="0" normalizeH="0" baseline="0" noProof="0" smtClean="0">
              <a:ln>
                <a:noFill/>
              </a:ln>
              <a:solidFill>
                <a:sysClr val="windowText" lastClr="000000">
                  <a:lumMod val="75000"/>
                  <a:lumOff val="25000"/>
                </a:sysClr>
              </a:solidFill>
              <a:effectLst/>
              <a:uLnTx/>
              <a:uFillTx/>
              <a:latin typeface="Calibri" panose="020F0502020204030204"/>
              <a:ea typeface="+mn-ea"/>
              <a:cs typeface="+mn-cs"/>
            </a:endParaRPr>
          </a:p>
          <a:p>
            <a:pPr marL="342900" marR="0" lvl="0" indent="-342900" algn="just" defTabSz="914400" rtl="0" eaLnBrk="1" fontAlgn="auto" latinLnBrk="0" hangingPunct="1">
              <a:lnSpc>
                <a:spcPct val="150000"/>
              </a:lnSpc>
              <a:spcBef>
                <a:spcPts val="1200"/>
              </a:spcBef>
              <a:spcAft>
                <a:spcPts val="0"/>
              </a:spcAft>
              <a:buClr>
                <a:srgbClr val="99CB38"/>
              </a:buClr>
              <a:buSzPct val="100000"/>
              <a:buFont typeface="+mj-lt"/>
              <a:buAutoNum type="arabicParenR"/>
              <a:tabLst/>
              <a:defRPr/>
            </a:pPr>
            <a:r>
              <a:rPr kumimoji="0" lang="en-US" sz="1600" b="0" i="0" u="none" strike="noStrike" kern="1200" cap="none" spc="0" normalizeH="0" baseline="0" noProof="0" smtClean="0">
                <a:ln>
                  <a:noFill/>
                </a:ln>
                <a:solidFill>
                  <a:sysClr val="windowText" lastClr="000000">
                    <a:lumMod val="75000"/>
                    <a:lumOff val="25000"/>
                  </a:sysClr>
                </a:solidFill>
                <a:effectLst/>
                <a:uLnTx/>
                <a:uFillTx/>
                <a:latin typeface="Arial Narrow" panose="020B0606020202030204" pitchFamily="34" charset="0"/>
                <a:ea typeface="+mn-ea"/>
                <a:cs typeface="+mn-cs"/>
              </a:rPr>
              <a:t>Mechanization and production inputs relief support </a:t>
            </a:r>
            <a:endParaRPr kumimoji="0" lang="en-ZA" sz="1600" b="0" i="0" u="none" strike="noStrike" kern="1200" cap="none" spc="0" normalizeH="0" baseline="0" noProof="0" smtClean="0">
              <a:ln>
                <a:noFill/>
              </a:ln>
              <a:solidFill>
                <a:sysClr val="windowText" lastClr="000000">
                  <a:lumMod val="75000"/>
                  <a:lumOff val="25000"/>
                </a:sysClr>
              </a:solidFill>
              <a:effectLst/>
              <a:uLnTx/>
              <a:uFillTx/>
              <a:latin typeface="Calibri" panose="020F0502020204030204"/>
              <a:ea typeface="+mn-ea"/>
              <a:cs typeface="+mn-cs"/>
            </a:endParaRPr>
          </a:p>
          <a:p>
            <a:pPr marL="342900" marR="0" lvl="0" indent="-342900" algn="just" defTabSz="914400" rtl="0" eaLnBrk="1" fontAlgn="auto" latinLnBrk="0" hangingPunct="1">
              <a:lnSpc>
                <a:spcPct val="150000"/>
              </a:lnSpc>
              <a:spcBef>
                <a:spcPts val="1200"/>
              </a:spcBef>
              <a:spcAft>
                <a:spcPts val="0"/>
              </a:spcAft>
              <a:buClr>
                <a:srgbClr val="99CB38"/>
              </a:buClr>
              <a:buSzPct val="100000"/>
              <a:buFont typeface="+mj-lt"/>
              <a:buAutoNum type="arabicParenR"/>
              <a:tabLst/>
              <a:defRPr/>
            </a:pPr>
            <a:r>
              <a:rPr kumimoji="0" lang="en-ZA" sz="1600" b="0" i="0" u="none" strike="noStrike" kern="1200" cap="none" spc="0" normalizeH="0" baseline="0" noProof="0" smtClean="0">
                <a:ln>
                  <a:noFill/>
                </a:ln>
                <a:solidFill>
                  <a:sysClr val="windowText" lastClr="000000">
                    <a:lumMod val="75000"/>
                    <a:lumOff val="25000"/>
                  </a:sysClr>
                </a:solidFill>
                <a:effectLst/>
                <a:uLnTx/>
                <a:uFillTx/>
                <a:latin typeface="Arial Narrow" panose="020B0606020202030204" pitchFamily="34" charset="0"/>
                <a:ea typeface="+mn-ea"/>
                <a:cs typeface="+mn-cs"/>
              </a:rPr>
              <a:t>Expanded training and mentorship programme for famers, farm workers &amp; dwellers</a:t>
            </a:r>
            <a:endParaRPr kumimoji="0" lang="en-ZA" sz="1600" b="0" i="0" u="none" strike="noStrike" kern="1200" cap="none" spc="0" normalizeH="0" baseline="0" noProof="0" smtClean="0">
              <a:ln>
                <a:noFill/>
              </a:ln>
              <a:solidFill>
                <a:sysClr val="windowText" lastClr="000000">
                  <a:lumMod val="75000"/>
                  <a:lumOff val="25000"/>
                </a:sysClr>
              </a:solidFill>
              <a:effectLst/>
              <a:uLnTx/>
              <a:uFillTx/>
              <a:latin typeface="Calibri" panose="020F0502020204030204"/>
              <a:ea typeface="+mn-ea"/>
              <a:cs typeface="+mn-cs"/>
            </a:endParaRPr>
          </a:p>
          <a:p>
            <a:pPr marL="342900" marR="0" lvl="0" indent="-342900" algn="just" defTabSz="914400" rtl="0" eaLnBrk="1" fontAlgn="auto" latinLnBrk="0" hangingPunct="1">
              <a:lnSpc>
                <a:spcPct val="150000"/>
              </a:lnSpc>
              <a:spcBef>
                <a:spcPts val="1200"/>
              </a:spcBef>
              <a:spcAft>
                <a:spcPts val="0"/>
              </a:spcAft>
              <a:buClr>
                <a:srgbClr val="99CB38"/>
              </a:buClr>
              <a:buSzPct val="100000"/>
              <a:buFont typeface="+mj-lt"/>
              <a:buAutoNum type="arabicParenR"/>
              <a:tabLst/>
              <a:defRPr/>
            </a:pPr>
            <a:r>
              <a:rPr kumimoji="0" lang="en-US" sz="1600" b="0" i="0" u="none" strike="noStrike" kern="1200" cap="none" spc="0" normalizeH="0" baseline="0" noProof="0" smtClean="0">
                <a:ln>
                  <a:noFill/>
                </a:ln>
                <a:solidFill>
                  <a:sysClr val="windowText" lastClr="000000">
                    <a:lumMod val="75000"/>
                    <a:lumOff val="25000"/>
                  </a:sysClr>
                </a:solidFill>
                <a:effectLst/>
                <a:uLnTx/>
                <a:uFillTx/>
                <a:latin typeface="Arial Narrow" panose="020B0606020202030204" pitchFamily="34" charset="0"/>
                <a:ea typeface="+mn-ea"/>
                <a:cs typeface="+mn-cs"/>
              </a:rPr>
              <a:t>Accelerate access to market and support to agro logistics </a:t>
            </a:r>
            <a:endParaRPr kumimoji="0" lang="en-ZA" sz="1600" b="0" i="0" u="none" strike="noStrike" kern="1200" cap="none" spc="0" normalizeH="0" baseline="0" noProof="0" smtClean="0">
              <a:ln>
                <a:noFill/>
              </a:ln>
              <a:solidFill>
                <a:sysClr val="windowText" lastClr="000000">
                  <a:lumMod val="75000"/>
                  <a:lumOff val="25000"/>
                </a:sysClr>
              </a:solidFill>
              <a:effectLst/>
              <a:uLnTx/>
              <a:uFillTx/>
              <a:latin typeface="Calibri" panose="020F0502020204030204"/>
              <a:ea typeface="+mn-ea"/>
              <a:cs typeface="+mn-cs"/>
            </a:endParaRPr>
          </a:p>
          <a:p>
            <a:pPr marL="342900" marR="0" lvl="0" indent="-342900" algn="just" defTabSz="914400" rtl="0" eaLnBrk="1" fontAlgn="auto" latinLnBrk="0" hangingPunct="1">
              <a:lnSpc>
                <a:spcPct val="150000"/>
              </a:lnSpc>
              <a:spcBef>
                <a:spcPts val="1200"/>
              </a:spcBef>
              <a:spcAft>
                <a:spcPts val="0"/>
              </a:spcAft>
              <a:buClr>
                <a:srgbClr val="99CB38"/>
              </a:buClr>
              <a:buSzPct val="100000"/>
              <a:buFont typeface="+mj-lt"/>
              <a:buAutoNum type="arabicParenR"/>
              <a:tabLst/>
              <a:defRPr/>
            </a:pPr>
            <a:r>
              <a:rPr kumimoji="0" lang="en-US" sz="1600" b="0" i="0" u="none" strike="noStrike" kern="1200" cap="none" spc="0" normalizeH="0" baseline="0" noProof="0" smtClean="0">
                <a:ln>
                  <a:noFill/>
                </a:ln>
                <a:solidFill>
                  <a:sysClr val="windowText" lastClr="000000">
                    <a:lumMod val="75000"/>
                    <a:lumOff val="25000"/>
                  </a:sysClr>
                </a:solidFill>
                <a:effectLst/>
                <a:uLnTx/>
                <a:uFillTx/>
                <a:latin typeface="Arial Narrow" panose="020B0606020202030204" pitchFamily="34" charset="0"/>
                <a:ea typeface="+mn-ea"/>
                <a:cs typeface="+mn-cs"/>
              </a:rPr>
              <a:t>Roll-out economic relief and local buying to commercial and small-scale farms   </a:t>
            </a:r>
            <a:endParaRPr kumimoji="0" lang="en-ZA" sz="1600" b="0" i="0" u="none" strike="noStrike" kern="1200" cap="none" spc="0" normalizeH="0" baseline="0" noProof="0" smtClean="0">
              <a:ln>
                <a:noFill/>
              </a:ln>
              <a:solidFill>
                <a:sysClr val="windowText" lastClr="000000">
                  <a:lumMod val="75000"/>
                  <a:lumOff val="25000"/>
                </a:sysClr>
              </a:solidFill>
              <a:effectLst/>
              <a:uLnTx/>
              <a:uFillTx/>
              <a:latin typeface="Calibri" panose="020F0502020204030204"/>
              <a:ea typeface="+mn-ea"/>
              <a:cs typeface="+mn-cs"/>
            </a:endParaRPr>
          </a:p>
          <a:p>
            <a:pPr marL="91440" marR="0" lvl="0" indent="-91440" algn="just" defTabSz="914400" rtl="0" eaLnBrk="1" fontAlgn="auto" latinLnBrk="0" hangingPunct="1">
              <a:lnSpc>
                <a:spcPct val="150000"/>
              </a:lnSpc>
              <a:spcBef>
                <a:spcPts val="1200"/>
              </a:spcBef>
              <a:spcAft>
                <a:spcPts val="0"/>
              </a:spcAft>
              <a:buClr>
                <a:srgbClr val="99CB38"/>
              </a:buClr>
              <a:buSzPct val="100000"/>
              <a:buFont typeface="Calibri" panose="020F0502020204030204" pitchFamily="34" charset="0"/>
              <a:buChar char=" "/>
              <a:tabLst/>
              <a:defRPr/>
            </a:pPr>
            <a:endParaRPr kumimoji="0" lang="en-ZA" sz="1600" b="0" i="0" u="none" strike="noStrike" kern="1200" cap="none" spc="0" normalizeH="0" baseline="0" noProof="0" smtClean="0">
              <a:ln>
                <a:noFill/>
              </a:ln>
              <a:solidFill>
                <a:sysClr val="windowText" lastClr="000000">
                  <a:lumMod val="75000"/>
                  <a:lumOff val="25000"/>
                </a:sysClr>
              </a:solidFill>
              <a:effectLst/>
              <a:uLnTx/>
              <a:uFillTx/>
              <a:latin typeface="Arial Narrow" panose="020B0606020202030204" pitchFamily="34" charset="0"/>
              <a:ea typeface="+mn-ea"/>
              <a:cs typeface="+mn-cs"/>
            </a:endParaRPr>
          </a:p>
          <a:p>
            <a:pPr marL="91440" marR="0" lvl="0" indent="-91440" algn="just" defTabSz="914400" rtl="0" eaLnBrk="1" fontAlgn="auto" latinLnBrk="0" hangingPunct="1">
              <a:lnSpc>
                <a:spcPct val="150000"/>
              </a:lnSpc>
              <a:spcBef>
                <a:spcPts val="1200"/>
              </a:spcBef>
              <a:spcAft>
                <a:spcPts val="0"/>
              </a:spcAft>
              <a:buClr>
                <a:srgbClr val="99CB38"/>
              </a:buClr>
              <a:buSzPct val="100000"/>
              <a:buFont typeface="Calibri" panose="020F0502020204030204" pitchFamily="34" charset="0"/>
              <a:buChar char=" "/>
              <a:tabLst/>
              <a:defRPr/>
            </a:pPr>
            <a:endParaRPr kumimoji="0" lang="en-ZA" sz="1600" b="0" i="0" u="none" strike="noStrike" kern="1200" cap="none" spc="0" normalizeH="0" baseline="0" noProof="0" dirty="0">
              <a:ln>
                <a:noFill/>
              </a:ln>
              <a:solidFill>
                <a:sysClr val="windowText" lastClr="000000">
                  <a:lumMod val="75000"/>
                  <a:lumOff val="25000"/>
                </a:sys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503737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F929FF7-9BFC-43D7-A989-E480F973511D}"/>
              </a:ext>
            </a:extLst>
          </p:cNvPr>
          <p:cNvSpPr txBox="1"/>
          <p:nvPr/>
        </p:nvSpPr>
        <p:spPr>
          <a:xfrm>
            <a:off x="1098754" y="3392129"/>
            <a:ext cx="6978445" cy="1237021"/>
          </a:xfrm>
          <a:prstGeom prst="rect">
            <a:avLst/>
          </a:prstGeom>
          <a:noFill/>
        </p:spPr>
        <p:txBody>
          <a:bodyPr wrap="square">
            <a:spAutoFit/>
          </a:bodyPr>
          <a:lstStyle/>
          <a:p>
            <a:pPr algn="ctr" eaLnBrk="1" fontAlgn="auto" hangingPunct="1">
              <a:spcBef>
                <a:spcPts val="0"/>
              </a:spcBef>
              <a:spcAft>
                <a:spcPts val="0"/>
              </a:spcAft>
              <a:defRPr/>
            </a:pPr>
            <a:r>
              <a:rPr lang="en-US" sz="7200" b="1" dirty="0">
                <a:effectLst>
                  <a:outerShdw blurRad="38100" dist="38100" dir="2700000" algn="tl">
                    <a:srgbClr val="000000"/>
                  </a:outerShdw>
                </a:effectLst>
              </a:rPr>
              <a:t>Thank you</a:t>
            </a:r>
            <a:endParaRPr lang="en-US" sz="7200" dirty="0"/>
          </a:p>
        </p:txBody>
      </p:sp>
      <p:sp>
        <p:nvSpPr>
          <p:cNvPr id="2" name="Slide Number Placeholder 1"/>
          <p:cNvSpPr>
            <a:spLocks noGrp="1"/>
          </p:cNvSpPr>
          <p:nvPr>
            <p:ph type="sldNum" sz="quarter" idx="12"/>
          </p:nvPr>
        </p:nvSpPr>
        <p:spPr/>
        <p:txBody>
          <a:bodyPr/>
          <a:lstStyle/>
          <a:p>
            <a:pPr>
              <a:defRPr/>
            </a:pPr>
            <a:fld id="{56842A8B-B5FD-4DA9-A6AD-4768DA4CB554}" type="slidenum">
              <a:rPr lang="en-US" altLang="en-US" smtClean="0"/>
              <a:pPr>
                <a:defRPr/>
              </a:pPr>
              <a:t>37</a:t>
            </a:fld>
            <a:endParaRPr lang="en-US" altLang="en-US"/>
          </a:p>
        </p:txBody>
      </p:sp>
      <p:pic>
        <p:nvPicPr>
          <p:cNvPr id="5" name="image2.png"/>
          <p:cNvPicPr/>
          <p:nvPr/>
        </p:nvPicPr>
        <p:blipFill>
          <a:blip r:embed="rId2"/>
          <a:srcRect/>
          <a:stretch>
            <a:fillRect/>
          </a:stretch>
        </p:blipFill>
        <p:spPr>
          <a:xfrm>
            <a:off x="347662" y="228601"/>
            <a:ext cx="2776538" cy="865564"/>
          </a:xfrm>
          <a:prstGeom prst="rect">
            <a:avLst/>
          </a:prstGeom>
          <a:ln/>
        </p:spPr>
      </p:pic>
    </p:spTree>
    <p:extLst>
      <p:ext uri="{BB962C8B-B14F-4D97-AF65-F5344CB8AC3E}">
        <p14:creationId xmlns:p14="http://schemas.microsoft.com/office/powerpoint/2010/main" val="18924461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33400" y="1630739"/>
            <a:ext cx="8153400" cy="923330"/>
          </a:xfrm>
          <a:prstGeom prst="rect">
            <a:avLst/>
          </a:prstGeom>
        </p:spPr>
        <p:txBody>
          <a:bodyPr wrap="square">
            <a:spAutoFit/>
          </a:bodyPr>
          <a:lstStyle/>
          <a:p>
            <a:pPr marL="285750" lvl="0" indent="-285750" algn="just">
              <a:lnSpc>
                <a:spcPct val="150000"/>
              </a:lnSpc>
              <a:buFont typeface="Arial" panose="020B0604020202020204" pitchFamily="34" charset="0"/>
              <a:buChar char="•"/>
            </a:pPr>
            <a:endParaRPr lang="en-US" dirty="0" smtClean="0"/>
          </a:p>
          <a:p>
            <a:pPr algn="just">
              <a:lnSpc>
                <a:spcPct val="150000"/>
              </a:lnSpc>
            </a:pPr>
            <a:r>
              <a:rPr lang="en-ZA" dirty="0" smtClean="0"/>
              <a:t> </a:t>
            </a:r>
            <a:endParaRPr lang="en-US" dirty="0" smtClean="0"/>
          </a:p>
        </p:txBody>
      </p:sp>
      <p:sp>
        <p:nvSpPr>
          <p:cNvPr id="11" name="Rectangle 10">
            <a:extLst>
              <a:ext uri="{FF2B5EF4-FFF2-40B4-BE49-F238E27FC236}">
                <a16:creationId xmlns:a16="http://schemas.microsoft.com/office/drawing/2014/main" id="{603DA742-E284-4A5A-B231-1F1ECA42B012}"/>
              </a:ext>
            </a:extLst>
          </p:cNvPr>
          <p:cNvSpPr/>
          <p:nvPr/>
        </p:nvSpPr>
        <p:spPr bwMode="auto">
          <a:xfrm>
            <a:off x="-1905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4" name="Slide Number Placeholder 3"/>
          <p:cNvSpPr>
            <a:spLocks noGrp="1"/>
          </p:cNvSpPr>
          <p:nvPr>
            <p:ph type="sldNum" sz="quarter" idx="12"/>
          </p:nvPr>
        </p:nvSpPr>
        <p:spPr/>
        <p:txBody>
          <a:bodyPr/>
          <a:lstStyle/>
          <a:p>
            <a:pPr>
              <a:defRPr/>
            </a:pPr>
            <a:fld id="{4A1D250C-6849-490A-84C4-5527ECB713BA}" type="slidenum">
              <a:rPr lang="en-US" altLang="en-US" smtClean="0"/>
              <a:pPr>
                <a:defRPr/>
              </a:pPr>
              <a:t>4</a:t>
            </a:fld>
            <a:endParaRPr lang="en-US" altLang="en-US"/>
          </a:p>
        </p:txBody>
      </p:sp>
      <p:sp>
        <p:nvSpPr>
          <p:cNvPr id="9" name="Title 1"/>
          <p:cNvSpPr txBox="1">
            <a:spLocks/>
          </p:cNvSpPr>
          <p:nvPr/>
        </p:nvSpPr>
        <p:spPr bwMode="auto">
          <a:xfrm>
            <a:off x="2788162" y="0"/>
            <a:ext cx="6355838" cy="1066801"/>
          </a:xfrm>
          <a:prstGeom prst="rect">
            <a:avLst/>
          </a:prstGeom>
          <a:solidFill>
            <a:schemeClr val="accent3">
              <a:lumMod val="50000"/>
            </a:schemeClr>
          </a:solidFill>
          <a:ln>
            <a:headEnd/>
            <a:tailEnd/>
          </a:ln>
        </p:spPr>
        <p:style>
          <a:lnRef idx="2">
            <a:schemeClr val="accent3"/>
          </a:lnRef>
          <a:fillRef idx="1">
            <a:schemeClr val="lt1"/>
          </a:fillRef>
          <a:effectRef idx="0">
            <a:schemeClr val="accent3"/>
          </a:effectRef>
          <a:fontRef idx="minor">
            <a:schemeClr val="dk1"/>
          </a:fontRef>
        </p:style>
        <p:txBody>
          <a:bodyPr anchor="ctr"/>
          <a:lstStyle>
            <a:defPPr>
              <a:defRPr lang="en-US"/>
            </a:defPPr>
            <a:lvl1pPr marL="0" marR="0" lvl="0" indent="0" algn="ctr" defTabSz="914400" latinLnBrk="0">
              <a:lnSpc>
                <a:spcPct val="120000"/>
              </a:lnSpc>
              <a:spcAft>
                <a:spcPts val="600"/>
              </a:spcAft>
              <a:buClrTx/>
              <a:buSzTx/>
              <a:buFontTx/>
              <a:buNone/>
              <a:tabLst/>
              <a:defRPr kumimoji="0" sz="3200" b="1" i="0" u="none" strike="noStrike" cap="none" spc="0" normalizeH="0" baseline="0">
                <a:ln>
                  <a:noFill/>
                </a:ln>
                <a:solidFill>
                  <a:schemeClr val="bg1"/>
                </a:solidFill>
                <a:effectLst/>
                <a:uLnTx/>
                <a:uFillTx/>
                <a:latin typeface="Arial" panose="020B0604020202020204" pitchFamily="34" charset="0"/>
                <a:cs typeface="Arial" panose="020B0604020202020204" pitchFamily="34" charset="0"/>
              </a:defRPr>
            </a:lvl1pPr>
          </a:lstStyle>
          <a:p>
            <a:r>
              <a:rPr lang="en-US" dirty="0" smtClean="0"/>
              <a:t>BUSINESS CONTINUITY PLAN </a:t>
            </a:r>
            <a:endParaRPr lang="en-ZA" dirty="0"/>
          </a:p>
        </p:txBody>
      </p:sp>
      <p:pic>
        <p:nvPicPr>
          <p:cNvPr id="13" name="image2.png"/>
          <p:cNvPicPr/>
          <p:nvPr/>
        </p:nvPicPr>
        <p:blipFill>
          <a:blip r:embed="rId2"/>
          <a:srcRect/>
          <a:stretch>
            <a:fillRect/>
          </a:stretch>
        </p:blipFill>
        <p:spPr>
          <a:xfrm>
            <a:off x="11624" y="0"/>
            <a:ext cx="2776538" cy="1066801"/>
          </a:xfrm>
          <a:prstGeom prst="rect">
            <a:avLst/>
          </a:prstGeom>
          <a:ln/>
        </p:spPr>
      </p:pic>
      <p:sp>
        <p:nvSpPr>
          <p:cNvPr id="2" name="Rectangle 1"/>
          <p:cNvSpPr/>
          <p:nvPr/>
        </p:nvSpPr>
        <p:spPr>
          <a:xfrm>
            <a:off x="211931" y="1039221"/>
            <a:ext cx="8720138" cy="5547673"/>
          </a:xfrm>
          <a:prstGeom prst="rect">
            <a:avLst/>
          </a:prstGeom>
        </p:spPr>
        <p:txBody>
          <a:bodyPr wrap="square">
            <a:spAutoFit/>
          </a:bodyPr>
          <a:lstStyle/>
          <a:p>
            <a:pPr algn="just">
              <a:lnSpc>
                <a:spcPct val="150000"/>
              </a:lnSpc>
              <a:spcAft>
                <a:spcPts val="800"/>
              </a:spcAft>
            </a:pPr>
            <a:r>
              <a:rPr lang="en-ZA" sz="2300" dirty="0" smtClean="0">
                <a:ea typeface="Calibri" panose="020F0502020204030204" pitchFamily="34" charset="0"/>
                <a:cs typeface="Times New Roman" panose="02020603050405020304" pitchFamily="18" charset="0"/>
              </a:rPr>
              <a:t>The department  is critical in ensuring  support to farmers for ensuring sustained food production  mainly through its employees as a result a </a:t>
            </a:r>
            <a:r>
              <a:rPr lang="en-ZA" sz="2300" b="1" dirty="0">
                <a:ea typeface="Calibri" panose="020F0502020204030204" pitchFamily="34" charset="0"/>
                <a:cs typeface="Times New Roman" panose="02020603050405020304" pitchFamily="18" charset="0"/>
              </a:rPr>
              <a:t>B</a:t>
            </a:r>
            <a:r>
              <a:rPr lang="en-ZA" sz="2300" b="1" dirty="0" smtClean="0">
                <a:ea typeface="Calibri" panose="020F0502020204030204" pitchFamily="34" charset="0"/>
                <a:cs typeface="Times New Roman" panose="02020603050405020304" pitchFamily="18" charset="0"/>
              </a:rPr>
              <a:t>usiness </a:t>
            </a:r>
            <a:r>
              <a:rPr lang="en-ZA" sz="2300" b="1" dirty="0">
                <a:ea typeface="Calibri" panose="020F0502020204030204" pitchFamily="34" charset="0"/>
                <a:cs typeface="Times New Roman" panose="02020603050405020304" pitchFamily="18" charset="0"/>
              </a:rPr>
              <a:t>C</a:t>
            </a:r>
            <a:r>
              <a:rPr lang="en-ZA" sz="2300" b="1" dirty="0" smtClean="0">
                <a:ea typeface="Calibri" panose="020F0502020204030204" pitchFamily="34" charset="0"/>
                <a:cs typeface="Times New Roman" panose="02020603050405020304" pitchFamily="18" charset="0"/>
              </a:rPr>
              <a:t>ontinuity Plan </a:t>
            </a:r>
            <a:r>
              <a:rPr lang="en-ZA" sz="2300" dirty="0" smtClean="0">
                <a:ea typeface="Calibri" panose="020F0502020204030204" pitchFamily="34" charset="0"/>
                <a:cs typeface="Times New Roman" panose="02020603050405020304" pitchFamily="18" charset="0"/>
              </a:rPr>
              <a:t>was developed</a:t>
            </a:r>
          </a:p>
          <a:p>
            <a:pPr>
              <a:lnSpc>
                <a:spcPct val="150000"/>
              </a:lnSpc>
              <a:spcAft>
                <a:spcPts val="800"/>
              </a:spcAft>
            </a:pPr>
            <a:r>
              <a:rPr lang="en-ZA" sz="2300" dirty="0" smtClean="0">
                <a:ea typeface="Calibri" panose="020F0502020204030204" pitchFamily="34" charset="0"/>
                <a:cs typeface="Times New Roman" panose="02020603050405020304" pitchFamily="18" charset="0"/>
              </a:rPr>
              <a:t> The </a:t>
            </a:r>
            <a:r>
              <a:rPr lang="en-ZA" sz="2300" dirty="0">
                <a:ea typeface="Calibri" panose="020F0502020204030204" pitchFamily="34" charset="0"/>
                <a:cs typeface="Times New Roman" panose="02020603050405020304" pitchFamily="18" charset="0"/>
              </a:rPr>
              <a:t>following components are building blocks of our </a:t>
            </a:r>
            <a:r>
              <a:rPr lang="en-ZA" sz="2300" dirty="0" smtClean="0">
                <a:ea typeface="Calibri" panose="020F0502020204030204" pitchFamily="34" charset="0"/>
                <a:cs typeface="Times New Roman" panose="02020603050405020304" pitchFamily="18" charset="0"/>
              </a:rPr>
              <a:t>Business </a:t>
            </a:r>
            <a:r>
              <a:rPr lang="en-ZA" sz="2300" dirty="0">
                <a:ea typeface="Calibri" panose="020F0502020204030204" pitchFamily="34" charset="0"/>
                <a:cs typeface="Times New Roman" panose="02020603050405020304" pitchFamily="18" charset="0"/>
              </a:rPr>
              <a:t>C</a:t>
            </a:r>
            <a:r>
              <a:rPr lang="en-ZA" sz="2300" dirty="0" smtClean="0">
                <a:ea typeface="Calibri" panose="020F0502020204030204" pitchFamily="34" charset="0"/>
                <a:cs typeface="Times New Roman" panose="02020603050405020304" pitchFamily="18" charset="0"/>
              </a:rPr>
              <a:t>ontinuity Plan: </a:t>
            </a:r>
            <a:endParaRPr lang="en-ZA" sz="2300" dirty="0">
              <a:ea typeface="Calibri" panose="020F0502020204030204" pitchFamily="34" charset="0"/>
              <a:cs typeface="Times New Roman" panose="02020603050405020304" pitchFamily="18" charset="0"/>
            </a:endParaRPr>
          </a:p>
          <a:p>
            <a:pPr marL="800100" lvl="1" indent="-342900">
              <a:lnSpc>
                <a:spcPct val="150000"/>
              </a:lnSpc>
              <a:spcAft>
                <a:spcPts val="800"/>
              </a:spcAft>
              <a:buFont typeface="Courier New" panose="02070309020205020404" pitchFamily="49" charset="0"/>
              <a:buChar char="o"/>
            </a:pPr>
            <a:r>
              <a:rPr lang="en-ZA" dirty="0" smtClean="0">
                <a:ea typeface="Calibri" panose="020F0502020204030204" pitchFamily="34" charset="0"/>
                <a:cs typeface="Times New Roman" panose="02020603050405020304" pitchFamily="18" charset="0"/>
              </a:rPr>
              <a:t>Activation </a:t>
            </a:r>
            <a:r>
              <a:rPr lang="en-ZA" dirty="0">
                <a:ea typeface="Calibri" panose="020F0502020204030204" pitchFamily="34" charset="0"/>
                <a:cs typeface="Times New Roman" panose="02020603050405020304" pitchFamily="18" charset="0"/>
              </a:rPr>
              <a:t>of departmental crisis management committee;</a:t>
            </a:r>
            <a:endParaRPr lang="en-ZA" dirty="0">
              <a:latin typeface="Calibri" panose="020F0502020204030204" pitchFamily="34" charset="0"/>
              <a:ea typeface="Calibri" panose="020F0502020204030204" pitchFamily="34" charset="0"/>
              <a:cs typeface="Times New Roman" panose="02020603050405020304" pitchFamily="18" charset="0"/>
            </a:endParaRPr>
          </a:p>
          <a:p>
            <a:pPr marL="800100" lvl="1" indent="-342900">
              <a:lnSpc>
                <a:spcPct val="150000"/>
              </a:lnSpc>
              <a:spcAft>
                <a:spcPts val="0"/>
              </a:spcAft>
              <a:buFont typeface="Courier New" panose="02070309020205020404" pitchFamily="49" charset="0"/>
              <a:buChar char="o"/>
            </a:pPr>
            <a:r>
              <a:rPr lang="en-ZA" dirty="0">
                <a:ea typeface="Calibri" panose="020F0502020204030204" pitchFamily="34" charset="0"/>
                <a:cs typeface="Times New Roman" panose="02020603050405020304" pitchFamily="18" charset="0"/>
              </a:rPr>
              <a:t>Identification of critical and essential services personnel;</a:t>
            </a:r>
            <a:endParaRPr lang="en-ZA" dirty="0">
              <a:latin typeface="Calibri" panose="020F0502020204030204" pitchFamily="34" charset="0"/>
              <a:ea typeface="Calibri" panose="020F0502020204030204" pitchFamily="34" charset="0"/>
              <a:cs typeface="Times New Roman" panose="02020603050405020304" pitchFamily="18" charset="0"/>
            </a:endParaRPr>
          </a:p>
          <a:p>
            <a:pPr marL="800100" lvl="1" indent="-342900">
              <a:lnSpc>
                <a:spcPct val="150000"/>
              </a:lnSpc>
              <a:spcAft>
                <a:spcPts val="0"/>
              </a:spcAft>
              <a:buFont typeface="Courier New" panose="02070309020205020404" pitchFamily="49" charset="0"/>
              <a:buChar char="o"/>
            </a:pPr>
            <a:r>
              <a:rPr lang="en-ZA" dirty="0" smtClean="0">
                <a:ea typeface="Calibri" panose="020F0502020204030204" pitchFamily="34" charset="0"/>
                <a:cs typeface="Times New Roman" panose="02020603050405020304" pitchFamily="18" charset="0"/>
              </a:rPr>
              <a:t>Measure </a:t>
            </a:r>
            <a:r>
              <a:rPr lang="en-ZA" dirty="0">
                <a:ea typeface="Calibri" panose="020F0502020204030204" pitchFamily="34" charset="0"/>
                <a:cs typeface="Times New Roman" panose="02020603050405020304" pitchFamily="18" charset="0"/>
              </a:rPr>
              <a:t>to limit exposure and ensure protection </a:t>
            </a:r>
            <a:r>
              <a:rPr lang="en-ZA" dirty="0" smtClean="0">
                <a:ea typeface="Calibri" panose="020F0502020204030204" pitchFamily="34" charset="0"/>
                <a:cs typeface="Times New Roman" panose="02020603050405020304" pitchFamily="18" charset="0"/>
              </a:rPr>
              <a:t>to </a:t>
            </a:r>
            <a:r>
              <a:rPr lang="en-ZA" dirty="0">
                <a:ea typeface="Calibri" panose="020F0502020204030204" pitchFamily="34" charset="0"/>
                <a:cs typeface="Times New Roman" panose="02020603050405020304" pitchFamily="18" charset="0"/>
              </a:rPr>
              <a:t>identified staff members;</a:t>
            </a:r>
            <a:endParaRPr lang="en-ZA" dirty="0">
              <a:latin typeface="Calibri" panose="020F0502020204030204" pitchFamily="34" charset="0"/>
              <a:ea typeface="Calibri" panose="020F0502020204030204" pitchFamily="34" charset="0"/>
              <a:cs typeface="Times New Roman" panose="02020603050405020304" pitchFamily="18" charset="0"/>
            </a:endParaRPr>
          </a:p>
          <a:p>
            <a:pPr marL="800100" lvl="1" indent="-342900">
              <a:lnSpc>
                <a:spcPct val="150000"/>
              </a:lnSpc>
              <a:spcAft>
                <a:spcPts val="0"/>
              </a:spcAft>
              <a:buFont typeface="Courier New" panose="02070309020205020404" pitchFamily="49" charset="0"/>
              <a:buChar char="o"/>
            </a:pPr>
            <a:r>
              <a:rPr lang="en-ZA" dirty="0">
                <a:ea typeface="Calibri" panose="020F0502020204030204" pitchFamily="34" charset="0"/>
                <a:cs typeface="Times New Roman" panose="02020603050405020304" pitchFamily="18" charset="0"/>
              </a:rPr>
              <a:t>Key staff members that will be operating from home;</a:t>
            </a:r>
            <a:endParaRPr lang="en-ZA" dirty="0">
              <a:latin typeface="Calibri" panose="020F0502020204030204" pitchFamily="34" charset="0"/>
              <a:ea typeface="Calibri" panose="020F0502020204030204" pitchFamily="34" charset="0"/>
              <a:cs typeface="Times New Roman" panose="02020603050405020304" pitchFamily="18" charset="0"/>
            </a:endParaRPr>
          </a:p>
          <a:p>
            <a:pPr marL="800100" lvl="1" indent="-342900">
              <a:lnSpc>
                <a:spcPct val="150000"/>
              </a:lnSpc>
              <a:spcAft>
                <a:spcPts val="0"/>
              </a:spcAft>
              <a:buFont typeface="Courier New" panose="02070309020205020404" pitchFamily="49" charset="0"/>
              <a:buChar char="o"/>
            </a:pPr>
            <a:r>
              <a:rPr lang="en-ZA" dirty="0">
                <a:ea typeface="Calibri" panose="020F0502020204030204" pitchFamily="34" charset="0"/>
                <a:cs typeface="Times New Roman" panose="02020603050405020304" pitchFamily="18" charset="0"/>
              </a:rPr>
              <a:t>IT support required to enable continued operations; and</a:t>
            </a:r>
            <a:endParaRPr lang="en-ZA" dirty="0">
              <a:latin typeface="Calibri" panose="020F0502020204030204" pitchFamily="34" charset="0"/>
              <a:ea typeface="Calibri" panose="020F0502020204030204" pitchFamily="34" charset="0"/>
              <a:cs typeface="Times New Roman" panose="02020603050405020304" pitchFamily="18" charset="0"/>
            </a:endParaRPr>
          </a:p>
          <a:p>
            <a:pPr marL="800100" lvl="1" indent="-342900">
              <a:lnSpc>
                <a:spcPct val="150000"/>
              </a:lnSpc>
              <a:spcAft>
                <a:spcPts val="800"/>
              </a:spcAft>
              <a:buFont typeface="Courier New" panose="02070309020205020404" pitchFamily="49" charset="0"/>
              <a:buChar char="o"/>
            </a:pPr>
            <a:r>
              <a:rPr lang="en-ZA" dirty="0">
                <a:ea typeface="Calibri" panose="020F0502020204030204" pitchFamily="34" charset="0"/>
                <a:cs typeface="Times New Roman" panose="02020603050405020304" pitchFamily="18" charset="0"/>
              </a:rPr>
              <a:t>Communication with staff during lockdown.</a:t>
            </a:r>
            <a:endParaRPr lang="en-ZA"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420822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le 1"/>
          <p:cNvSpPr txBox="1">
            <a:spLocks/>
          </p:cNvSpPr>
          <p:nvPr/>
        </p:nvSpPr>
        <p:spPr bwMode="auto">
          <a:xfrm>
            <a:off x="2642616" y="1219200"/>
            <a:ext cx="6172200" cy="45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00"/>
              </a:buClr>
              <a:buSzPct val="75000"/>
              <a:buFontTx/>
              <a:buNone/>
              <a:tabLst/>
              <a:defRPr/>
            </a:pPr>
            <a:endParaRPr kumimoji="0" lang="en-ZA" altLang="en-US" sz="1800" b="1" i="0" u="none" strike="noStrike" kern="1200" cap="none" spc="0" normalizeH="0" baseline="0" noProof="0" dirty="0">
              <a:ln>
                <a:noFill/>
              </a:ln>
              <a:solidFill>
                <a:srgbClr val="006600"/>
              </a:solidFill>
              <a:effectLst/>
              <a:uLnTx/>
              <a:uFillTx/>
              <a:latin typeface="Verdana" panose="020B0604030504040204" pitchFamily="34" charset="0"/>
              <a:ea typeface="+mn-ea"/>
              <a:cs typeface="Arial" panose="020B0604020202020204" pitchFamily="34" charset="0"/>
            </a:endParaRPr>
          </a:p>
        </p:txBody>
      </p:sp>
      <p:sp>
        <p:nvSpPr>
          <p:cNvPr id="11" name="Rectangle 10">
            <a:extLst>
              <a:ext uri="{FF2B5EF4-FFF2-40B4-BE49-F238E27FC236}">
                <a16:creationId xmlns:a16="http://schemas.microsoft.com/office/drawing/2014/main" id="{603DA742-E284-4A5A-B231-1F1ECA42B012}"/>
              </a:ext>
            </a:extLst>
          </p:cNvPr>
          <p:cNvSpPr/>
          <p:nvPr/>
        </p:nvSpPr>
        <p:spPr bwMode="auto">
          <a:xfrm>
            <a:off x="-1905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4" name="Slide Number Placeholder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A1D250C-6849-490A-84C4-5527ECB713BA}"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Title 1"/>
          <p:cNvSpPr txBox="1">
            <a:spLocks/>
          </p:cNvSpPr>
          <p:nvPr/>
        </p:nvSpPr>
        <p:spPr bwMode="auto">
          <a:xfrm>
            <a:off x="2438400" y="16066"/>
            <a:ext cx="6724650" cy="1050734"/>
          </a:xfrm>
          <a:prstGeom prst="rect">
            <a:avLst/>
          </a:prstGeom>
          <a:solidFill>
            <a:schemeClr val="accent3">
              <a:lumMod val="50000"/>
            </a:schemeClr>
          </a:solidFill>
          <a:ln>
            <a:headEnd/>
            <a:tailEnd/>
          </a:ln>
        </p:spPr>
        <p:style>
          <a:lnRef idx="2">
            <a:schemeClr val="accent3"/>
          </a:lnRef>
          <a:fillRef idx="1">
            <a:schemeClr val="lt1"/>
          </a:fillRef>
          <a:effectRef idx="0">
            <a:schemeClr val="accent3"/>
          </a:effectRef>
          <a:fontRef idx="minor">
            <a:schemeClr val="dk1"/>
          </a:fontRef>
        </p:style>
        <p:txBody>
          <a:bodyPr anchor="ctr"/>
          <a:lstStyle/>
          <a:p>
            <a:pPr marL="0" marR="0" lvl="0" indent="0" algn="ctr" defTabSz="914400" rtl="0" eaLnBrk="0" fontAlgn="base" latinLnBrk="0" hangingPunct="0">
              <a:lnSpc>
                <a:spcPct val="120000"/>
              </a:lnSpc>
              <a:spcBef>
                <a:spcPct val="0"/>
              </a:spcBef>
              <a:spcAft>
                <a:spcPts val="600"/>
              </a:spcAft>
              <a:buClrTx/>
              <a:buSzTx/>
              <a:buFontTx/>
              <a:buNone/>
              <a:tabLst/>
              <a:defRPr/>
            </a:pPr>
            <a:r>
              <a:rPr lang="en-ZA" sz="2000" b="1" dirty="0" smtClean="0">
                <a:solidFill>
                  <a:schemeClr val="bg1"/>
                </a:solidFill>
                <a:latin typeface="Arial" panose="020B0604020202020204" pitchFamily="34" charset="0"/>
                <a:cs typeface="Arial" panose="020B0604020202020204" pitchFamily="34" charset="0"/>
              </a:rPr>
              <a:t>Staff performing essential services  </a:t>
            </a:r>
            <a:endParaRPr kumimoji="0" lang="en-ZA" sz="20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p:txBody>
      </p:sp>
      <p:pic>
        <p:nvPicPr>
          <p:cNvPr id="12" name="image2.png"/>
          <p:cNvPicPr/>
          <p:nvPr/>
        </p:nvPicPr>
        <p:blipFill>
          <a:blip r:embed="rId3"/>
          <a:srcRect/>
          <a:stretch>
            <a:fillRect/>
          </a:stretch>
        </p:blipFill>
        <p:spPr>
          <a:xfrm>
            <a:off x="-19050" y="-1"/>
            <a:ext cx="2457450" cy="1066801"/>
          </a:xfrm>
          <a:prstGeom prst="rect">
            <a:avLst/>
          </a:prstGeom>
          <a:ln/>
        </p:spPr>
      </p:pic>
      <p:sp>
        <p:nvSpPr>
          <p:cNvPr id="3" name="Rectangle 1"/>
          <p:cNvSpPr>
            <a:spLocks noChangeArrowheads="1"/>
          </p:cNvSpPr>
          <p:nvPr/>
        </p:nvSpPr>
        <p:spPr bwMode="auto">
          <a:xfrm>
            <a:off x="533401" y="2499922"/>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ZA" altLang="en-US" sz="1800" b="0" i="0" u="none" strike="noStrike" cap="none" normalizeH="0" baseline="0" dirty="0" smtClean="0">
              <a:ln>
                <a:noFill/>
              </a:ln>
              <a:solidFill>
                <a:schemeClr val="tx1"/>
              </a:solidFill>
              <a:effectLst/>
              <a:latin typeface="Arial" panose="020B0604020202020204" pitchFamily="34" charset="0"/>
            </a:endParaRPr>
          </a:p>
        </p:txBody>
      </p:sp>
      <p:graphicFrame>
        <p:nvGraphicFramePr>
          <p:cNvPr id="10" name="Table 9"/>
          <p:cNvGraphicFramePr>
            <a:graphicFrameLocks noGrp="1"/>
          </p:cNvGraphicFramePr>
          <p:nvPr>
            <p:extLst>
              <p:ext uri="{D42A27DB-BD31-4B8C-83A1-F6EECF244321}">
                <p14:modId xmlns:p14="http://schemas.microsoft.com/office/powerpoint/2010/main" val="3497694330"/>
              </p:ext>
            </p:extLst>
          </p:nvPr>
        </p:nvGraphicFramePr>
        <p:xfrm>
          <a:off x="-30739" y="1030637"/>
          <a:ext cx="9193789" cy="5400643"/>
        </p:xfrm>
        <a:graphic>
          <a:graphicData uri="http://schemas.openxmlformats.org/drawingml/2006/table">
            <a:tbl>
              <a:tblPr firstRow="1" firstCol="1" bandRow="1">
                <a:tableStyleId>{5940675A-B579-460E-94D1-54222C63F5DA}</a:tableStyleId>
              </a:tblPr>
              <a:tblGrid>
                <a:gridCol w="1789607">
                  <a:extLst>
                    <a:ext uri="{9D8B030D-6E8A-4147-A177-3AD203B41FA5}">
                      <a16:colId xmlns:a16="http://schemas.microsoft.com/office/drawing/2014/main" val="885688685"/>
                    </a:ext>
                  </a:extLst>
                </a:gridCol>
                <a:gridCol w="1827337">
                  <a:extLst>
                    <a:ext uri="{9D8B030D-6E8A-4147-A177-3AD203B41FA5}">
                      <a16:colId xmlns:a16="http://schemas.microsoft.com/office/drawing/2014/main" val="1371510450"/>
                    </a:ext>
                  </a:extLst>
                </a:gridCol>
                <a:gridCol w="1671595">
                  <a:extLst>
                    <a:ext uri="{9D8B030D-6E8A-4147-A177-3AD203B41FA5}">
                      <a16:colId xmlns:a16="http://schemas.microsoft.com/office/drawing/2014/main" val="1993634351"/>
                    </a:ext>
                  </a:extLst>
                </a:gridCol>
                <a:gridCol w="3905250">
                  <a:extLst>
                    <a:ext uri="{9D8B030D-6E8A-4147-A177-3AD203B41FA5}">
                      <a16:colId xmlns:a16="http://schemas.microsoft.com/office/drawing/2014/main" val="438535823"/>
                    </a:ext>
                  </a:extLst>
                </a:gridCol>
              </a:tblGrid>
              <a:tr h="1102963">
                <a:tc>
                  <a:txBody>
                    <a:bodyPr/>
                    <a:lstStyle/>
                    <a:p>
                      <a:pPr marL="457200" algn="just">
                        <a:lnSpc>
                          <a:spcPct val="150000"/>
                        </a:lnSpc>
                        <a:spcAft>
                          <a:spcPts val="0"/>
                        </a:spcAft>
                      </a:pPr>
                      <a:r>
                        <a:rPr lang="en-ZA" sz="1400" b="1" dirty="0">
                          <a:effectLst/>
                          <a:latin typeface="Arial Narrow" panose="020B0606020202030204" pitchFamily="34" charset="0"/>
                        </a:rPr>
                        <a:t>Occupational Categories</a:t>
                      </a:r>
                      <a:endParaRPr lang="en-ZA" sz="1800" b="1" dirty="0">
                        <a:effectLst/>
                        <a:latin typeface="Arial Narrow" panose="020B0606020202030204" pitchFamily="34" charset="0"/>
                        <a:ea typeface="Calibri" panose="020F0502020204030204" pitchFamily="34" charset="0"/>
                        <a:cs typeface="Times New Roman" panose="02020603050405020304" pitchFamily="18" charset="0"/>
                      </a:endParaRPr>
                    </a:p>
                  </a:txBody>
                  <a:tcPr marL="64047" marR="64047" marT="0" marB="0">
                    <a:solidFill>
                      <a:schemeClr val="bg1">
                        <a:lumMod val="85000"/>
                      </a:schemeClr>
                    </a:solidFill>
                  </a:tcPr>
                </a:tc>
                <a:tc>
                  <a:txBody>
                    <a:bodyPr/>
                    <a:lstStyle/>
                    <a:p>
                      <a:pPr marL="457200" algn="just">
                        <a:lnSpc>
                          <a:spcPct val="150000"/>
                        </a:lnSpc>
                        <a:spcAft>
                          <a:spcPts val="0"/>
                        </a:spcAft>
                      </a:pPr>
                      <a:r>
                        <a:rPr lang="en-ZA" sz="1400" b="1" dirty="0" smtClean="0">
                          <a:effectLst/>
                          <a:latin typeface="Arial Narrow" panose="020B0606020202030204" pitchFamily="34" charset="0"/>
                          <a:ea typeface="+mn-ea"/>
                          <a:cs typeface="+mn-cs"/>
                        </a:rPr>
                        <a:t>Number</a:t>
                      </a:r>
                      <a:r>
                        <a:rPr lang="en-ZA" sz="1400" b="1" baseline="0" dirty="0" smtClean="0">
                          <a:effectLst/>
                          <a:latin typeface="Arial Narrow" panose="020B0606020202030204" pitchFamily="34" charset="0"/>
                          <a:ea typeface="+mn-ea"/>
                          <a:cs typeface="+mn-cs"/>
                        </a:rPr>
                        <a:t> of employees</a:t>
                      </a:r>
                      <a:endParaRPr lang="en-ZA" sz="1800" b="1" dirty="0">
                        <a:effectLst/>
                        <a:latin typeface="Arial Narrow" panose="020B0606020202030204" pitchFamily="34" charset="0"/>
                        <a:ea typeface="Calibri" panose="020F0502020204030204" pitchFamily="34" charset="0"/>
                        <a:cs typeface="Times New Roman" panose="02020603050405020304" pitchFamily="18" charset="0"/>
                      </a:endParaRPr>
                    </a:p>
                  </a:txBody>
                  <a:tcPr marL="64047" marR="64047" marT="0" marB="0">
                    <a:solidFill>
                      <a:schemeClr val="bg1">
                        <a:lumMod val="85000"/>
                      </a:schemeClr>
                    </a:solidFill>
                  </a:tcPr>
                </a:tc>
                <a:tc>
                  <a:txBody>
                    <a:bodyPr/>
                    <a:lstStyle/>
                    <a:p>
                      <a:pPr marL="457200" algn="just">
                        <a:lnSpc>
                          <a:spcPct val="150000"/>
                        </a:lnSpc>
                        <a:spcAft>
                          <a:spcPts val="0"/>
                        </a:spcAft>
                      </a:pPr>
                      <a:r>
                        <a:rPr lang="en-ZA" sz="1600" b="1" dirty="0">
                          <a:effectLst/>
                          <a:latin typeface="Arial Narrow" panose="020B0606020202030204" pitchFamily="34" charset="0"/>
                        </a:rPr>
                        <a:t>Salary levels</a:t>
                      </a:r>
                      <a:endParaRPr lang="en-ZA" sz="1800" b="1" dirty="0">
                        <a:effectLst/>
                        <a:latin typeface="Arial Narrow" panose="020B0606020202030204" pitchFamily="34" charset="0"/>
                        <a:ea typeface="Calibri" panose="020F0502020204030204" pitchFamily="34" charset="0"/>
                        <a:cs typeface="Times New Roman" panose="02020603050405020304" pitchFamily="18" charset="0"/>
                      </a:endParaRPr>
                    </a:p>
                  </a:txBody>
                  <a:tcPr marL="64047" marR="64047" marT="0" marB="0">
                    <a:solidFill>
                      <a:schemeClr val="bg1">
                        <a:lumMod val="85000"/>
                      </a:schemeClr>
                    </a:solidFill>
                  </a:tcPr>
                </a:tc>
                <a:tc>
                  <a:txBody>
                    <a:bodyPr/>
                    <a:lstStyle/>
                    <a:p>
                      <a:pPr marL="457200" algn="just">
                        <a:lnSpc>
                          <a:spcPct val="150000"/>
                        </a:lnSpc>
                        <a:spcAft>
                          <a:spcPts val="0"/>
                        </a:spcAft>
                      </a:pPr>
                      <a:r>
                        <a:rPr lang="en-ZA" sz="1600" b="1" dirty="0">
                          <a:effectLst/>
                          <a:latin typeface="Arial Narrow" panose="020B0606020202030204" pitchFamily="34" charset="0"/>
                        </a:rPr>
                        <a:t>Areas where they were deployed</a:t>
                      </a:r>
                      <a:endParaRPr lang="en-ZA" sz="1800" b="1" dirty="0">
                        <a:effectLst/>
                        <a:latin typeface="Arial Narrow" panose="020B0606020202030204" pitchFamily="34" charset="0"/>
                        <a:ea typeface="Calibri" panose="020F0502020204030204" pitchFamily="34" charset="0"/>
                        <a:cs typeface="Times New Roman" panose="02020603050405020304" pitchFamily="18" charset="0"/>
                      </a:endParaRPr>
                    </a:p>
                  </a:txBody>
                  <a:tcPr marL="64047" marR="64047" marT="0" marB="0">
                    <a:solidFill>
                      <a:schemeClr val="bg1">
                        <a:lumMod val="85000"/>
                      </a:schemeClr>
                    </a:solidFill>
                  </a:tcPr>
                </a:tc>
                <a:extLst>
                  <a:ext uri="{0D108BD9-81ED-4DB2-BD59-A6C34878D82A}">
                    <a16:rowId xmlns:a16="http://schemas.microsoft.com/office/drawing/2014/main" val="3414930515"/>
                  </a:ext>
                </a:extLst>
              </a:tr>
              <a:tr h="899738">
                <a:tc>
                  <a:txBody>
                    <a:bodyPr/>
                    <a:lstStyle/>
                    <a:p>
                      <a:pPr marL="457200" algn="l">
                        <a:lnSpc>
                          <a:spcPct val="150000"/>
                        </a:lnSpc>
                        <a:spcAft>
                          <a:spcPts val="0"/>
                        </a:spcAft>
                      </a:pPr>
                      <a:r>
                        <a:rPr lang="en-ZA" sz="2400" dirty="0">
                          <a:effectLst/>
                          <a:latin typeface="Arial Narrow" panose="020B0606020202030204" pitchFamily="34" charset="0"/>
                        </a:rPr>
                        <a:t>Agricultural Services</a:t>
                      </a:r>
                      <a:endParaRPr lang="en-ZA" sz="28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64047" marR="64047" marT="0" marB="0"/>
                </a:tc>
                <a:tc>
                  <a:txBody>
                    <a:bodyPr/>
                    <a:lstStyle/>
                    <a:p>
                      <a:pPr marL="457200" algn="ctr">
                        <a:lnSpc>
                          <a:spcPct val="150000"/>
                        </a:lnSpc>
                        <a:spcAft>
                          <a:spcPts val="0"/>
                        </a:spcAft>
                      </a:pPr>
                      <a:r>
                        <a:rPr lang="en-ZA" sz="2400" dirty="0">
                          <a:effectLst/>
                          <a:latin typeface="Arial Narrow" panose="020B0606020202030204" pitchFamily="34" charset="0"/>
                        </a:rPr>
                        <a:t>730</a:t>
                      </a:r>
                      <a:endParaRPr lang="en-ZA" sz="28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64047" marR="64047" marT="0" marB="0"/>
                </a:tc>
                <a:tc>
                  <a:txBody>
                    <a:bodyPr/>
                    <a:lstStyle/>
                    <a:p>
                      <a:pPr marL="457200" algn="ctr">
                        <a:lnSpc>
                          <a:spcPct val="150000"/>
                        </a:lnSpc>
                        <a:spcAft>
                          <a:spcPts val="0"/>
                        </a:spcAft>
                      </a:pPr>
                      <a:r>
                        <a:rPr lang="en-ZA" sz="2000" dirty="0">
                          <a:effectLst/>
                          <a:latin typeface="Arial Narrow" panose="020B0606020202030204" pitchFamily="34" charset="0"/>
                        </a:rPr>
                        <a:t>7-14</a:t>
                      </a:r>
                      <a:endParaRPr lang="en-ZA" sz="28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64047" marR="64047" marT="0" marB="0"/>
                </a:tc>
                <a:tc>
                  <a:txBody>
                    <a:bodyPr/>
                    <a:lstStyle/>
                    <a:p>
                      <a:pPr marL="457200" algn="just">
                        <a:lnSpc>
                          <a:spcPct val="150000"/>
                        </a:lnSpc>
                        <a:spcAft>
                          <a:spcPts val="0"/>
                        </a:spcAft>
                      </a:pPr>
                      <a:r>
                        <a:rPr lang="en-ZA" sz="2000" dirty="0">
                          <a:effectLst/>
                          <a:latin typeface="Arial Narrow" panose="020B0606020202030204" pitchFamily="34" charset="0"/>
                        </a:rPr>
                        <a:t>In wards, locals and district offices where they provide services</a:t>
                      </a:r>
                      <a:endParaRPr lang="en-ZA" sz="28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64047" marR="64047" marT="0" marB="0"/>
                </a:tc>
                <a:extLst>
                  <a:ext uri="{0D108BD9-81ED-4DB2-BD59-A6C34878D82A}">
                    <a16:rowId xmlns:a16="http://schemas.microsoft.com/office/drawing/2014/main" val="2107113653"/>
                  </a:ext>
                </a:extLst>
              </a:tr>
              <a:tr h="1550061">
                <a:tc>
                  <a:txBody>
                    <a:bodyPr/>
                    <a:lstStyle/>
                    <a:p>
                      <a:pPr marL="457200" algn="l">
                        <a:lnSpc>
                          <a:spcPct val="150000"/>
                        </a:lnSpc>
                        <a:spcAft>
                          <a:spcPts val="0"/>
                        </a:spcAft>
                      </a:pPr>
                      <a:r>
                        <a:rPr lang="en-ZA" sz="2400" dirty="0">
                          <a:effectLst/>
                          <a:latin typeface="Arial Narrow" panose="020B0606020202030204" pitchFamily="34" charset="0"/>
                        </a:rPr>
                        <a:t>Veterinary Services</a:t>
                      </a:r>
                      <a:endParaRPr lang="en-ZA" sz="28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64047" marR="64047" marT="0" marB="0"/>
                </a:tc>
                <a:tc>
                  <a:txBody>
                    <a:bodyPr/>
                    <a:lstStyle/>
                    <a:p>
                      <a:pPr marL="457200" algn="ctr">
                        <a:lnSpc>
                          <a:spcPct val="150000"/>
                        </a:lnSpc>
                        <a:spcAft>
                          <a:spcPts val="0"/>
                        </a:spcAft>
                      </a:pPr>
                      <a:r>
                        <a:rPr lang="en-ZA" sz="2400" dirty="0">
                          <a:effectLst/>
                          <a:latin typeface="Arial Narrow" panose="020B0606020202030204" pitchFamily="34" charset="0"/>
                        </a:rPr>
                        <a:t>182</a:t>
                      </a:r>
                      <a:endParaRPr lang="en-ZA" sz="28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64047" marR="64047" marT="0" marB="0"/>
                </a:tc>
                <a:tc>
                  <a:txBody>
                    <a:bodyPr/>
                    <a:lstStyle/>
                    <a:p>
                      <a:pPr marL="457200" algn="ctr">
                        <a:lnSpc>
                          <a:spcPct val="150000"/>
                        </a:lnSpc>
                        <a:spcAft>
                          <a:spcPts val="0"/>
                        </a:spcAft>
                      </a:pPr>
                      <a:r>
                        <a:rPr lang="en-ZA" sz="2000" dirty="0">
                          <a:effectLst/>
                          <a:latin typeface="Arial Narrow" panose="020B0606020202030204" pitchFamily="34" charset="0"/>
                        </a:rPr>
                        <a:t>2-14</a:t>
                      </a:r>
                      <a:endParaRPr lang="en-ZA" sz="28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64047" marR="64047" marT="0" marB="0"/>
                </a:tc>
                <a:tc>
                  <a:txBody>
                    <a:bodyPr/>
                    <a:lstStyle/>
                    <a:p>
                      <a:pPr marL="457200" algn="just">
                        <a:lnSpc>
                          <a:spcPct val="150000"/>
                        </a:lnSpc>
                        <a:spcAft>
                          <a:spcPts val="0"/>
                        </a:spcAft>
                      </a:pPr>
                      <a:r>
                        <a:rPr lang="en-ZA" sz="2000" dirty="0">
                          <a:effectLst/>
                          <a:latin typeface="Arial Narrow" panose="020B0606020202030204" pitchFamily="34" charset="0"/>
                        </a:rPr>
                        <a:t>In wards, locals and district offices where they provide services and identified human settlements where disinfestation was done.</a:t>
                      </a:r>
                      <a:endParaRPr lang="en-ZA" sz="28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64047" marR="64047" marT="0" marB="0"/>
                </a:tc>
                <a:extLst>
                  <a:ext uri="{0D108BD9-81ED-4DB2-BD59-A6C34878D82A}">
                    <a16:rowId xmlns:a16="http://schemas.microsoft.com/office/drawing/2014/main" val="701083567"/>
                  </a:ext>
                </a:extLst>
              </a:tr>
              <a:tr h="1149931">
                <a:tc>
                  <a:txBody>
                    <a:bodyPr/>
                    <a:lstStyle/>
                    <a:p>
                      <a:pPr marL="457200" algn="l">
                        <a:lnSpc>
                          <a:spcPct val="150000"/>
                        </a:lnSpc>
                        <a:spcAft>
                          <a:spcPts val="0"/>
                        </a:spcAft>
                      </a:pPr>
                      <a:r>
                        <a:rPr lang="en-ZA" sz="2400" dirty="0">
                          <a:effectLst/>
                          <a:latin typeface="Arial Narrow" panose="020B0606020202030204" pitchFamily="34" charset="0"/>
                        </a:rPr>
                        <a:t>Research</a:t>
                      </a:r>
                      <a:endParaRPr lang="en-ZA" sz="28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64047" marR="64047" marT="0" marB="0"/>
                </a:tc>
                <a:tc>
                  <a:txBody>
                    <a:bodyPr/>
                    <a:lstStyle/>
                    <a:p>
                      <a:pPr marL="457200" algn="ctr">
                        <a:lnSpc>
                          <a:spcPct val="150000"/>
                        </a:lnSpc>
                        <a:spcAft>
                          <a:spcPts val="0"/>
                        </a:spcAft>
                      </a:pPr>
                      <a:r>
                        <a:rPr lang="en-ZA" sz="2400">
                          <a:effectLst/>
                          <a:latin typeface="Arial Narrow" panose="020B0606020202030204" pitchFamily="34" charset="0"/>
                        </a:rPr>
                        <a:t>119</a:t>
                      </a:r>
                      <a:endParaRPr lang="en-ZA" sz="2800">
                        <a:effectLst/>
                        <a:latin typeface="Arial Narrow" panose="020B0606020202030204" pitchFamily="34" charset="0"/>
                        <a:ea typeface="Calibri" panose="020F0502020204030204" pitchFamily="34" charset="0"/>
                        <a:cs typeface="Times New Roman" panose="02020603050405020304" pitchFamily="18" charset="0"/>
                      </a:endParaRPr>
                    </a:p>
                  </a:txBody>
                  <a:tcPr marL="64047" marR="64047" marT="0" marB="0"/>
                </a:tc>
                <a:tc>
                  <a:txBody>
                    <a:bodyPr/>
                    <a:lstStyle/>
                    <a:p>
                      <a:pPr algn="ctr" fontAlgn="base">
                        <a:lnSpc>
                          <a:spcPct val="150000"/>
                        </a:lnSpc>
                        <a:spcAft>
                          <a:spcPts val="0"/>
                        </a:spcAft>
                      </a:pPr>
                      <a:r>
                        <a:rPr lang="en-ZA" sz="2000" dirty="0">
                          <a:effectLst/>
                          <a:latin typeface="Arial Narrow" panose="020B0606020202030204" pitchFamily="34" charset="0"/>
                        </a:rPr>
                        <a:t>2-14</a:t>
                      </a:r>
                      <a:endParaRPr lang="en-ZA" sz="2800" dirty="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4047" marR="64047" marT="0" marB="0"/>
                </a:tc>
                <a:tc>
                  <a:txBody>
                    <a:bodyPr/>
                    <a:lstStyle/>
                    <a:p>
                      <a:pPr algn="just" fontAlgn="base">
                        <a:lnSpc>
                          <a:spcPct val="150000"/>
                        </a:lnSpc>
                        <a:spcAft>
                          <a:spcPts val="0"/>
                        </a:spcAft>
                      </a:pPr>
                      <a:r>
                        <a:rPr lang="en-ZA" sz="2000" dirty="0">
                          <a:effectLst/>
                          <a:latin typeface="Arial Narrow" panose="020B0606020202030204" pitchFamily="34" charset="0"/>
                        </a:rPr>
                        <a:t>In research farms where livestock is kept, </a:t>
                      </a:r>
                      <a:r>
                        <a:rPr lang="en-ZA" sz="2000" dirty="0" err="1">
                          <a:effectLst/>
                          <a:latin typeface="Arial Narrow" panose="020B0606020202030204" pitchFamily="34" charset="0"/>
                        </a:rPr>
                        <a:t>Cedara</a:t>
                      </a:r>
                      <a:r>
                        <a:rPr lang="en-ZA" sz="2000" dirty="0">
                          <a:effectLst/>
                          <a:latin typeface="Arial Narrow" panose="020B0606020202030204" pitchFamily="34" charset="0"/>
                        </a:rPr>
                        <a:t> laboratory and research sites.</a:t>
                      </a:r>
                      <a:endParaRPr lang="en-ZA" sz="2800" dirty="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4047" marR="64047" marT="0" marB="0"/>
                </a:tc>
                <a:extLst>
                  <a:ext uri="{0D108BD9-81ED-4DB2-BD59-A6C34878D82A}">
                    <a16:rowId xmlns:a16="http://schemas.microsoft.com/office/drawing/2014/main" val="4022099255"/>
                  </a:ext>
                </a:extLst>
              </a:tr>
            </a:tbl>
          </a:graphicData>
        </a:graphic>
      </p:graphicFrame>
    </p:spTree>
    <p:extLst>
      <p:ext uri="{BB962C8B-B14F-4D97-AF65-F5344CB8AC3E}">
        <p14:creationId xmlns:p14="http://schemas.microsoft.com/office/powerpoint/2010/main" val="25734295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le 1"/>
          <p:cNvSpPr txBox="1">
            <a:spLocks/>
          </p:cNvSpPr>
          <p:nvPr/>
        </p:nvSpPr>
        <p:spPr bwMode="auto">
          <a:xfrm>
            <a:off x="2642616" y="1219200"/>
            <a:ext cx="6172200" cy="45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00"/>
              </a:buClr>
              <a:buSzPct val="75000"/>
              <a:buFontTx/>
              <a:buNone/>
              <a:tabLst/>
              <a:defRPr/>
            </a:pPr>
            <a:endParaRPr kumimoji="0" lang="en-ZA" altLang="en-US" sz="1800" b="1" i="0" u="none" strike="noStrike" kern="1200" cap="none" spc="0" normalizeH="0" baseline="0" noProof="0" dirty="0">
              <a:ln>
                <a:noFill/>
              </a:ln>
              <a:solidFill>
                <a:srgbClr val="006600"/>
              </a:solidFill>
              <a:effectLst/>
              <a:uLnTx/>
              <a:uFillTx/>
              <a:latin typeface="Verdana" panose="020B0604030504040204" pitchFamily="34" charset="0"/>
              <a:ea typeface="+mn-ea"/>
              <a:cs typeface="Arial" panose="020B0604020202020204" pitchFamily="34" charset="0"/>
            </a:endParaRPr>
          </a:p>
        </p:txBody>
      </p:sp>
      <p:sp>
        <p:nvSpPr>
          <p:cNvPr id="11" name="Rectangle 10">
            <a:extLst>
              <a:ext uri="{FF2B5EF4-FFF2-40B4-BE49-F238E27FC236}">
                <a16:creationId xmlns:a16="http://schemas.microsoft.com/office/drawing/2014/main" id="{603DA742-E284-4A5A-B231-1F1ECA42B012}"/>
              </a:ext>
            </a:extLst>
          </p:cNvPr>
          <p:cNvSpPr/>
          <p:nvPr/>
        </p:nvSpPr>
        <p:spPr bwMode="auto">
          <a:xfrm>
            <a:off x="-1905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4" name="Slide Number Placeholder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A1D250C-6849-490A-84C4-5527ECB713BA}"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Title 1"/>
          <p:cNvSpPr txBox="1">
            <a:spLocks/>
          </p:cNvSpPr>
          <p:nvPr/>
        </p:nvSpPr>
        <p:spPr bwMode="auto">
          <a:xfrm>
            <a:off x="2438400" y="16066"/>
            <a:ext cx="6724650" cy="1050734"/>
          </a:xfrm>
          <a:prstGeom prst="rect">
            <a:avLst/>
          </a:prstGeom>
          <a:solidFill>
            <a:schemeClr val="accent3">
              <a:lumMod val="50000"/>
            </a:schemeClr>
          </a:solidFill>
          <a:ln>
            <a:headEnd/>
            <a:tailEnd/>
          </a:ln>
        </p:spPr>
        <p:style>
          <a:lnRef idx="2">
            <a:schemeClr val="accent3"/>
          </a:lnRef>
          <a:fillRef idx="1">
            <a:schemeClr val="lt1"/>
          </a:fillRef>
          <a:effectRef idx="0">
            <a:schemeClr val="accent3"/>
          </a:effectRef>
          <a:fontRef idx="minor">
            <a:schemeClr val="dk1"/>
          </a:fontRef>
        </p:style>
        <p:txBody>
          <a:bodyPr anchor="ctr"/>
          <a:lstStyle/>
          <a:p>
            <a:pPr marL="0" marR="0" lvl="0" indent="0" algn="ctr" defTabSz="914400" rtl="0" eaLnBrk="0" fontAlgn="base" latinLnBrk="0" hangingPunct="0">
              <a:lnSpc>
                <a:spcPct val="120000"/>
              </a:lnSpc>
              <a:spcBef>
                <a:spcPct val="0"/>
              </a:spcBef>
              <a:spcAft>
                <a:spcPts val="600"/>
              </a:spcAft>
              <a:buClrTx/>
              <a:buSzTx/>
              <a:buFontTx/>
              <a:buNone/>
              <a:tabLst/>
              <a:defRPr/>
            </a:pPr>
            <a:r>
              <a:rPr lang="en-ZA" sz="2000" b="1" dirty="0" smtClean="0">
                <a:solidFill>
                  <a:schemeClr val="bg1"/>
                </a:solidFill>
                <a:latin typeface="Arial" panose="020B0604020202020204" pitchFamily="34" charset="0"/>
                <a:cs typeface="Arial" panose="020B0604020202020204" pitchFamily="34" charset="0"/>
              </a:rPr>
              <a:t>OCCUPATIONAL CATEGORIES OF EMPLOYEES, LEVELS &amp; THEIR DEVELOPEMNT  </a:t>
            </a:r>
            <a:endParaRPr kumimoji="0" lang="en-ZA" sz="20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p:txBody>
      </p:sp>
      <p:pic>
        <p:nvPicPr>
          <p:cNvPr id="12" name="image2.png"/>
          <p:cNvPicPr/>
          <p:nvPr/>
        </p:nvPicPr>
        <p:blipFill>
          <a:blip r:embed="rId3"/>
          <a:srcRect/>
          <a:stretch>
            <a:fillRect/>
          </a:stretch>
        </p:blipFill>
        <p:spPr>
          <a:xfrm>
            <a:off x="-19050" y="-1"/>
            <a:ext cx="2457450" cy="1066801"/>
          </a:xfrm>
          <a:prstGeom prst="rect">
            <a:avLst/>
          </a:prstGeom>
          <a:ln/>
        </p:spPr>
      </p:pic>
      <p:sp>
        <p:nvSpPr>
          <p:cNvPr id="3" name="Rectangle 1"/>
          <p:cNvSpPr>
            <a:spLocks noChangeArrowheads="1"/>
          </p:cNvSpPr>
          <p:nvPr/>
        </p:nvSpPr>
        <p:spPr bwMode="auto">
          <a:xfrm>
            <a:off x="533401" y="2499922"/>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ZA" altLang="en-US" sz="1800" b="0" i="0" u="none" strike="noStrike" cap="none" normalizeH="0" baseline="0" dirty="0" smtClean="0">
              <a:ln>
                <a:noFill/>
              </a:ln>
              <a:solidFill>
                <a:schemeClr val="tx1"/>
              </a:solidFill>
              <a:effectLst/>
              <a:latin typeface="Arial" panose="020B0604020202020204" pitchFamily="34" charset="0"/>
            </a:endParaRPr>
          </a:p>
        </p:txBody>
      </p:sp>
      <p:graphicFrame>
        <p:nvGraphicFramePr>
          <p:cNvPr id="10" name="Table 9"/>
          <p:cNvGraphicFramePr>
            <a:graphicFrameLocks noGrp="1"/>
          </p:cNvGraphicFramePr>
          <p:nvPr>
            <p:extLst>
              <p:ext uri="{D42A27DB-BD31-4B8C-83A1-F6EECF244321}">
                <p14:modId xmlns:p14="http://schemas.microsoft.com/office/powerpoint/2010/main" val="4043852814"/>
              </p:ext>
            </p:extLst>
          </p:nvPr>
        </p:nvGraphicFramePr>
        <p:xfrm>
          <a:off x="-30739" y="1030637"/>
          <a:ext cx="9193789" cy="5518673"/>
        </p:xfrm>
        <a:graphic>
          <a:graphicData uri="http://schemas.openxmlformats.org/drawingml/2006/table">
            <a:tbl>
              <a:tblPr firstRow="1" firstCol="1" bandRow="1">
                <a:tableStyleId>{5940675A-B579-460E-94D1-54222C63F5DA}</a:tableStyleId>
              </a:tblPr>
              <a:tblGrid>
                <a:gridCol w="1789607">
                  <a:extLst>
                    <a:ext uri="{9D8B030D-6E8A-4147-A177-3AD203B41FA5}">
                      <a16:colId xmlns:a16="http://schemas.microsoft.com/office/drawing/2014/main" val="885688685"/>
                    </a:ext>
                  </a:extLst>
                </a:gridCol>
                <a:gridCol w="1827337">
                  <a:extLst>
                    <a:ext uri="{9D8B030D-6E8A-4147-A177-3AD203B41FA5}">
                      <a16:colId xmlns:a16="http://schemas.microsoft.com/office/drawing/2014/main" val="1371510450"/>
                    </a:ext>
                  </a:extLst>
                </a:gridCol>
                <a:gridCol w="1671595">
                  <a:extLst>
                    <a:ext uri="{9D8B030D-6E8A-4147-A177-3AD203B41FA5}">
                      <a16:colId xmlns:a16="http://schemas.microsoft.com/office/drawing/2014/main" val="1993634351"/>
                    </a:ext>
                  </a:extLst>
                </a:gridCol>
                <a:gridCol w="3905250">
                  <a:extLst>
                    <a:ext uri="{9D8B030D-6E8A-4147-A177-3AD203B41FA5}">
                      <a16:colId xmlns:a16="http://schemas.microsoft.com/office/drawing/2014/main" val="438535823"/>
                    </a:ext>
                  </a:extLst>
                </a:gridCol>
              </a:tblGrid>
              <a:tr h="1102963">
                <a:tc>
                  <a:txBody>
                    <a:bodyPr/>
                    <a:lstStyle/>
                    <a:p>
                      <a:pPr marL="457200" algn="just">
                        <a:lnSpc>
                          <a:spcPct val="150000"/>
                        </a:lnSpc>
                        <a:spcAft>
                          <a:spcPts val="0"/>
                        </a:spcAft>
                      </a:pPr>
                      <a:r>
                        <a:rPr lang="en-ZA" sz="1400" b="1" dirty="0">
                          <a:effectLst/>
                          <a:latin typeface="Arial Narrow" panose="020B0606020202030204" pitchFamily="34" charset="0"/>
                        </a:rPr>
                        <a:t>Occupational Categories</a:t>
                      </a:r>
                      <a:endParaRPr lang="en-ZA" sz="1800" b="1" dirty="0">
                        <a:effectLst/>
                        <a:latin typeface="Arial Narrow" panose="020B0606020202030204" pitchFamily="34" charset="0"/>
                        <a:ea typeface="Calibri" panose="020F0502020204030204" pitchFamily="34" charset="0"/>
                        <a:cs typeface="Times New Roman" panose="02020603050405020304" pitchFamily="18" charset="0"/>
                      </a:endParaRPr>
                    </a:p>
                  </a:txBody>
                  <a:tcPr marL="64047" marR="64047" marT="0" marB="0">
                    <a:solidFill>
                      <a:schemeClr val="bg1">
                        <a:lumMod val="85000"/>
                      </a:schemeClr>
                    </a:solidFill>
                  </a:tcPr>
                </a:tc>
                <a:tc>
                  <a:txBody>
                    <a:bodyPr/>
                    <a:lstStyle/>
                    <a:p>
                      <a:pPr marL="457200" algn="just">
                        <a:lnSpc>
                          <a:spcPct val="150000"/>
                        </a:lnSpc>
                        <a:spcAft>
                          <a:spcPts val="0"/>
                        </a:spcAft>
                      </a:pPr>
                      <a:r>
                        <a:rPr lang="en-ZA" sz="1400" b="1" dirty="0" smtClean="0">
                          <a:effectLst/>
                          <a:latin typeface="Arial Narrow" panose="020B0606020202030204" pitchFamily="34" charset="0"/>
                          <a:ea typeface="+mn-ea"/>
                          <a:cs typeface="+mn-cs"/>
                        </a:rPr>
                        <a:t>Number</a:t>
                      </a:r>
                      <a:r>
                        <a:rPr lang="en-ZA" sz="1400" b="1" baseline="0" dirty="0" smtClean="0">
                          <a:effectLst/>
                          <a:latin typeface="Arial Narrow" panose="020B0606020202030204" pitchFamily="34" charset="0"/>
                          <a:ea typeface="+mn-ea"/>
                          <a:cs typeface="+mn-cs"/>
                        </a:rPr>
                        <a:t> of staff</a:t>
                      </a:r>
                      <a:endParaRPr lang="en-ZA" sz="1800" b="1" dirty="0">
                        <a:effectLst/>
                        <a:latin typeface="Arial Narrow" panose="020B0606020202030204" pitchFamily="34" charset="0"/>
                        <a:ea typeface="Calibri" panose="020F0502020204030204" pitchFamily="34" charset="0"/>
                        <a:cs typeface="Times New Roman" panose="02020603050405020304" pitchFamily="18" charset="0"/>
                      </a:endParaRPr>
                    </a:p>
                  </a:txBody>
                  <a:tcPr marL="64047" marR="64047" marT="0" marB="0">
                    <a:solidFill>
                      <a:schemeClr val="bg1">
                        <a:lumMod val="85000"/>
                      </a:schemeClr>
                    </a:solidFill>
                  </a:tcPr>
                </a:tc>
                <a:tc>
                  <a:txBody>
                    <a:bodyPr/>
                    <a:lstStyle/>
                    <a:p>
                      <a:pPr marL="457200" algn="just">
                        <a:lnSpc>
                          <a:spcPct val="150000"/>
                        </a:lnSpc>
                        <a:spcAft>
                          <a:spcPts val="0"/>
                        </a:spcAft>
                      </a:pPr>
                      <a:r>
                        <a:rPr lang="en-ZA" sz="1600" b="1" dirty="0">
                          <a:effectLst/>
                          <a:latin typeface="Arial Narrow" panose="020B0606020202030204" pitchFamily="34" charset="0"/>
                        </a:rPr>
                        <a:t>Salary levels</a:t>
                      </a:r>
                      <a:endParaRPr lang="en-ZA" sz="1800" b="1" dirty="0">
                        <a:effectLst/>
                        <a:latin typeface="Arial Narrow" panose="020B0606020202030204" pitchFamily="34" charset="0"/>
                        <a:ea typeface="Calibri" panose="020F0502020204030204" pitchFamily="34" charset="0"/>
                        <a:cs typeface="Times New Roman" panose="02020603050405020304" pitchFamily="18" charset="0"/>
                      </a:endParaRPr>
                    </a:p>
                  </a:txBody>
                  <a:tcPr marL="64047" marR="64047" marT="0" marB="0">
                    <a:solidFill>
                      <a:schemeClr val="bg1">
                        <a:lumMod val="85000"/>
                      </a:schemeClr>
                    </a:solidFill>
                  </a:tcPr>
                </a:tc>
                <a:tc>
                  <a:txBody>
                    <a:bodyPr/>
                    <a:lstStyle/>
                    <a:p>
                      <a:pPr marL="457200" algn="just">
                        <a:lnSpc>
                          <a:spcPct val="150000"/>
                        </a:lnSpc>
                        <a:spcAft>
                          <a:spcPts val="0"/>
                        </a:spcAft>
                      </a:pPr>
                      <a:r>
                        <a:rPr lang="en-ZA" sz="1600" b="1" dirty="0">
                          <a:effectLst/>
                          <a:latin typeface="Arial Narrow" panose="020B0606020202030204" pitchFamily="34" charset="0"/>
                        </a:rPr>
                        <a:t>Areas where they were deployed</a:t>
                      </a:r>
                      <a:endParaRPr lang="en-ZA" sz="1800" b="1" dirty="0">
                        <a:effectLst/>
                        <a:latin typeface="Arial Narrow" panose="020B0606020202030204" pitchFamily="34" charset="0"/>
                        <a:ea typeface="Calibri" panose="020F0502020204030204" pitchFamily="34" charset="0"/>
                        <a:cs typeface="Times New Roman" panose="02020603050405020304" pitchFamily="18" charset="0"/>
                      </a:endParaRPr>
                    </a:p>
                  </a:txBody>
                  <a:tcPr marL="64047" marR="64047" marT="0" marB="0">
                    <a:solidFill>
                      <a:schemeClr val="bg1">
                        <a:lumMod val="85000"/>
                      </a:schemeClr>
                    </a:solidFill>
                  </a:tcPr>
                </a:tc>
                <a:extLst>
                  <a:ext uri="{0D108BD9-81ED-4DB2-BD59-A6C34878D82A}">
                    <a16:rowId xmlns:a16="http://schemas.microsoft.com/office/drawing/2014/main" val="3414930515"/>
                  </a:ext>
                </a:extLst>
              </a:tr>
              <a:tr h="899738">
                <a:tc>
                  <a:txBody>
                    <a:bodyPr/>
                    <a:lstStyle/>
                    <a:p>
                      <a:pPr marL="457200" algn="ctr">
                        <a:lnSpc>
                          <a:spcPct val="150000"/>
                        </a:lnSpc>
                        <a:spcAft>
                          <a:spcPts val="0"/>
                        </a:spcAft>
                      </a:pPr>
                      <a:r>
                        <a:rPr lang="en-ZA" sz="1800" b="1">
                          <a:effectLst/>
                          <a:latin typeface="Arial Narrow" panose="020B0606020202030204" pitchFamily="34" charset="0"/>
                          <a:ea typeface="Calibri" panose="020F0502020204030204" pitchFamily="34" charset="0"/>
                          <a:cs typeface="Times New Roman" panose="02020603050405020304" pitchFamily="18" charset="0"/>
                        </a:rPr>
                        <a:t>Financial Management</a:t>
                      </a:r>
                      <a:endParaRPr lang="en-ZA" sz="24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algn="ctr">
                        <a:lnSpc>
                          <a:spcPct val="150000"/>
                        </a:lnSpc>
                        <a:spcAft>
                          <a:spcPts val="0"/>
                        </a:spcAft>
                      </a:pPr>
                      <a:r>
                        <a:rPr lang="en-ZA" sz="1800" b="1">
                          <a:effectLst/>
                          <a:latin typeface="Arial Narrow" panose="020B0606020202030204" pitchFamily="34" charset="0"/>
                          <a:ea typeface="Calibri" panose="020F0502020204030204" pitchFamily="34" charset="0"/>
                          <a:cs typeface="Times New Roman" panose="02020603050405020304" pitchFamily="18" charset="0"/>
                        </a:rPr>
                        <a:t>73</a:t>
                      </a:r>
                      <a:endParaRPr lang="en-ZA" sz="24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algn="just">
                        <a:lnSpc>
                          <a:spcPct val="150000"/>
                        </a:lnSpc>
                        <a:spcAft>
                          <a:spcPts val="0"/>
                        </a:spcAft>
                      </a:pPr>
                      <a:r>
                        <a:rPr lang="en-ZA" sz="1600" b="1">
                          <a:effectLst/>
                          <a:latin typeface="Arial Narrow" panose="020B0606020202030204" pitchFamily="34" charset="0"/>
                          <a:ea typeface="Calibri" panose="020F0502020204030204" pitchFamily="34" charset="0"/>
                          <a:cs typeface="Times New Roman" panose="02020603050405020304" pitchFamily="18" charset="0"/>
                        </a:rPr>
                        <a:t>6-14</a:t>
                      </a:r>
                      <a:endParaRPr lang="en-ZA" sz="24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algn="just">
                        <a:lnSpc>
                          <a:spcPct val="150000"/>
                        </a:lnSpc>
                        <a:spcAft>
                          <a:spcPts val="0"/>
                        </a:spcAft>
                      </a:pPr>
                      <a:r>
                        <a:rPr lang="en-ZA" sz="1600" b="1">
                          <a:effectLst/>
                          <a:latin typeface="Arial Narrow" panose="020B0606020202030204" pitchFamily="34" charset="0"/>
                          <a:ea typeface="Calibri" panose="020F0502020204030204" pitchFamily="34" charset="0"/>
                          <a:cs typeface="Times New Roman" panose="02020603050405020304" pitchFamily="18" charset="0"/>
                        </a:rPr>
                        <a:t>Cedara and South Service centre</a:t>
                      </a:r>
                      <a:endParaRPr lang="en-ZA" sz="24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107113653"/>
                  </a:ext>
                </a:extLst>
              </a:tr>
              <a:tr h="929062">
                <a:tc>
                  <a:txBody>
                    <a:bodyPr/>
                    <a:lstStyle/>
                    <a:p>
                      <a:pPr marL="457200" algn="ctr">
                        <a:lnSpc>
                          <a:spcPct val="150000"/>
                        </a:lnSpc>
                        <a:spcAft>
                          <a:spcPts val="0"/>
                        </a:spcAft>
                      </a:pPr>
                      <a:r>
                        <a:rPr lang="en-ZA" sz="1800" b="1">
                          <a:effectLst/>
                          <a:latin typeface="Arial Narrow" panose="020B0606020202030204" pitchFamily="34" charset="0"/>
                          <a:ea typeface="Calibri" panose="020F0502020204030204" pitchFamily="34" charset="0"/>
                          <a:cs typeface="Times New Roman" panose="02020603050405020304" pitchFamily="18" charset="0"/>
                        </a:rPr>
                        <a:t>MEC and HoD</a:t>
                      </a:r>
                      <a:endParaRPr lang="en-ZA" sz="24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algn="ctr">
                        <a:lnSpc>
                          <a:spcPct val="150000"/>
                        </a:lnSpc>
                        <a:spcAft>
                          <a:spcPts val="0"/>
                        </a:spcAft>
                      </a:pPr>
                      <a:r>
                        <a:rPr lang="en-ZA" sz="1800">
                          <a:effectLst/>
                          <a:latin typeface="Arial Narrow" panose="020B0606020202030204" pitchFamily="34" charset="0"/>
                          <a:ea typeface="Calibri" panose="020F0502020204030204" pitchFamily="34" charset="0"/>
                          <a:cs typeface="Times New Roman" panose="02020603050405020304" pitchFamily="18" charset="0"/>
                        </a:rPr>
                        <a:t>12</a:t>
                      </a:r>
                      <a:endParaRPr lang="en-ZA" sz="24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algn="just">
                        <a:lnSpc>
                          <a:spcPct val="150000"/>
                        </a:lnSpc>
                        <a:spcAft>
                          <a:spcPts val="0"/>
                        </a:spcAft>
                      </a:pPr>
                      <a:r>
                        <a:rPr lang="en-ZA" sz="1600">
                          <a:effectLst/>
                          <a:latin typeface="Arial Narrow" panose="020B0606020202030204" pitchFamily="34" charset="0"/>
                          <a:ea typeface="Calibri" panose="020F0502020204030204" pitchFamily="34" charset="0"/>
                          <a:cs typeface="Times New Roman" panose="02020603050405020304" pitchFamily="18" charset="0"/>
                        </a:rPr>
                        <a:t>9-16</a:t>
                      </a:r>
                      <a:endParaRPr lang="en-ZA" sz="24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algn="just">
                        <a:lnSpc>
                          <a:spcPct val="150000"/>
                        </a:lnSpc>
                        <a:spcAft>
                          <a:spcPts val="0"/>
                        </a:spcAft>
                      </a:pPr>
                      <a:r>
                        <a:rPr lang="en-ZA" sz="1600">
                          <a:effectLst/>
                          <a:latin typeface="Arial Narrow" panose="020B0606020202030204" pitchFamily="34" charset="0"/>
                          <a:ea typeface="Calibri" panose="020F0502020204030204" pitchFamily="34" charset="0"/>
                          <a:cs typeface="Times New Roman" panose="02020603050405020304" pitchFamily="18" charset="0"/>
                        </a:rPr>
                        <a:t>Command centre, MEC’s visits outreach projects and providing strategic guidance on operations as well as COVID-19 interventions.</a:t>
                      </a:r>
                      <a:endParaRPr lang="en-ZA" sz="24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993443377"/>
                  </a:ext>
                </a:extLst>
              </a:tr>
              <a:tr h="903001">
                <a:tc>
                  <a:txBody>
                    <a:bodyPr/>
                    <a:lstStyle/>
                    <a:p>
                      <a:pPr marL="457200" algn="ctr">
                        <a:lnSpc>
                          <a:spcPct val="150000"/>
                        </a:lnSpc>
                        <a:spcAft>
                          <a:spcPts val="0"/>
                        </a:spcAft>
                      </a:pPr>
                      <a:r>
                        <a:rPr lang="en-ZA" sz="1800" b="1">
                          <a:effectLst/>
                          <a:latin typeface="Arial Narrow" panose="020B0606020202030204" pitchFamily="34" charset="0"/>
                          <a:ea typeface="Calibri" panose="020F0502020204030204" pitchFamily="34" charset="0"/>
                          <a:cs typeface="Times New Roman" panose="02020603050405020304" pitchFamily="18" charset="0"/>
                        </a:rPr>
                        <a:t>HRM</a:t>
                      </a:r>
                      <a:endParaRPr lang="en-ZA" sz="24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algn="ctr">
                        <a:lnSpc>
                          <a:spcPct val="150000"/>
                        </a:lnSpc>
                        <a:spcAft>
                          <a:spcPts val="0"/>
                        </a:spcAft>
                      </a:pPr>
                      <a:r>
                        <a:rPr lang="en-ZA" sz="1800">
                          <a:effectLst/>
                          <a:latin typeface="Arial Narrow" panose="020B0606020202030204" pitchFamily="34" charset="0"/>
                          <a:ea typeface="Calibri" panose="020F0502020204030204" pitchFamily="34" charset="0"/>
                          <a:cs typeface="Times New Roman" panose="02020603050405020304" pitchFamily="18" charset="0"/>
                        </a:rPr>
                        <a:t>11</a:t>
                      </a:r>
                      <a:endParaRPr lang="en-ZA" sz="24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0"/>
                        </a:spcAft>
                      </a:pPr>
                      <a:r>
                        <a:rPr lang="en-ZA" sz="1600">
                          <a:effectLst/>
                          <a:latin typeface="Arial Narrow" panose="020B0606020202030204" pitchFamily="34" charset="0"/>
                          <a:ea typeface="Calibri" panose="020F0502020204030204" pitchFamily="34" charset="0"/>
                          <a:cs typeface="Times New Roman" panose="02020603050405020304" pitchFamily="18" charset="0"/>
                        </a:rPr>
                        <a:t>6-14</a:t>
                      </a:r>
                      <a:endParaRPr lang="en-ZA" sz="24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0"/>
                        </a:spcAft>
                      </a:pPr>
                      <a:r>
                        <a:rPr lang="en-ZA" sz="1600">
                          <a:effectLst/>
                          <a:latin typeface="Arial Narrow" panose="020B0606020202030204" pitchFamily="34" charset="0"/>
                          <a:ea typeface="Calibri" panose="020F0502020204030204" pitchFamily="34" charset="0"/>
                          <a:cs typeface="Times New Roman" panose="02020603050405020304" pitchFamily="18" charset="0"/>
                        </a:rPr>
                        <a:t>Cedara and South Service Centre.</a:t>
                      </a:r>
                      <a:endParaRPr lang="en-ZA" sz="24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701083567"/>
                  </a:ext>
                </a:extLst>
              </a:tr>
              <a:tr h="1149931">
                <a:tc>
                  <a:txBody>
                    <a:bodyPr/>
                    <a:lstStyle/>
                    <a:p>
                      <a:pPr marL="457200" algn="ctr">
                        <a:lnSpc>
                          <a:spcPct val="150000"/>
                        </a:lnSpc>
                        <a:spcAft>
                          <a:spcPts val="0"/>
                        </a:spcAft>
                      </a:pPr>
                      <a:r>
                        <a:rPr lang="en-ZA" sz="1800" b="1">
                          <a:effectLst/>
                          <a:latin typeface="Arial Narrow" panose="020B0606020202030204" pitchFamily="34" charset="0"/>
                          <a:ea typeface="Calibri" panose="020F0502020204030204" pitchFamily="34" charset="0"/>
                          <a:cs typeface="Times New Roman" panose="02020603050405020304" pitchFamily="18" charset="0"/>
                        </a:rPr>
                        <a:t>BSS</a:t>
                      </a:r>
                      <a:endParaRPr lang="en-ZA" sz="24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algn="ctr">
                        <a:lnSpc>
                          <a:spcPct val="150000"/>
                        </a:lnSpc>
                        <a:spcAft>
                          <a:spcPts val="0"/>
                        </a:spcAft>
                      </a:pPr>
                      <a:r>
                        <a:rPr lang="en-ZA" sz="1800">
                          <a:effectLst/>
                          <a:latin typeface="Arial Narrow" panose="020B0606020202030204" pitchFamily="34" charset="0"/>
                          <a:ea typeface="Calibri" panose="020F0502020204030204" pitchFamily="34" charset="0"/>
                          <a:cs typeface="Times New Roman" panose="02020603050405020304" pitchFamily="18" charset="0"/>
                        </a:rPr>
                        <a:t>5</a:t>
                      </a:r>
                      <a:endParaRPr lang="en-ZA" sz="24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0"/>
                        </a:spcAft>
                      </a:pPr>
                      <a:r>
                        <a:rPr lang="en-ZA" sz="1600">
                          <a:effectLst/>
                          <a:latin typeface="Arial Narrow" panose="020B0606020202030204" pitchFamily="34" charset="0"/>
                          <a:ea typeface="Calibri" panose="020F0502020204030204" pitchFamily="34" charset="0"/>
                          <a:cs typeface="Times New Roman" panose="02020603050405020304" pitchFamily="18" charset="0"/>
                        </a:rPr>
                        <a:t>9-14</a:t>
                      </a:r>
                      <a:endParaRPr lang="en-ZA" sz="24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0"/>
                        </a:spcAft>
                      </a:pPr>
                      <a:r>
                        <a:rPr lang="en-ZA" sz="1600" dirty="0" err="1">
                          <a:effectLst/>
                          <a:latin typeface="Arial Narrow" panose="020B0606020202030204" pitchFamily="34" charset="0"/>
                          <a:ea typeface="Calibri" panose="020F0502020204030204" pitchFamily="34" charset="0"/>
                          <a:cs typeface="Times New Roman" panose="02020603050405020304" pitchFamily="18" charset="0"/>
                        </a:rPr>
                        <a:t>Cedara</a:t>
                      </a:r>
                      <a:r>
                        <a:rPr lang="en-ZA" sz="1600" dirty="0">
                          <a:effectLst/>
                          <a:latin typeface="Arial Narrow" panose="020B0606020202030204" pitchFamily="34" charset="0"/>
                          <a:ea typeface="Calibri" panose="020F0502020204030204" pitchFamily="34" charset="0"/>
                          <a:cs typeface="Times New Roman" panose="02020603050405020304" pitchFamily="18" charset="0"/>
                        </a:rPr>
                        <a:t> and MEC’s outreach projects.</a:t>
                      </a:r>
                      <a:endParaRPr lang="en-ZA" sz="24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022099255"/>
                  </a:ext>
                </a:extLst>
              </a:tr>
            </a:tbl>
          </a:graphicData>
        </a:graphic>
      </p:graphicFrame>
    </p:spTree>
    <p:extLst>
      <p:ext uri="{BB962C8B-B14F-4D97-AF65-F5344CB8AC3E}">
        <p14:creationId xmlns:p14="http://schemas.microsoft.com/office/powerpoint/2010/main" val="2122038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le 1"/>
          <p:cNvSpPr txBox="1">
            <a:spLocks/>
          </p:cNvSpPr>
          <p:nvPr/>
        </p:nvSpPr>
        <p:spPr bwMode="auto">
          <a:xfrm>
            <a:off x="2642616" y="1219200"/>
            <a:ext cx="6172200" cy="45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00"/>
              </a:buClr>
              <a:buSzPct val="75000"/>
              <a:buFontTx/>
              <a:buNone/>
              <a:tabLst/>
              <a:defRPr/>
            </a:pPr>
            <a:endParaRPr kumimoji="0" lang="en-ZA" altLang="en-US" sz="1800" b="1" i="0" u="none" strike="noStrike" kern="1200" cap="none" spc="0" normalizeH="0" baseline="0" noProof="0" dirty="0">
              <a:ln>
                <a:noFill/>
              </a:ln>
              <a:solidFill>
                <a:srgbClr val="006600"/>
              </a:solidFill>
              <a:effectLst/>
              <a:uLnTx/>
              <a:uFillTx/>
              <a:latin typeface="Verdana" panose="020B0604030504040204" pitchFamily="34" charset="0"/>
              <a:ea typeface="+mn-ea"/>
              <a:cs typeface="Arial" panose="020B0604020202020204" pitchFamily="34" charset="0"/>
            </a:endParaRPr>
          </a:p>
        </p:txBody>
      </p:sp>
      <p:sp>
        <p:nvSpPr>
          <p:cNvPr id="11" name="Rectangle 10">
            <a:extLst>
              <a:ext uri="{FF2B5EF4-FFF2-40B4-BE49-F238E27FC236}">
                <a16:creationId xmlns:a16="http://schemas.microsoft.com/office/drawing/2014/main" id="{603DA742-E284-4A5A-B231-1F1ECA42B012}"/>
              </a:ext>
            </a:extLst>
          </p:cNvPr>
          <p:cNvSpPr/>
          <p:nvPr/>
        </p:nvSpPr>
        <p:spPr bwMode="auto">
          <a:xfrm>
            <a:off x="-1905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4" name="Slide Number Placeholder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A1D250C-6849-490A-84C4-5527ECB713BA}"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Title 1"/>
          <p:cNvSpPr txBox="1">
            <a:spLocks/>
          </p:cNvSpPr>
          <p:nvPr/>
        </p:nvSpPr>
        <p:spPr bwMode="auto">
          <a:xfrm>
            <a:off x="2438400" y="16066"/>
            <a:ext cx="6724650" cy="1050734"/>
          </a:xfrm>
          <a:prstGeom prst="rect">
            <a:avLst/>
          </a:prstGeom>
          <a:solidFill>
            <a:schemeClr val="accent3">
              <a:lumMod val="50000"/>
            </a:schemeClr>
          </a:solidFill>
          <a:ln>
            <a:headEnd/>
            <a:tailEnd/>
          </a:ln>
        </p:spPr>
        <p:style>
          <a:lnRef idx="2">
            <a:schemeClr val="accent3"/>
          </a:lnRef>
          <a:fillRef idx="1">
            <a:schemeClr val="lt1"/>
          </a:fillRef>
          <a:effectRef idx="0">
            <a:schemeClr val="accent3"/>
          </a:effectRef>
          <a:fontRef idx="minor">
            <a:schemeClr val="dk1"/>
          </a:fontRef>
        </p:style>
        <p:txBody>
          <a:bodyPr anchor="ctr"/>
          <a:lstStyle/>
          <a:p>
            <a:pPr marL="0" marR="0" lvl="0" indent="0" algn="ctr" defTabSz="914400" rtl="0" eaLnBrk="0" fontAlgn="base" latinLnBrk="0" hangingPunct="0">
              <a:lnSpc>
                <a:spcPct val="120000"/>
              </a:lnSpc>
              <a:spcBef>
                <a:spcPct val="0"/>
              </a:spcBef>
              <a:spcAft>
                <a:spcPts val="600"/>
              </a:spcAft>
              <a:buClrTx/>
              <a:buSzTx/>
              <a:buFontTx/>
              <a:buNone/>
              <a:tabLst/>
              <a:defRPr/>
            </a:pPr>
            <a:r>
              <a:rPr lang="en-ZA" sz="2000" b="1" dirty="0" smtClean="0">
                <a:solidFill>
                  <a:schemeClr val="bg1"/>
                </a:solidFill>
                <a:latin typeface="Arial" panose="020B0604020202020204" pitchFamily="34" charset="0"/>
                <a:cs typeface="Arial" panose="020B0604020202020204" pitchFamily="34" charset="0"/>
              </a:rPr>
              <a:t>OCCUPATIONAL CATEGORIES OF EMPLOYEES, LEVELS &amp; THEIR DEVELOPEMNT  </a:t>
            </a:r>
            <a:endParaRPr kumimoji="0" lang="en-ZA" sz="20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p:txBody>
      </p:sp>
      <p:pic>
        <p:nvPicPr>
          <p:cNvPr id="12" name="image2.png"/>
          <p:cNvPicPr/>
          <p:nvPr/>
        </p:nvPicPr>
        <p:blipFill>
          <a:blip r:embed="rId3"/>
          <a:srcRect/>
          <a:stretch>
            <a:fillRect/>
          </a:stretch>
        </p:blipFill>
        <p:spPr>
          <a:xfrm>
            <a:off x="-19050" y="-1"/>
            <a:ext cx="2457450" cy="1066801"/>
          </a:xfrm>
          <a:prstGeom prst="rect">
            <a:avLst/>
          </a:prstGeom>
          <a:ln/>
        </p:spPr>
      </p:pic>
      <p:sp>
        <p:nvSpPr>
          <p:cNvPr id="3" name="Rectangle 1"/>
          <p:cNvSpPr>
            <a:spLocks noChangeArrowheads="1"/>
          </p:cNvSpPr>
          <p:nvPr/>
        </p:nvSpPr>
        <p:spPr bwMode="auto">
          <a:xfrm>
            <a:off x="533401" y="2499922"/>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ZA" altLang="en-US" sz="1800" b="0" i="0" u="none" strike="noStrike" cap="none" normalizeH="0" baseline="0" dirty="0" smtClean="0">
              <a:ln>
                <a:noFill/>
              </a:ln>
              <a:solidFill>
                <a:schemeClr val="tx1"/>
              </a:solidFill>
              <a:effectLst/>
              <a:latin typeface="Arial" panose="020B0604020202020204" pitchFamily="34" charset="0"/>
            </a:endParaRPr>
          </a:p>
        </p:txBody>
      </p:sp>
      <p:graphicFrame>
        <p:nvGraphicFramePr>
          <p:cNvPr id="10" name="Table 9"/>
          <p:cNvGraphicFramePr>
            <a:graphicFrameLocks noGrp="1"/>
          </p:cNvGraphicFramePr>
          <p:nvPr>
            <p:extLst>
              <p:ext uri="{D42A27DB-BD31-4B8C-83A1-F6EECF244321}">
                <p14:modId xmlns:p14="http://schemas.microsoft.com/office/powerpoint/2010/main" val="3483021248"/>
              </p:ext>
            </p:extLst>
          </p:nvPr>
        </p:nvGraphicFramePr>
        <p:xfrm>
          <a:off x="0" y="1390875"/>
          <a:ext cx="9193789" cy="5590454"/>
        </p:xfrm>
        <a:graphic>
          <a:graphicData uri="http://schemas.openxmlformats.org/drawingml/2006/table">
            <a:tbl>
              <a:tblPr firstRow="1" firstCol="1" bandRow="1">
                <a:tableStyleId>{5940675A-B579-460E-94D1-54222C63F5DA}</a:tableStyleId>
              </a:tblPr>
              <a:tblGrid>
                <a:gridCol w="1789607">
                  <a:extLst>
                    <a:ext uri="{9D8B030D-6E8A-4147-A177-3AD203B41FA5}">
                      <a16:colId xmlns:a16="http://schemas.microsoft.com/office/drawing/2014/main" val="885688685"/>
                    </a:ext>
                  </a:extLst>
                </a:gridCol>
                <a:gridCol w="1827337">
                  <a:extLst>
                    <a:ext uri="{9D8B030D-6E8A-4147-A177-3AD203B41FA5}">
                      <a16:colId xmlns:a16="http://schemas.microsoft.com/office/drawing/2014/main" val="1371510450"/>
                    </a:ext>
                  </a:extLst>
                </a:gridCol>
                <a:gridCol w="1671595">
                  <a:extLst>
                    <a:ext uri="{9D8B030D-6E8A-4147-A177-3AD203B41FA5}">
                      <a16:colId xmlns:a16="http://schemas.microsoft.com/office/drawing/2014/main" val="1993634351"/>
                    </a:ext>
                  </a:extLst>
                </a:gridCol>
                <a:gridCol w="3905250">
                  <a:extLst>
                    <a:ext uri="{9D8B030D-6E8A-4147-A177-3AD203B41FA5}">
                      <a16:colId xmlns:a16="http://schemas.microsoft.com/office/drawing/2014/main" val="438535823"/>
                    </a:ext>
                  </a:extLst>
                </a:gridCol>
              </a:tblGrid>
              <a:tr h="1102963">
                <a:tc>
                  <a:txBody>
                    <a:bodyPr/>
                    <a:lstStyle/>
                    <a:p>
                      <a:pPr marL="457200" algn="just">
                        <a:lnSpc>
                          <a:spcPct val="150000"/>
                        </a:lnSpc>
                        <a:spcAft>
                          <a:spcPts val="0"/>
                        </a:spcAft>
                      </a:pPr>
                      <a:r>
                        <a:rPr lang="en-ZA" sz="1400" b="1" dirty="0">
                          <a:effectLst/>
                          <a:latin typeface="Arial Narrow" panose="020B0606020202030204" pitchFamily="34" charset="0"/>
                        </a:rPr>
                        <a:t>Occupational Categories</a:t>
                      </a:r>
                      <a:endParaRPr lang="en-ZA" sz="1800" b="1" dirty="0">
                        <a:effectLst/>
                        <a:latin typeface="Arial Narrow" panose="020B0606020202030204" pitchFamily="34" charset="0"/>
                        <a:ea typeface="Calibri" panose="020F0502020204030204" pitchFamily="34" charset="0"/>
                        <a:cs typeface="Times New Roman" panose="02020603050405020304" pitchFamily="18" charset="0"/>
                      </a:endParaRPr>
                    </a:p>
                  </a:txBody>
                  <a:tcPr marL="64047" marR="64047" marT="0" marB="0">
                    <a:solidFill>
                      <a:schemeClr val="bg1">
                        <a:lumMod val="85000"/>
                      </a:schemeClr>
                    </a:solidFill>
                  </a:tcPr>
                </a:tc>
                <a:tc>
                  <a:txBody>
                    <a:bodyPr/>
                    <a:lstStyle/>
                    <a:p>
                      <a:pPr marL="457200" algn="just">
                        <a:lnSpc>
                          <a:spcPct val="150000"/>
                        </a:lnSpc>
                        <a:spcAft>
                          <a:spcPts val="0"/>
                        </a:spcAft>
                      </a:pPr>
                      <a:r>
                        <a:rPr lang="en-ZA" sz="1400" b="1" dirty="0" smtClean="0">
                          <a:effectLst/>
                          <a:latin typeface="Arial Narrow" panose="020B0606020202030204" pitchFamily="34" charset="0"/>
                          <a:ea typeface="+mn-ea"/>
                          <a:cs typeface="+mn-cs"/>
                        </a:rPr>
                        <a:t>Number</a:t>
                      </a:r>
                      <a:r>
                        <a:rPr lang="en-ZA" sz="1400" b="1" baseline="0" dirty="0" smtClean="0">
                          <a:effectLst/>
                          <a:latin typeface="Arial Narrow" panose="020B0606020202030204" pitchFamily="34" charset="0"/>
                          <a:ea typeface="+mn-ea"/>
                          <a:cs typeface="+mn-cs"/>
                        </a:rPr>
                        <a:t> of staff</a:t>
                      </a:r>
                      <a:endParaRPr lang="en-ZA" sz="1800" b="1" dirty="0">
                        <a:effectLst/>
                        <a:latin typeface="Arial Narrow" panose="020B0606020202030204" pitchFamily="34" charset="0"/>
                        <a:ea typeface="Calibri" panose="020F0502020204030204" pitchFamily="34" charset="0"/>
                        <a:cs typeface="Times New Roman" panose="02020603050405020304" pitchFamily="18" charset="0"/>
                      </a:endParaRPr>
                    </a:p>
                  </a:txBody>
                  <a:tcPr marL="64047" marR="64047" marT="0" marB="0">
                    <a:solidFill>
                      <a:schemeClr val="bg1">
                        <a:lumMod val="85000"/>
                      </a:schemeClr>
                    </a:solidFill>
                  </a:tcPr>
                </a:tc>
                <a:tc>
                  <a:txBody>
                    <a:bodyPr/>
                    <a:lstStyle/>
                    <a:p>
                      <a:pPr marL="457200" algn="just">
                        <a:lnSpc>
                          <a:spcPct val="150000"/>
                        </a:lnSpc>
                        <a:spcAft>
                          <a:spcPts val="0"/>
                        </a:spcAft>
                      </a:pPr>
                      <a:r>
                        <a:rPr lang="en-ZA" sz="1600" b="1" dirty="0">
                          <a:effectLst/>
                          <a:latin typeface="Arial Narrow" panose="020B0606020202030204" pitchFamily="34" charset="0"/>
                        </a:rPr>
                        <a:t>Salary levels</a:t>
                      </a:r>
                      <a:endParaRPr lang="en-ZA" sz="1800" b="1" dirty="0">
                        <a:effectLst/>
                        <a:latin typeface="Arial Narrow" panose="020B0606020202030204" pitchFamily="34" charset="0"/>
                        <a:ea typeface="Calibri" panose="020F0502020204030204" pitchFamily="34" charset="0"/>
                        <a:cs typeface="Times New Roman" panose="02020603050405020304" pitchFamily="18" charset="0"/>
                      </a:endParaRPr>
                    </a:p>
                  </a:txBody>
                  <a:tcPr marL="64047" marR="64047" marT="0" marB="0">
                    <a:solidFill>
                      <a:schemeClr val="bg1">
                        <a:lumMod val="85000"/>
                      </a:schemeClr>
                    </a:solidFill>
                  </a:tcPr>
                </a:tc>
                <a:tc>
                  <a:txBody>
                    <a:bodyPr/>
                    <a:lstStyle/>
                    <a:p>
                      <a:pPr marL="457200" algn="just">
                        <a:lnSpc>
                          <a:spcPct val="150000"/>
                        </a:lnSpc>
                        <a:spcAft>
                          <a:spcPts val="0"/>
                        </a:spcAft>
                      </a:pPr>
                      <a:r>
                        <a:rPr lang="en-ZA" sz="1600" b="1" dirty="0">
                          <a:effectLst/>
                          <a:latin typeface="Arial Narrow" panose="020B0606020202030204" pitchFamily="34" charset="0"/>
                        </a:rPr>
                        <a:t>Areas where they were deployed</a:t>
                      </a:r>
                      <a:endParaRPr lang="en-ZA" sz="1800" b="1" dirty="0">
                        <a:effectLst/>
                        <a:latin typeface="Arial Narrow" panose="020B0606020202030204" pitchFamily="34" charset="0"/>
                        <a:ea typeface="Calibri" panose="020F0502020204030204" pitchFamily="34" charset="0"/>
                        <a:cs typeface="Times New Roman" panose="02020603050405020304" pitchFamily="18" charset="0"/>
                      </a:endParaRPr>
                    </a:p>
                  </a:txBody>
                  <a:tcPr marL="64047" marR="64047" marT="0" marB="0">
                    <a:solidFill>
                      <a:schemeClr val="bg1">
                        <a:lumMod val="85000"/>
                      </a:schemeClr>
                    </a:solidFill>
                  </a:tcPr>
                </a:tc>
                <a:extLst>
                  <a:ext uri="{0D108BD9-81ED-4DB2-BD59-A6C34878D82A}">
                    <a16:rowId xmlns:a16="http://schemas.microsoft.com/office/drawing/2014/main" val="3414930515"/>
                  </a:ext>
                </a:extLst>
              </a:tr>
              <a:tr h="304800">
                <a:tc>
                  <a:txBody>
                    <a:bodyPr/>
                    <a:lstStyle/>
                    <a:p>
                      <a:pPr marL="457200" algn="ctr">
                        <a:lnSpc>
                          <a:spcPct val="150000"/>
                        </a:lnSpc>
                        <a:spcAft>
                          <a:spcPts val="0"/>
                        </a:spcAft>
                      </a:pPr>
                      <a:r>
                        <a:rPr lang="en-ZA" sz="1400" b="1">
                          <a:effectLst/>
                          <a:latin typeface="Arial" panose="020B0604020202020204" pitchFamily="34" charset="0"/>
                          <a:ea typeface="Calibri" panose="020F0502020204030204" pitchFamily="34" charset="0"/>
                          <a:cs typeface="Times New Roman" panose="02020603050405020304" pitchFamily="18" charset="0"/>
                        </a:rPr>
                        <a:t>Cleaning and Minor works</a:t>
                      </a:r>
                      <a:endParaRPr lang="en-ZA"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algn="ctr">
                        <a:lnSpc>
                          <a:spcPct val="150000"/>
                        </a:lnSpc>
                        <a:spcAft>
                          <a:spcPts val="0"/>
                        </a:spcAft>
                      </a:pPr>
                      <a:r>
                        <a:rPr lang="en-ZA" sz="2000" b="1" dirty="0">
                          <a:effectLst/>
                          <a:latin typeface="Arial" panose="020B0604020202020204" pitchFamily="34" charset="0"/>
                          <a:ea typeface="Calibri" panose="020F0502020204030204" pitchFamily="34" charset="0"/>
                          <a:cs typeface="Times New Roman" panose="02020603050405020304" pitchFamily="18" charset="0"/>
                        </a:rPr>
                        <a:t>7</a:t>
                      </a:r>
                      <a:endParaRPr lang="en-ZA"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0"/>
                        </a:spcAft>
                      </a:pPr>
                      <a:r>
                        <a:rPr lang="en-ZA" sz="1800" b="1" dirty="0">
                          <a:effectLst/>
                          <a:latin typeface="Arial" panose="020B0604020202020204" pitchFamily="34" charset="0"/>
                          <a:ea typeface="Calibri" panose="020F0502020204030204" pitchFamily="34" charset="0"/>
                          <a:cs typeface="Times New Roman" panose="02020603050405020304" pitchFamily="18" charset="0"/>
                        </a:rPr>
                        <a:t>3-9</a:t>
                      </a:r>
                      <a:endParaRPr lang="en-ZA"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0"/>
                        </a:spcAft>
                      </a:pPr>
                      <a:r>
                        <a:rPr lang="en-ZA" sz="1400" b="1" dirty="0">
                          <a:effectLst/>
                          <a:latin typeface="Arial" panose="020B0604020202020204" pitchFamily="34" charset="0"/>
                          <a:ea typeface="Calibri" panose="020F0502020204030204" pitchFamily="34" charset="0"/>
                          <a:cs typeface="Times New Roman" panose="02020603050405020304" pitchFamily="18" charset="0"/>
                        </a:rPr>
                        <a:t>In all District Office where emergency minor maintenance was required and office cleaning</a:t>
                      </a:r>
                      <a:endParaRPr lang="en-ZA"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107113653"/>
                  </a:ext>
                </a:extLst>
              </a:tr>
              <a:tr h="365760">
                <a:tc>
                  <a:txBody>
                    <a:bodyPr/>
                    <a:lstStyle/>
                    <a:p>
                      <a:pPr marL="457200" algn="ctr">
                        <a:lnSpc>
                          <a:spcPct val="150000"/>
                        </a:lnSpc>
                        <a:spcAft>
                          <a:spcPts val="0"/>
                        </a:spcAft>
                      </a:pPr>
                      <a:r>
                        <a:rPr lang="en-ZA" sz="1400" b="1">
                          <a:effectLst/>
                          <a:latin typeface="Arial" panose="020B0604020202020204" pitchFamily="34" charset="0"/>
                          <a:ea typeface="Calibri" panose="020F0502020204030204" pitchFamily="34" charset="0"/>
                          <a:cs typeface="Times New Roman" panose="02020603050405020304" pitchFamily="18" charset="0"/>
                        </a:rPr>
                        <a:t>Security</a:t>
                      </a:r>
                      <a:endParaRPr lang="en-ZA"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algn="ctr">
                        <a:lnSpc>
                          <a:spcPct val="150000"/>
                        </a:lnSpc>
                        <a:spcAft>
                          <a:spcPts val="0"/>
                        </a:spcAft>
                      </a:pPr>
                      <a:r>
                        <a:rPr lang="en-ZA" sz="2000" dirty="0">
                          <a:effectLst/>
                          <a:latin typeface="Arial" panose="020B0604020202020204" pitchFamily="34" charset="0"/>
                          <a:ea typeface="Calibri" panose="020F0502020204030204" pitchFamily="34" charset="0"/>
                          <a:cs typeface="Times New Roman" panose="02020603050405020304" pitchFamily="18" charset="0"/>
                        </a:rPr>
                        <a:t>4</a:t>
                      </a:r>
                      <a:endParaRPr lang="en-ZA"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0"/>
                        </a:spcAft>
                      </a:pPr>
                      <a:r>
                        <a:rPr lang="en-ZA" sz="1800" dirty="0">
                          <a:effectLst/>
                          <a:latin typeface="Arial" panose="020B0604020202020204" pitchFamily="34" charset="0"/>
                          <a:ea typeface="Calibri" panose="020F0502020204030204" pitchFamily="34" charset="0"/>
                          <a:cs typeface="Times New Roman" panose="02020603050405020304" pitchFamily="18" charset="0"/>
                        </a:rPr>
                        <a:t>9-13</a:t>
                      </a:r>
                      <a:endParaRPr lang="en-ZA"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0"/>
                        </a:spcAft>
                      </a:pPr>
                      <a:r>
                        <a:rPr lang="en-ZA" sz="1400" dirty="0" err="1">
                          <a:effectLst/>
                          <a:latin typeface="Arial" panose="020B0604020202020204" pitchFamily="34" charset="0"/>
                          <a:ea typeface="Calibri" panose="020F0502020204030204" pitchFamily="34" charset="0"/>
                          <a:cs typeface="Times New Roman" panose="02020603050405020304" pitchFamily="18" charset="0"/>
                        </a:rPr>
                        <a:t>Cedara</a:t>
                      </a:r>
                      <a:r>
                        <a:rPr lang="en-ZA" sz="1400" dirty="0">
                          <a:effectLst/>
                          <a:latin typeface="Arial" panose="020B0604020202020204" pitchFamily="34" charset="0"/>
                          <a:ea typeface="Calibri" panose="020F0502020204030204" pitchFamily="34" charset="0"/>
                          <a:cs typeface="Times New Roman" panose="02020603050405020304" pitchFamily="18" charset="0"/>
                        </a:rPr>
                        <a:t> </a:t>
                      </a:r>
                      <a:endParaRPr lang="en-ZA"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993443377"/>
                  </a:ext>
                </a:extLst>
              </a:tr>
              <a:tr h="350520">
                <a:tc>
                  <a:txBody>
                    <a:bodyPr/>
                    <a:lstStyle/>
                    <a:p>
                      <a:pPr marL="457200" algn="ctr">
                        <a:lnSpc>
                          <a:spcPct val="150000"/>
                        </a:lnSpc>
                        <a:spcAft>
                          <a:spcPts val="0"/>
                        </a:spcAft>
                      </a:pPr>
                      <a:r>
                        <a:rPr lang="en-ZA" sz="1400" b="1">
                          <a:effectLst/>
                          <a:latin typeface="Arial" panose="020B0604020202020204" pitchFamily="34" charset="0"/>
                          <a:ea typeface="Calibri" panose="020F0502020204030204" pitchFamily="34" charset="0"/>
                          <a:cs typeface="Times New Roman" panose="02020603050405020304" pitchFamily="18" charset="0"/>
                        </a:rPr>
                        <a:t>Rural Development</a:t>
                      </a:r>
                      <a:endParaRPr lang="en-ZA"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algn="ctr">
                        <a:lnSpc>
                          <a:spcPct val="150000"/>
                        </a:lnSpc>
                        <a:spcAft>
                          <a:spcPts val="0"/>
                        </a:spcAft>
                      </a:pPr>
                      <a:r>
                        <a:rPr lang="en-ZA" sz="2000" dirty="0">
                          <a:effectLst/>
                          <a:latin typeface="Arial" panose="020B0604020202020204" pitchFamily="34" charset="0"/>
                          <a:ea typeface="Calibri" panose="020F0502020204030204" pitchFamily="34" charset="0"/>
                          <a:cs typeface="Times New Roman" panose="02020603050405020304" pitchFamily="18" charset="0"/>
                        </a:rPr>
                        <a:t>8</a:t>
                      </a:r>
                      <a:endParaRPr lang="en-ZA"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0"/>
                        </a:spcAft>
                      </a:pPr>
                      <a:r>
                        <a:rPr lang="en-ZA" sz="1800" dirty="0">
                          <a:effectLst/>
                          <a:latin typeface="Arial" panose="020B0604020202020204" pitchFamily="34" charset="0"/>
                          <a:ea typeface="Calibri" panose="020F0502020204030204" pitchFamily="34" charset="0"/>
                          <a:cs typeface="Times New Roman" panose="02020603050405020304" pitchFamily="18" charset="0"/>
                        </a:rPr>
                        <a:t>11-15</a:t>
                      </a:r>
                      <a:endParaRPr lang="en-ZA"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0"/>
                        </a:spcAft>
                      </a:pPr>
                      <a:r>
                        <a:rPr lang="en-ZA" sz="1400" dirty="0" err="1">
                          <a:effectLst/>
                          <a:latin typeface="Arial" panose="020B0604020202020204" pitchFamily="34" charset="0"/>
                          <a:ea typeface="Calibri" panose="020F0502020204030204" pitchFamily="34" charset="0"/>
                          <a:cs typeface="Times New Roman" panose="02020603050405020304" pitchFamily="18" charset="0"/>
                        </a:rPr>
                        <a:t>Cedara</a:t>
                      </a:r>
                      <a:r>
                        <a:rPr lang="en-ZA" sz="1400" dirty="0">
                          <a:effectLst/>
                          <a:latin typeface="Arial" panose="020B0604020202020204" pitchFamily="34" charset="0"/>
                          <a:ea typeface="Calibri" panose="020F0502020204030204" pitchFamily="34" charset="0"/>
                          <a:cs typeface="Times New Roman" panose="02020603050405020304" pitchFamily="18" charset="0"/>
                        </a:rPr>
                        <a:t> and districts offices where normal duties are performed.</a:t>
                      </a:r>
                      <a:endParaRPr lang="en-ZA"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701083567"/>
                  </a:ext>
                </a:extLst>
              </a:tr>
              <a:tr h="487680">
                <a:tc>
                  <a:txBody>
                    <a:bodyPr/>
                    <a:lstStyle/>
                    <a:p>
                      <a:pPr marL="457200" algn="ctr">
                        <a:lnSpc>
                          <a:spcPct val="150000"/>
                        </a:lnSpc>
                        <a:spcAft>
                          <a:spcPts val="0"/>
                        </a:spcAft>
                      </a:pPr>
                      <a:r>
                        <a:rPr lang="en-ZA" sz="1400" b="1">
                          <a:effectLst/>
                          <a:latin typeface="Arial" panose="020B0604020202020204" pitchFamily="34" charset="0"/>
                          <a:ea typeface="Calibri" panose="020F0502020204030204" pitchFamily="34" charset="0"/>
                          <a:cs typeface="Times New Roman" panose="02020603050405020304" pitchFamily="18" charset="0"/>
                        </a:rPr>
                        <a:t>Internal Control</a:t>
                      </a:r>
                      <a:endParaRPr lang="en-ZA"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algn="ctr">
                        <a:lnSpc>
                          <a:spcPct val="150000"/>
                        </a:lnSpc>
                        <a:spcAft>
                          <a:spcPts val="0"/>
                        </a:spcAft>
                      </a:pPr>
                      <a:r>
                        <a:rPr lang="en-ZA" sz="2000" dirty="0">
                          <a:effectLst/>
                          <a:latin typeface="Arial" panose="020B0604020202020204" pitchFamily="34" charset="0"/>
                          <a:ea typeface="Calibri" panose="020F0502020204030204" pitchFamily="34" charset="0"/>
                          <a:cs typeface="Times New Roman" panose="02020603050405020304" pitchFamily="18" charset="0"/>
                        </a:rPr>
                        <a:t>3</a:t>
                      </a:r>
                      <a:endParaRPr lang="en-ZA"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0"/>
                        </a:spcAft>
                      </a:pPr>
                      <a:r>
                        <a:rPr lang="en-ZA" sz="1800" dirty="0">
                          <a:effectLst/>
                          <a:latin typeface="Arial" panose="020B0604020202020204" pitchFamily="34" charset="0"/>
                          <a:ea typeface="Calibri" panose="020F0502020204030204" pitchFamily="34" charset="0"/>
                          <a:cs typeface="Times New Roman" panose="02020603050405020304" pitchFamily="18" charset="0"/>
                        </a:rPr>
                        <a:t>11-13</a:t>
                      </a:r>
                      <a:endParaRPr lang="en-ZA"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0"/>
                        </a:spcAft>
                      </a:pPr>
                      <a:r>
                        <a:rPr lang="en-ZA" sz="1400" dirty="0" err="1">
                          <a:effectLst/>
                          <a:latin typeface="Arial" panose="020B0604020202020204" pitchFamily="34" charset="0"/>
                          <a:ea typeface="Calibri" panose="020F0502020204030204" pitchFamily="34" charset="0"/>
                          <a:cs typeface="Times New Roman" panose="02020603050405020304" pitchFamily="18" charset="0"/>
                        </a:rPr>
                        <a:t>Cedara</a:t>
                      </a:r>
                      <a:endParaRPr lang="en-ZA"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305897468"/>
                  </a:ext>
                </a:extLst>
              </a:tr>
              <a:tr h="624840">
                <a:tc>
                  <a:txBody>
                    <a:bodyPr/>
                    <a:lstStyle/>
                    <a:p>
                      <a:pPr marL="457200" algn="ctr">
                        <a:lnSpc>
                          <a:spcPct val="150000"/>
                        </a:lnSpc>
                        <a:spcAft>
                          <a:spcPts val="0"/>
                        </a:spcAft>
                      </a:pPr>
                      <a:r>
                        <a:rPr lang="en-ZA" sz="1400" b="1">
                          <a:effectLst/>
                          <a:latin typeface="Arial" panose="020B0604020202020204" pitchFamily="34" charset="0"/>
                          <a:ea typeface="Calibri" panose="020F0502020204030204" pitchFamily="34" charset="0"/>
                          <a:cs typeface="Times New Roman" panose="02020603050405020304" pitchFamily="18" charset="0"/>
                        </a:rPr>
                        <a:t>Engineering Services</a:t>
                      </a:r>
                      <a:endParaRPr lang="en-ZA"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algn="ctr">
                        <a:lnSpc>
                          <a:spcPct val="150000"/>
                        </a:lnSpc>
                        <a:spcAft>
                          <a:spcPts val="0"/>
                        </a:spcAft>
                      </a:pPr>
                      <a:r>
                        <a:rPr lang="en-ZA" sz="2000" dirty="0">
                          <a:effectLst/>
                          <a:latin typeface="Arial" panose="020B0604020202020204" pitchFamily="34" charset="0"/>
                          <a:ea typeface="Calibri" panose="020F0502020204030204" pitchFamily="34" charset="0"/>
                          <a:cs typeface="Times New Roman" panose="02020603050405020304" pitchFamily="18" charset="0"/>
                        </a:rPr>
                        <a:t>4</a:t>
                      </a:r>
                      <a:endParaRPr lang="en-ZA"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0"/>
                        </a:spcAft>
                      </a:pPr>
                      <a:r>
                        <a:rPr lang="en-ZA" sz="1800" dirty="0" smtClean="0">
                          <a:effectLst/>
                          <a:latin typeface="Arial" panose="020B0604020202020204" pitchFamily="34" charset="0"/>
                          <a:ea typeface="Calibri" panose="020F0502020204030204" pitchFamily="34" charset="0"/>
                          <a:cs typeface="Times New Roman" panose="02020603050405020304" pitchFamily="18" charset="0"/>
                        </a:rPr>
                        <a:t>9-13</a:t>
                      </a:r>
                      <a:endParaRPr lang="en-ZA"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0"/>
                        </a:spcAft>
                      </a:pPr>
                      <a:r>
                        <a:rPr lang="en-ZA" sz="1400" dirty="0">
                          <a:effectLst/>
                          <a:latin typeface="Arial" panose="020B0604020202020204" pitchFamily="34" charset="0"/>
                          <a:ea typeface="Calibri" panose="020F0502020204030204" pitchFamily="34" charset="0"/>
                          <a:cs typeface="Times New Roman" panose="02020603050405020304" pitchFamily="18" charset="0"/>
                        </a:rPr>
                        <a:t>In districts where services are rendered.</a:t>
                      </a:r>
                      <a:endParaRPr lang="en-ZA"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882346461"/>
                  </a:ext>
                </a:extLst>
              </a:tr>
              <a:tr h="1149931">
                <a:tc>
                  <a:txBody>
                    <a:bodyPr/>
                    <a:lstStyle/>
                    <a:p>
                      <a:pPr marL="457200" algn="ctr">
                        <a:lnSpc>
                          <a:spcPct val="150000"/>
                        </a:lnSpc>
                        <a:spcAft>
                          <a:spcPts val="0"/>
                        </a:spcAft>
                      </a:pPr>
                      <a:r>
                        <a:rPr lang="en-ZA" sz="1800" b="1">
                          <a:effectLst/>
                          <a:latin typeface="Arial" panose="020B0604020202020204" pitchFamily="34" charset="0"/>
                          <a:ea typeface="Calibri" panose="020F0502020204030204" pitchFamily="34" charset="0"/>
                          <a:cs typeface="Times New Roman" panose="02020603050405020304" pitchFamily="18" charset="0"/>
                        </a:rPr>
                        <a:t>TOTAL NUMBERS</a:t>
                      </a:r>
                      <a:endParaRPr lang="en-ZA"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algn="ctr">
                        <a:lnSpc>
                          <a:spcPct val="150000"/>
                        </a:lnSpc>
                        <a:spcAft>
                          <a:spcPts val="0"/>
                        </a:spcAft>
                      </a:pPr>
                      <a:r>
                        <a:rPr lang="en-ZA" sz="1800" b="1">
                          <a:effectLst/>
                          <a:latin typeface="Arial" panose="020B0604020202020204" pitchFamily="34" charset="0"/>
                          <a:ea typeface="Calibri" panose="020F0502020204030204" pitchFamily="34" charset="0"/>
                          <a:cs typeface="Times New Roman" panose="02020603050405020304" pitchFamily="18" charset="0"/>
                        </a:rPr>
                        <a:t>1158</a:t>
                      </a:r>
                      <a:endParaRPr lang="en-ZA"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algn="just">
                        <a:lnSpc>
                          <a:spcPct val="150000"/>
                        </a:lnSpc>
                        <a:spcAft>
                          <a:spcPts val="0"/>
                        </a:spcAft>
                      </a:pPr>
                      <a:r>
                        <a:rPr lang="en-ZA" sz="1400">
                          <a:effectLst/>
                          <a:latin typeface="Arial" panose="020B0604020202020204" pitchFamily="34" charset="0"/>
                          <a:ea typeface="Calibri" panose="020F0502020204030204" pitchFamily="34" charset="0"/>
                          <a:cs typeface="Times New Roman" panose="02020603050405020304" pitchFamily="18" charset="0"/>
                        </a:rPr>
                        <a:t> </a:t>
                      </a:r>
                      <a:endParaRPr lang="en-ZA"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algn="just">
                        <a:lnSpc>
                          <a:spcPct val="150000"/>
                        </a:lnSpc>
                        <a:spcAft>
                          <a:spcPts val="0"/>
                        </a:spcAft>
                      </a:pPr>
                      <a:r>
                        <a:rPr lang="en-ZA" sz="1400" dirty="0">
                          <a:effectLst/>
                          <a:latin typeface="Arial" panose="020B0604020202020204" pitchFamily="34" charset="0"/>
                          <a:ea typeface="Calibri" panose="020F0502020204030204" pitchFamily="34" charset="0"/>
                          <a:cs typeface="Times New Roman" panose="02020603050405020304" pitchFamily="18" charset="0"/>
                        </a:rPr>
                        <a:t> </a:t>
                      </a:r>
                      <a:endParaRPr lang="en-ZA"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022099255"/>
                  </a:ext>
                </a:extLst>
              </a:tr>
            </a:tbl>
          </a:graphicData>
        </a:graphic>
      </p:graphicFrame>
    </p:spTree>
    <p:extLst>
      <p:ext uri="{BB962C8B-B14F-4D97-AF65-F5344CB8AC3E}">
        <p14:creationId xmlns:p14="http://schemas.microsoft.com/office/powerpoint/2010/main" val="30118958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le 1"/>
          <p:cNvSpPr txBox="1">
            <a:spLocks/>
          </p:cNvSpPr>
          <p:nvPr/>
        </p:nvSpPr>
        <p:spPr bwMode="auto">
          <a:xfrm>
            <a:off x="2642616" y="1219200"/>
            <a:ext cx="6172200" cy="45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00"/>
              </a:buClr>
              <a:buSzPct val="75000"/>
              <a:buFontTx/>
              <a:buNone/>
              <a:tabLst/>
              <a:defRPr/>
            </a:pPr>
            <a:endParaRPr kumimoji="0" lang="en-ZA" altLang="en-US" sz="1800" b="1" i="0" u="none" strike="noStrike" kern="1200" cap="none" spc="0" normalizeH="0" baseline="0" noProof="0" dirty="0">
              <a:ln>
                <a:noFill/>
              </a:ln>
              <a:solidFill>
                <a:srgbClr val="006600"/>
              </a:solidFill>
              <a:effectLst/>
              <a:uLnTx/>
              <a:uFillTx/>
              <a:latin typeface="Verdana" panose="020B0604030504040204" pitchFamily="34" charset="0"/>
              <a:ea typeface="+mn-ea"/>
              <a:cs typeface="Arial" panose="020B0604020202020204" pitchFamily="34" charset="0"/>
            </a:endParaRPr>
          </a:p>
        </p:txBody>
      </p:sp>
      <p:sp>
        <p:nvSpPr>
          <p:cNvPr id="7" name="Rectangle 6"/>
          <p:cNvSpPr/>
          <p:nvPr/>
        </p:nvSpPr>
        <p:spPr>
          <a:xfrm>
            <a:off x="0" y="1066800"/>
            <a:ext cx="9144000" cy="1161344"/>
          </a:xfrm>
          <a:prstGeom prst="rect">
            <a:avLst/>
          </a:prstGeom>
        </p:spPr>
        <p:txBody>
          <a:bodyPr wrap="square">
            <a:spAutoFit/>
          </a:bodyPr>
          <a:lstStyle/>
          <a:p>
            <a:pPr marL="0" marR="0" lvl="0" indent="0" algn="l" defTabSz="914400" rtl="0" eaLnBrk="0" fontAlgn="base" latinLnBrk="0" hangingPunct="0">
              <a:lnSpc>
                <a:spcPct val="107000"/>
              </a:lnSpc>
              <a:spcBef>
                <a:spcPct val="0"/>
              </a:spcBef>
              <a:spcAft>
                <a:spcPts val="80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The department has continued to pay invoices during level 5 of the lock down as part of its essential services. </a:t>
            </a:r>
            <a:endParaRPr kumimoji="0" lang="en-ZA"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Arial" panose="020B0604020202020204" pitchFamily="34" charset="0"/>
              </a:rPr>
              <a:t>The performance achieved by the department for each quarter is as per table below:</a:t>
            </a:r>
            <a:r>
              <a:rPr kumimoji="0" lang="en-ZA" sz="2000" b="0" i="0" u="none" strike="noStrike" kern="1200" cap="none" spc="0" normalizeH="0" baseline="0" noProof="0" dirty="0" smtClean="0">
                <a:ln>
                  <a:noFill/>
                </a:ln>
                <a:solidFill>
                  <a:prstClr val="black"/>
                </a:solidFill>
                <a:effectLst/>
                <a:uLnTx/>
                <a:uFillTx/>
                <a:latin typeface="Arial Narrow" panose="020B0606020202030204" pitchFamily="34" charset="0"/>
                <a:ea typeface="Times New Roman" panose="02020603050405020304" pitchFamily="18" charset="0"/>
                <a:cs typeface="Times New Roman" panose="02020603050405020304" pitchFamily="18" charset="0"/>
              </a:rPr>
              <a:t>.</a:t>
            </a:r>
            <a:endParaRPr kumimoji="0" lang="en-ZA" sz="20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Arial" panose="020B0604020202020204" pitchFamily="34" charset="0"/>
            </a:endParaRPr>
          </a:p>
        </p:txBody>
      </p:sp>
      <p:sp>
        <p:nvSpPr>
          <p:cNvPr id="11" name="Rectangle 10">
            <a:extLst>
              <a:ext uri="{FF2B5EF4-FFF2-40B4-BE49-F238E27FC236}">
                <a16:creationId xmlns:a16="http://schemas.microsoft.com/office/drawing/2014/main" id="{603DA742-E284-4A5A-B231-1F1ECA42B012}"/>
              </a:ext>
            </a:extLst>
          </p:cNvPr>
          <p:cNvSpPr/>
          <p:nvPr/>
        </p:nvSpPr>
        <p:spPr bwMode="auto">
          <a:xfrm>
            <a:off x="-1905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4" name="Slide Number Placeholder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A1D250C-6849-490A-84C4-5527ECB713BA}"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8</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Title 1"/>
          <p:cNvSpPr txBox="1">
            <a:spLocks/>
          </p:cNvSpPr>
          <p:nvPr/>
        </p:nvSpPr>
        <p:spPr bwMode="auto">
          <a:xfrm>
            <a:off x="2438400" y="16066"/>
            <a:ext cx="6724650" cy="1050734"/>
          </a:xfrm>
          <a:prstGeom prst="rect">
            <a:avLst/>
          </a:prstGeom>
          <a:solidFill>
            <a:schemeClr val="accent3">
              <a:lumMod val="50000"/>
            </a:schemeClr>
          </a:solidFill>
          <a:ln>
            <a:headEnd/>
            <a:tailEnd/>
          </a:ln>
        </p:spPr>
        <p:style>
          <a:lnRef idx="2">
            <a:schemeClr val="accent3"/>
          </a:lnRef>
          <a:fillRef idx="1">
            <a:schemeClr val="lt1"/>
          </a:fillRef>
          <a:effectRef idx="0">
            <a:schemeClr val="accent3"/>
          </a:effectRef>
          <a:fontRef idx="minor">
            <a:schemeClr val="dk1"/>
          </a:fontRef>
        </p:style>
        <p:txBody>
          <a:bodyPr anchor="ctr"/>
          <a:lstStyle/>
          <a:p>
            <a:pPr marL="0" marR="0" lvl="0" indent="0" algn="ctr" defTabSz="914400" rtl="0" eaLnBrk="0" fontAlgn="base" latinLnBrk="0" hangingPunct="0">
              <a:lnSpc>
                <a:spcPct val="120000"/>
              </a:lnSpc>
              <a:spcBef>
                <a:spcPct val="0"/>
              </a:spcBef>
              <a:spcAft>
                <a:spcPts val="600"/>
              </a:spcAft>
              <a:buClrTx/>
              <a:buSzTx/>
              <a:buFontTx/>
              <a:buNone/>
              <a:tabLst/>
              <a:defRPr/>
            </a:pPr>
            <a:r>
              <a:rPr kumimoji="0" lang="en-ZA" sz="2600" b="1" i="0" u="none" strike="noStrike" kern="120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PAYMENT OF INVOICES WITHIN 30 DAYS</a:t>
            </a:r>
            <a:endParaRPr kumimoji="0" lang="en-ZA" sz="2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pic>
        <p:nvPicPr>
          <p:cNvPr id="12" name="image2.png"/>
          <p:cNvPicPr/>
          <p:nvPr/>
        </p:nvPicPr>
        <p:blipFill>
          <a:blip r:embed="rId3"/>
          <a:srcRect/>
          <a:stretch>
            <a:fillRect/>
          </a:stretch>
        </p:blipFill>
        <p:spPr>
          <a:xfrm>
            <a:off x="-19050" y="-1"/>
            <a:ext cx="2457450" cy="1066801"/>
          </a:xfrm>
          <a:prstGeom prst="rect">
            <a:avLst/>
          </a:prstGeom>
          <a:ln/>
        </p:spPr>
      </p:pic>
      <p:graphicFrame>
        <p:nvGraphicFramePr>
          <p:cNvPr id="2" name="Table 1"/>
          <p:cNvGraphicFramePr>
            <a:graphicFrameLocks noGrp="1"/>
          </p:cNvGraphicFramePr>
          <p:nvPr>
            <p:extLst/>
          </p:nvPr>
        </p:nvGraphicFramePr>
        <p:xfrm>
          <a:off x="40838" y="2042222"/>
          <a:ext cx="9103161" cy="4434777"/>
        </p:xfrm>
        <a:graphic>
          <a:graphicData uri="http://schemas.openxmlformats.org/drawingml/2006/table">
            <a:tbl>
              <a:tblPr firstRow="1" firstCol="1" bandRow="1"/>
              <a:tblGrid>
                <a:gridCol w="808672">
                  <a:extLst>
                    <a:ext uri="{9D8B030D-6E8A-4147-A177-3AD203B41FA5}">
                      <a16:colId xmlns:a16="http://schemas.microsoft.com/office/drawing/2014/main" val="2565464008"/>
                    </a:ext>
                  </a:extLst>
                </a:gridCol>
                <a:gridCol w="1027974">
                  <a:extLst>
                    <a:ext uri="{9D8B030D-6E8A-4147-A177-3AD203B41FA5}">
                      <a16:colId xmlns:a16="http://schemas.microsoft.com/office/drawing/2014/main" val="1679032541"/>
                    </a:ext>
                  </a:extLst>
                </a:gridCol>
                <a:gridCol w="1135460">
                  <a:extLst>
                    <a:ext uri="{9D8B030D-6E8A-4147-A177-3AD203B41FA5}">
                      <a16:colId xmlns:a16="http://schemas.microsoft.com/office/drawing/2014/main" val="1035156642"/>
                    </a:ext>
                  </a:extLst>
                </a:gridCol>
                <a:gridCol w="840414">
                  <a:extLst>
                    <a:ext uri="{9D8B030D-6E8A-4147-A177-3AD203B41FA5}">
                      <a16:colId xmlns:a16="http://schemas.microsoft.com/office/drawing/2014/main" val="740066389"/>
                    </a:ext>
                  </a:extLst>
                </a:gridCol>
                <a:gridCol w="955115">
                  <a:extLst>
                    <a:ext uri="{9D8B030D-6E8A-4147-A177-3AD203B41FA5}">
                      <a16:colId xmlns:a16="http://schemas.microsoft.com/office/drawing/2014/main" val="1110997071"/>
                    </a:ext>
                  </a:extLst>
                </a:gridCol>
                <a:gridCol w="955115">
                  <a:extLst>
                    <a:ext uri="{9D8B030D-6E8A-4147-A177-3AD203B41FA5}">
                      <a16:colId xmlns:a16="http://schemas.microsoft.com/office/drawing/2014/main" val="2595497853"/>
                    </a:ext>
                  </a:extLst>
                </a:gridCol>
                <a:gridCol w="698301">
                  <a:extLst>
                    <a:ext uri="{9D8B030D-6E8A-4147-A177-3AD203B41FA5}">
                      <a16:colId xmlns:a16="http://schemas.microsoft.com/office/drawing/2014/main" val="3617011698"/>
                    </a:ext>
                  </a:extLst>
                </a:gridCol>
                <a:gridCol w="872155">
                  <a:extLst>
                    <a:ext uri="{9D8B030D-6E8A-4147-A177-3AD203B41FA5}">
                      <a16:colId xmlns:a16="http://schemas.microsoft.com/office/drawing/2014/main" val="781643470"/>
                    </a:ext>
                  </a:extLst>
                </a:gridCol>
                <a:gridCol w="1809955">
                  <a:extLst>
                    <a:ext uri="{9D8B030D-6E8A-4147-A177-3AD203B41FA5}">
                      <a16:colId xmlns:a16="http://schemas.microsoft.com/office/drawing/2014/main" val="259555497"/>
                    </a:ext>
                  </a:extLst>
                </a:gridCol>
              </a:tblGrid>
              <a:tr h="218563">
                <a:tc gridSpan="4">
                  <a:txBody>
                    <a:bodyPr/>
                    <a:lstStyle/>
                    <a:p>
                      <a:pPr algn="just">
                        <a:lnSpc>
                          <a:spcPct val="107000"/>
                        </a:lnSpc>
                        <a:spcAft>
                          <a:spcPts val="0"/>
                        </a:spcAft>
                      </a:pPr>
                      <a:endParaRPr lang="en-ZA" sz="11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en-ZA"/>
                    </a:p>
                  </a:txBody>
                  <a:tcPr/>
                </a:tc>
                <a:tc hMerge="1">
                  <a:txBody>
                    <a:bodyPr/>
                    <a:lstStyle/>
                    <a:p>
                      <a:endParaRPr lang="en-ZA"/>
                    </a:p>
                  </a:txBody>
                  <a:tcPr/>
                </a:tc>
                <a:tc hMerge="1">
                  <a:txBody>
                    <a:bodyPr/>
                    <a:lstStyle/>
                    <a:p>
                      <a:endParaRPr lang="en-ZA"/>
                    </a:p>
                  </a:txBody>
                  <a:tcPr/>
                </a:tc>
                <a:tc>
                  <a:txBody>
                    <a:bodyPr/>
                    <a:lstStyle/>
                    <a:p>
                      <a:pPr algn="just">
                        <a:lnSpc>
                          <a:spcPct val="107000"/>
                        </a:lnSpc>
                      </a:pPr>
                      <a:endParaRPr lang="en-ZA" sz="1100">
                        <a:effectLst/>
                        <a:latin typeface="Arial Narrow" panose="020B0606020202030204" pitchFamily="34" charset="0"/>
                        <a:cs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gridSpan="2">
                  <a:txBody>
                    <a:bodyPr/>
                    <a:lstStyle/>
                    <a:p>
                      <a:pPr algn="just">
                        <a:lnSpc>
                          <a:spcPct val="107000"/>
                        </a:lnSpc>
                        <a:spcAft>
                          <a:spcPts val="0"/>
                        </a:spcAft>
                      </a:pPr>
                      <a:r>
                        <a:rPr lang="en-US" sz="900" b="1">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APP REPORTING </a:t>
                      </a:r>
                      <a:endParaRPr lang="en-ZA" sz="11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en-ZA"/>
                    </a:p>
                  </a:txBody>
                  <a:tcPr/>
                </a:tc>
                <a:tc>
                  <a:txBody>
                    <a:bodyPr/>
                    <a:lstStyle/>
                    <a:p>
                      <a:pPr algn="just">
                        <a:lnSpc>
                          <a:spcPct val="107000"/>
                        </a:lnSpc>
                      </a:pPr>
                      <a:endParaRPr lang="en-ZA" sz="1100">
                        <a:effectLst/>
                        <a:latin typeface="Arial Narrow" panose="020B0606020202030204" pitchFamily="34" charset="0"/>
                        <a:cs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just">
                        <a:lnSpc>
                          <a:spcPct val="107000"/>
                        </a:lnSpc>
                      </a:pPr>
                      <a:endParaRPr lang="en-ZA" sz="1100">
                        <a:effectLst/>
                        <a:latin typeface="Arial Narrow" panose="020B0606020202030204" pitchFamily="34" charset="0"/>
                        <a:cs typeface="Times New Roman" panose="02020603050405020304" pitchFamily="18" charset="0"/>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57873245"/>
                  </a:ext>
                </a:extLst>
              </a:tr>
              <a:tr h="957034">
                <a:tc>
                  <a:txBody>
                    <a:bodyPr/>
                    <a:lstStyle/>
                    <a:p>
                      <a:pPr algn="just">
                        <a:lnSpc>
                          <a:spcPct val="107000"/>
                        </a:lnSpc>
                        <a:spcAft>
                          <a:spcPts val="0"/>
                        </a:spcAft>
                      </a:pPr>
                      <a:r>
                        <a:rPr lang="en-US" sz="900">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 </a:t>
                      </a:r>
                      <a:endParaRPr lang="en-ZA" sz="11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n-US" sz="900" b="1">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NO. OF  INVOICES RECEIVED FOR PROCESSING</a:t>
                      </a:r>
                      <a:endParaRPr lang="en-ZA" sz="11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4DFEC"/>
                    </a:solidFill>
                  </a:tcPr>
                </a:tc>
                <a:tc>
                  <a:txBody>
                    <a:bodyPr/>
                    <a:lstStyle/>
                    <a:p>
                      <a:pPr algn="just">
                        <a:lnSpc>
                          <a:spcPct val="107000"/>
                        </a:lnSpc>
                        <a:spcAft>
                          <a:spcPts val="0"/>
                        </a:spcAft>
                      </a:pPr>
                      <a:r>
                        <a:rPr lang="en-US" sz="900" b="1">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INVALID INVOICES (UNRESOLVED QUERIES)</a:t>
                      </a:r>
                      <a:endParaRPr lang="en-ZA" sz="11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4DFEC"/>
                    </a:solidFill>
                  </a:tcPr>
                </a:tc>
                <a:tc>
                  <a:txBody>
                    <a:bodyPr/>
                    <a:lstStyle/>
                    <a:p>
                      <a:pPr algn="just">
                        <a:lnSpc>
                          <a:spcPct val="107000"/>
                        </a:lnSpc>
                        <a:spcAft>
                          <a:spcPts val="0"/>
                        </a:spcAft>
                      </a:pPr>
                      <a:r>
                        <a:rPr lang="en-US" sz="900" b="1">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NO. OF VALID INVOICES RECEIVED</a:t>
                      </a:r>
                      <a:endParaRPr lang="en-ZA" sz="11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4DFEC"/>
                    </a:solidFill>
                  </a:tcPr>
                </a:tc>
                <a:tc>
                  <a:txBody>
                    <a:bodyPr/>
                    <a:lstStyle/>
                    <a:p>
                      <a:pPr algn="just">
                        <a:lnSpc>
                          <a:spcPct val="107000"/>
                        </a:lnSpc>
                        <a:spcAft>
                          <a:spcPts val="0"/>
                        </a:spcAft>
                      </a:pPr>
                      <a:r>
                        <a:rPr lang="en-US" sz="900" b="1">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NO. OF VALID INVOICES PROCESSED &lt;30 DAYS</a:t>
                      </a:r>
                      <a:endParaRPr lang="en-ZA" sz="11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4DFEC"/>
                    </a:solidFill>
                  </a:tcPr>
                </a:tc>
                <a:tc>
                  <a:txBody>
                    <a:bodyPr/>
                    <a:lstStyle/>
                    <a:p>
                      <a:pPr algn="just">
                        <a:lnSpc>
                          <a:spcPct val="107000"/>
                        </a:lnSpc>
                        <a:spcAft>
                          <a:spcPts val="0"/>
                        </a:spcAft>
                      </a:pPr>
                      <a:r>
                        <a:rPr lang="en-US" sz="900" b="1">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%AGE VALID INVOICES PROCESSED &lt; 30 DAYS</a:t>
                      </a:r>
                      <a:endParaRPr lang="en-ZA" sz="11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4DFEC"/>
                    </a:solidFill>
                  </a:tcPr>
                </a:tc>
                <a:tc>
                  <a:txBody>
                    <a:bodyPr/>
                    <a:lstStyle/>
                    <a:p>
                      <a:pPr algn="just">
                        <a:lnSpc>
                          <a:spcPct val="107000"/>
                        </a:lnSpc>
                        <a:spcAft>
                          <a:spcPts val="0"/>
                        </a:spcAft>
                      </a:pPr>
                      <a:r>
                        <a:rPr lang="en-US" sz="900" b="1">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TARGET</a:t>
                      </a:r>
                      <a:endParaRPr lang="en-ZA" sz="11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n-US" sz="900" b="1">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VARIANCE</a:t>
                      </a:r>
                      <a:endParaRPr lang="en-ZA" sz="11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n-US" sz="900" b="1">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REASONS</a:t>
                      </a:r>
                      <a:endParaRPr lang="en-ZA" sz="11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51584606"/>
                  </a:ext>
                </a:extLst>
              </a:tr>
              <a:tr h="893981">
                <a:tc>
                  <a:txBody>
                    <a:bodyPr/>
                    <a:lstStyle/>
                    <a:p>
                      <a:pPr algn="just">
                        <a:lnSpc>
                          <a:spcPct val="107000"/>
                        </a:lnSpc>
                        <a:spcAft>
                          <a:spcPts val="0"/>
                        </a:spcAft>
                      </a:pPr>
                      <a:r>
                        <a:rPr lang="en-US" sz="900">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QUARTER 1</a:t>
                      </a:r>
                      <a:endParaRPr lang="en-ZA" sz="11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n-US" sz="900" dirty="0">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1,410</a:t>
                      </a:r>
                      <a:endParaRPr lang="en-ZA" sz="11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n-US" sz="900">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27</a:t>
                      </a:r>
                      <a:endParaRPr lang="en-ZA" sz="11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n-US" sz="900">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1,383</a:t>
                      </a:r>
                      <a:endParaRPr lang="en-ZA" sz="11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n-US" sz="900">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1,309</a:t>
                      </a:r>
                      <a:endParaRPr lang="en-ZA" sz="11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n-US" sz="900">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95%</a:t>
                      </a:r>
                      <a:endParaRPr lang="en-ZA" sz="11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n-US" sz="900">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100%</a:t>
                      </a:r>
                      <a:endParaRPr lang="en-ZA" sz="11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n-US" sz="900">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-5%</a:t>
                      </a:r>
                      <a:endParaRPr lang="en-ZA" sz="11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n-US" sz="900">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NO ORDERS FOR RECURRING SERVICES, DELAYS BY END USERS SUBMITTING INVOICES TO FINANCE</a:t>
                      </a:r>
                      <a:endParaRPr lang="en-ZA" sz="11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60100461"/>
                  </a:ext>
                </a:extLst>
              </a:tr>
              <a:tr h="893981">
                <a:tc>
                  <a:txBody>
                    <a:bodyPr/>
                    <a:lstStyle/>
                    <a:p>
                      <a:pPr algn="just">
                        <a:lnSpc>
                          <a:spcPct val="107000"/>
                        </a:lnSpc>
                        <a:spcAft>
                          <a:spcPts val="0"/>
                        </a:spcAft>
                      </a:pPr>
                      <a:r>
                        <a:rPr lang="en-US" sz="900">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QUARTER 2</a:t>
                      </a:r>
                      <a:endParaRPr lang="en-ZA" sz="11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n-US" sz="900">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1,615</a:t>
                      </a:r>
                      <a:endParaRPr lang="en-ZA" sz="11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n-US" sz="900">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22</a:t>
                      </a:r>
                      <a:endParaRPr lang="en-ZA" sz="11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n-US" sz="900">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1,593</a:t>
                      </a:r>
                      <a:endParaRPr lang="en-ZA" sz="11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n-US" sz="900">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1,518</a:t>
                      </a:r>
                      <a:endParaRPr lang="en-ZA" sz="11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n-US" sz="900">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95%</a:t>
                      </a:r>
                      <a:endParaRPr lang="en-ZA" sz="11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n-US" sz="900">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100%</a:t>
                      </a:r>
                      <a:endParaRPr lang="en-ZA" sz="11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n-US" sz="900">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-5%</a:t>
                      </a:r>
                      <a:endParaRPr lang="en-ZA" sz="11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n-US" sz="900">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NO ORDERS FOR RECURRING SERVICES, DELAYS BY END USERS SUBMITTING INVOICES TO FINANCE</a:t>
                      </a:r>
                      <a:endParaRPr lang="en-ZA" sz="11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1285515"/>
                  </a:ext>
                </a:extLst>
              </a:tr>
              <a:tr h="536388">
                <a:tc>
                  <a:txBody>
                    <a:bodyPr/>
                    <a:lstStyle/>
                    <a:p>
                      <a:pPr algn="just">
                        <a:lnSpc>
                          <a:spcPct val="107000"/>
                        </a:lnSpc>
                        <a:spcAft>
                          <a:spcPts val="0"/>
                        </a:spcAft>
                      </a:pPr>
                      <a:r>
                        <a:rPr lang="en-US" sz="900">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QUARTER 3</a:t>
                      </a:r>
                      <a:endParaRPr lang="en-ZA" sz="11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n-US" sz="900">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1,736</a:t>
                      </a:r>
                      <a:endParaRPr lang="en-ZA" sz="11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n-US" sz="900">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7</a:t>
                      </a:r>
                      <a:endParaRPr lang="en-ZA" sz="11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n-US" sz="900">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1,729</a:t>
                      </a:r>
                      <a:endParaRPr lang="en-ZA" sz="11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n-US" sz="900">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1,649</a:t>
                      </a:r>
                      <a:endParaRPr lang="en-ZA" sz="11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n-US" sz="900">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95%</a:t>
                      </a:r>
                      <a:endParaRPr lang="en-ZA" sz="11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n-US" sz="900">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100%</a:t>
                      </a:r>
                      <a:endParaRPr lang="en-ZA" sz="11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n-US" sz="900">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-5%</a:t>
                      </a:r>
                      <a:endParaRPr lang="en-ZA" sz="11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n-US" sz="900">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DELAYS BY END USERS SUBMITTING INVOICES TO FINANCE</a:t>
                      </a:r>
                      <a:endParaRPr lang="en-ZA" sz="11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8596473"/>
                  </a:ext>
                </a:extLst>
              </a:tr>
              <a:tr h="536388">
                <a:tc>
                  <a:txBody>
                    <a:bodyPr/>
                    <a:lstStyle/>
                    <a:p>
                      <a:pPr algn="just">
                        <a:lnSpc>
                          <a:spcPct val="107000"/>
                        </a:lnSpc>
                        <a:spcAft>
                          <a:spcPts val="0"/>
                        </a:spcAft>
                      </a:pPr>
                      <a:r>
                        <a:rPr lang="en-US" sz="900">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QUARTER 4</a:t>
                      </a:r>
                      <a:endParaRPr lang="en-ZA" sz="11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n-US" sz="900">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2,212</a:t>
                      </a:r>
                      <a:endParaRPr lang="en-ZA" sz="11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n-US" sz="900">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4</a:t>
                      </a:r>
                      <a:endParaRPr lang="en-ZA" sz="11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n-US" sz="900">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2,208</a:t>
                      </a:r>
                      <a:endParaRPr lang="en-ZA" sz="11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n-US" sz="900">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2,108</a:t>
                      </a:r>
                      <a:endParaRPr lang="en-ZA" sz="11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n-US" sz="900">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95%</a:t>
                      </a:r>
                      <a:endParaRPr lang="en-ZA" sz="11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n-US" sz="900">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100%</a:t>
                      </a:r>
                      <a:endParaRPr lang="en-ZA" sz="11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n-US" sz="900">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-5%</a:t>
                      </a:r>
                      <a:endParaRPr lang="en-ZA" sz="11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n-US" sz="900">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DELAYS BY END USERS SUBMITTING INVOICES TO FINANCE, NO ORDER</a:t>
                      </a:r>
                      <a:endParaRPr lang="en-ZA" sz="11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50199100"/>
                  </a:ext>
                </a:extLst>
              </a:tr>
              <a:tr h="398442">
                <a:tc>
                  <a:txBody>
                    <a:bodyPr/>
                    <a:lstStyle/>
                    <a:p>
                      <a:pPr algn="just">
                        <a:lnSpc>
                          <a:spcPct val="107000"/>
                        </a:lnSpc>
                        <a:spcAft>
                          <a:spcPts val="0"/>
                        </a:spcAft>
                      </a:pPr>
                      <a:r>
                        <a:rPr lang="en-US" sz="900" b="1">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ANNUAL</a:t>
                      </a:r>
                      <a:endParaRPr lang="en-ZA" sz="11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n-US" sz="900" b="1">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6,973</a:t>
                      </a:r>
                      <a:endParaRPr lang="en-ZA" sz="11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n-US" sz="900" b="1">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60</a:t>
                      </a:r>
                      <a:endParaRPr lang="en-ZA" sz="11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n-US" sz="900" b="1">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6,913</a:t>
                      </a:r>
                      <a:endParaRPr lang="en-ZA" sz="11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n-US" sz="900" b="1">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6,584</a:t>
                      </a:r>
                      <a:endParaRPr lang="en-ZA" sz="11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n-US" sz="900" b="1">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95%</a:t>
                      </a:r>
                      <a:endParaRPr lang="en-ZA" sz="11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n-US" sz="900" b="1">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100%</a:t>
                      </a:r>
                      <a:endParaRPr lang="en-ZA" sz="11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n-US" sz="900" b="1">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-5%</a:t>
                      </a:r>
                      <a:endParaRPr lang="en-ZA" sz="110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n-US" sz="900" b="1" dirty="0">
                          <a:solidFill>
                            <a:srgbClr val="000000"/>
                          </a:solidFill>
                          <a:effectLst/>
                          <a:latin typeface="Arial Narrow" panose="020B0606020202030204" pitchFamily="34" charset="0"/>
                          <a:ea typeface="Times New Roman" panose="02020603050405020304" pitchFamily="18" charset="0"/>
                          <a:cs typeface="Times New Roman" panose="02020603050405020304" pitchFamily="18" charset="0"/>
                        </a:rPr>
                        <a:t> </a:t>
                      </a:r>
                      <a:endParaRPr lang="en-ZA" sz="11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01366035"/>
                  </a:ext>
                </a:extLst>
              </a:tr>
            </a:tbl>
          </a:graphicData>
        </a:graphic>
      </p:graphicFrame>
      <p:sp>
        <p:nvSpPr>
          <p:cNvPr id="3" name="Rectangle 1"/>
          <p:cNvSpPr>
            <a:spLocks noChangeArrowheads="1"/>
          </p:cNvSpPr>
          <p:nvPr/>
        </p:nvSpPr>
        <p:spPr bwMode="auto">
          <a:xfrm>
            <a:off x="533401" y="2499922"/>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ZA" altLang="en-US"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778080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le 1"/>
          <p:cNvSpPr txBox="1">
            <a:spLocks/>
          </p:cNvSpPr>
          <p:nvPr/>
        </p:nvSpPr>
        <p:spPr bwMode="auto">
          <a:xfrm>
            <a:off x="2590800" y="1094164"/>
            <a:ext cx="617220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00"/>
              </a:buClr>
              <a:buSzPct val="75000"/>
              <a:buFontTx/>
              <a:buNone/>
              <a:tabLst/>
              <a:defRPr/>
            </a:pPr>
            <a:endParaRPr kumimoji="0" lang="en-ZA" altLang="en-US" sz="1800" b="1" i="0" u="none" strike="noStrike" kern="1200" cap="none" spc="0" normalizeH="0" baseline="0" noProof="0" dirty="0">
              <a:ln>
                <a:noFill/>
              </a:ln>
              <a:solidFill>
                <a:srgbClr val="006600"/>
              </a:solidFill>
              <a:effectLst/>
              <a:uLnTx/>
              <a:uFillTx/>
              <a:latin typeface="Verdana" panose="020B0604030504040204" pitchFamily="34" charset="0"/>
              <a:ea typeface="+mn-ea"/>
              <a:cs typeface="Arial" panose="020B0604020202020204" pitchFamily="34" charset="0"/>
            </a:endParaRPr>
          </a:p>
        </p:txBody>
      </p:sp>
      <p:sp>
        <p:nvSpPr>
          <p:cNvPr id="7" name="Rectangle 6"/>
          <p:cNvSpPr/>
          <p:nvPr/>
        </p:nvSpPr>
        <p:spPr>
          <a:xfrm>
            <a:off x="19373" y="1014467"/>
            <a:ext cx="9143677" cy="5093702"/>
          </a:xfrm>
          <a:prstGeom prst="rect">
            <a:avLst/>
          </a:prstGeom>
        </p:spPr>
        <p:txBody>
          <a:bodyPr wrap="square">
            <a:spAutoFit/>
          </a:bodyPr>
          <a:lstStyle/>
          <a:p>
            <a:pPr marL="742950" indent="-285750" algn="just">
              <a:lnSpc>
                <a:spcPct val="150000"/>
              </a:lnSpc>
              <a:spcAft>
                <a:spcPts val="1000"/>
              </a:spcAft>
              <a:buFont typeface="Wingdings" panose="05000000000000000000" pitchFamily="2" charset="2"/>
              <a:buChar char="q"/>
            </a:pPr>
            <a:r>
              <a:rPr lang="en-US" sz="2000" dirty="0" smtClean="0">
                <a:latin typeface="Arial Narrow" panose="020B0606020202030204" pitchFamily="34" charset="0"/>
                <a:ea typeface="Times New Roman" panose="02020603050405020304" pitchFamily="18" charset="0"/>
                <a:cs typeface="Times New Roman" panose="02020603050405020304" pitchFamily="18" charset="0"/>
              </a:rPr>
              <a:t>With </a:t>
            </a:r>
            <a:r>
              <a:rPr lang="en-US" sz="2000" dirty="0">
                <a:latin typeface="Arial Narrow" panose="020B0606020202030204" pitchFamily="34" charset="0"/>
                <a:ea typeface="Times New Roman" panose="02020603050405020304" pitchFamily="18" charset="0"/>
                <a:cs typeface="Times New Roman" panose="02020603050405020304" pitchFamily="18" charset="0"/>
              </a:rPr>
              <a:t>regards to Issue of PPEs, </a:t>
            </a:r>
            <a:r>
              <a:rPr lang="en-ZA" sz="2000" dirty="0">
                <a:latin typeface="Arial Narrow" panose="020B0606020202030204" pitchFamily="34" charset="0"/>
                <a:ea typeface="Times New Roman" panose="02020603050405020304" pitchFamily="18" charset="0"/>
                <a:cs typeface="Times New Roman" panose="02020603050405020304" pitchFamily="18" charset="0"/>
              </a:rPr>
              <a:t>the Department commenced with the procurement of </a:t>
            </a:r>
            <a:r>
              <a:rPr lang="en-ZA" sz="2000" dirty="0" smtClean="0">
                <a:latin typeface="Arial Narrow" panose="020B0606020202030204" pitchFamily="34" charset="0"/>
                <a:ea typeface="Times New Roman" panose="02020603050405020304" pitchFamily="18" charset="0"/>
                <a:cs typeface="Times New Roman" panose="02020603050405020304" pitchFamily="18" charset="0"/>
              </a:rPr>
              <a:t>and issuing of PPE </a:t>
            </a:r>
            <a:r>
              <a:rPr lang="en-ZA" sz="2000" dirty="0">
                <a:latin typeface="Arial Narrow" panose="020B0606020202030204" pitchFamily="34" charset="0"/>
                <a:ea typeface="Times New Roman" panose="02020603050405020304" pitchFamily="18" charset="0"/>
                <a:cs typeface="Times New Roman" panose="02020603050405020304" pitchFamily="18" charset="0"/>
              </a:rPr>
              <a:t>for its employees. </a:t>
            </a:r>
            <a:endParaRPr lang="en-ZA" sz="2000" dirty="0" smtClean="0">
              <a:latin typeface="Arial Narrow" panose="020B0606020202030204" pitchFamily="34" charset="0"/>
              <a:ea typeface="Times New Roman" panose="02020603050405020304" pitchFamily="18" charset="0"/>
              <a:cs typeface="Times New Roman" panose="02020603050405020304" pitchFamily="18" charset="0"/>
            </a:endParaRPr>
          </a:p>
          <a:p>
            <a:pPr marL="742950" indent="-285750" algn="just">
              <a:lnSpc>
                <a:spcPct val="150000"/>
              </a:lnSpc>
              <a:spcAft>
                <a:spcPts val="1000"/>
              </a:spcAft>
              <a:buFont typeface="Wingdings" panose="05000000000000000000" pitchFamily="2" charset="2"/>
              <a:buChar char="q"/>
            </a:pPr>
            <a:r>
              <a:rPr lang="en-ZA" sz="2000" dirty="0">
                <a:latin typeface="Arial Narrow" panose="020B0606020202030204" pitchFamily="34" charset="0"/>
                <a:ea typeface="Times New Roman" panose="02020603050405020304" pitchFamily="18" charset="0"/>
                <a:cs typeface="Times New Roman" panose="02020603050405020304" pitchFamily="18" charset="0"/>
              </a:rPr>
              <a:t>O</a:t>
            </a:r>
            <a:r>
              <a:rPr lang="en-ZA" sz="2000" dirty="0" smtClean="0">
                <a:latin typeface="Arial Narrow" panose="020B0606020202030204" pitchFamily="34" charset="0"/>
                <a:ea typeface="Times New Roman" panose="02020603050405020304" pitchFamily="18" charset="0"/>
                <a:cs typeface="Times New Roman" panose="02020603050405020304" pitchFamily="18" charset="0"/>
              </a:rPr>
              <a:t>ur </a:t>
            </a:r>
            <a:r>
              <a:rPr lang="en-ZA" sz="2000" dirty="0">
                <a:latin typeface="Arial Narrow" panose="020B0606020202030204" pitchFamily="34" charset="0"/>
                <a:ea typeface="Times New Roman" panose="02020603050405020304" pitchFamily="18" charset="0"/>
                <a:cs typeface="Times New Roman" panose="02020603050405020304" pitchFamily="18" charset="0"/>
              </a:rPr>
              <a:t>laboratory </a:t>
            </a:r>
            <a:r>
              <a:rPr lang="en-ZA" sz="2000" dirty="0" smtClean="0">
                <a:latin typeface="Arial Narrow" panose="020B0606020202030204" pitchFamily="34" charset="0"/>
                <a:ea typeface="Times New Roman" panose="02020603050405020304" pitchFamily="18" charset="0"/>
                <a:cs typeface="Times New Roman" panose="02020603050405020304" pitchFamily="18" charset="0"/>
              </a:rPr>
              <a:t>services started  </a:t>
            </a:r>
            <a:r>
              <a:rPr lang="en-ZA" sz="2000" dirty="0">
                <a:latin typeface="Arial Narrow" panose="020B0606020202030204" pitchFamily="34" charset="0"/>
                <a:ea typeface="Times New Roman" panose="02020603050405020304" pitchFamily="18" charset="0"/>
                <a:cs typeface="Times New Roman" panose="02020603050405020304" pitchFamily="18" charset="0"/>
              </a:rPr>
              <a:t>an in-house production of sanitisers </a:t>
            </a:r>
            <a:r>
              <a:rPr lang="en-ZA" sz="2000" dirty="0" smtClean="0">
                <a:latin typeface="Arial Narrow" panose="020B0606020202030204" pitchFamily="34" charset="0"/>
                <a:ea typeface="Times New Roman" panose="02020603050405020304" pitchFamily="18" charset="0"/>
                <a:cs typeface="Times New Roman" panose="02020603050405020304" pitchFamily="18" charset="0"/>
              </a:rPr>
              <a:t>project for our employees. </a:t>
            </a:r>
          </a:p>
          <a:p>
            <a:pPr marL="742950" indent="-285750" algn="just">
              <a:lnSpc>
                <a:spcPct val="150000"/>
              </a:lnSpc>
              <a:spcAft>
                <a:spcPts val="1000"/>
              </a:spcAft>
              <a:buFont typeface="Wingdings" panose="05000000000000000000" pitchFamily="2" charset="2"/>
              <a:buChar char="q"/>
            </a:pPr>
            <a:r>
              <a:rPr lang="en-ZA" sz="2000" dirty="0" smtClean="0">
                <a:latin typeface="Arial Narrow" panose="020B0606020202030204" pitchFamily="34" charset="0"/>
                <a:ea typeface="Times New Roman" panose="02020603050405020304" pitchFamily="18" charset="0"/>
                <a:cs typeface="Times New Roman" panose="02020603050405020304" pitchFamily="18" charset="0"/>
              </a:rPr>
              <a:t>They </a:t>
            </a:r>
            <a:r>
              <a:rPr lang="en-ZA" sz="2000" dirty="0">
                <a:latin typeface="Arial Narrow" panose="020B0606020202030204" pitchFamily="34" charset="0"/>
                <a:ea typeface="Times New Roman" panose="02020603050405020304" pitchFamily="18" charset="0"/>
                <a:cs typeface="Times New Roman" panose="02020603050405020304" pitchFamily="18" charset="0"/>
              </a:rPr>
              <a:t>produced 300ml sanitisers for each employee which were distributed to all employees before lockdown. </a:t>
            </a:r>
            <a:endParaRPr lang="en-ZA" sz="2000" dirty="0" smtClean="0">
              <a:latin typeface="Arial Narrow" panose="020B0606020202030204" pitchFamily="34" charset="0"/>
              <a:ea typeface="Times New Roman" panose="02020603050405020304" pitchFamily="18" charset="0"/>
              <a:cs typeface="Times New Roman" panose="02020603050405020304" pitchFamily="18" charset="0"/>
            </a:endParaRPr>
          </a:p>
          <a:p>
            <a:pPr marL="742950" indent="-285750" algn="just">
              <a:lnSpc>
                <a:spcPct val="150000"/>
              </a:lnSpc>
              <a:spcAft>
                <a:spcPts val="1000"/>
              </a:spcAft>
              <a:buFont typeface="Wingdings" panose="05000000000000000000" pitchFamily="2" charset="2"/>
              <a:buChar char="q"/>
            </a:pPr>
            <a:r>
              <a:rPr lang="en-ZA" sz="2000" dirty="0" smtClean="0">
                <a:latin typeface="Arial Narrow" panose="020B0606020202030204" pitchFamily="34" charset="0"/>
                <a:ea typeface="Times New Roman" panose="02020603050405020304" pitchFamily="18" charset="0"/>
                <a:cs typeface="Times New Roman" panose="02020603050405020304" pitchFamily="18" charset="0"/>
              </a:rPr>
              <a:t>When </a:t>
            </a:r>
            <a:r>
              <a:rPr lang="en-ZA" sz="2000" dirty="0">
                <a:latin typeface="Arial Narrow" panose="020B0606020202030204" pitchFamily="34" charset="0"/>
                <a:ea typeface="Times New Roman" panose="02020603050405020304" pitchFamily="18" charset="0"/>
                <a:cs typeface="Times New Roman" panose="02020603050405020304" pitchFamily="18" charset="0"/>
              </a:rPr>
              <a:t>lockdown was pronounced on the 26</a:t>
            </a:r>
            <a:r>
              <a:rPr lang="en-ZA" sz="2000" baseline="30000" dirty="0">
                <a:latin typeface="Arial Narrow" panose="020B0606020202030204" pitchFamily="34" charset="0"/>
                <a:ea typeface="Times New Roman" panose="02020603050405020304" pitchFamily="18" charset="0"/>
                <a:cs typeface="Times New Roman" panose="02020603050405020304" pitchFamily="18" charset="0"/>
              </a:rPr>
              <a:t>th</a:t>
            </a:r>
            <a:r>
              <a:rPr lang="en-ZA" sz="2000" dirty="0">
                <a:latin typeface="Arial Narrow" panose="020B0606020202030204" pitchFamily="34" charset="0"/>
                <a:ea typeface="Times New Roman" panose="02020603050405020304" pitchFamily="18" charset="0"/>
                <a:cs typeface="Times New Roman" panose="02020603050405020304" pitchFamily="18" charset="0"/>
              </a:rPr>
              <a:t> of March 2020, most employees had to stay at home with the exception of 1151 officials who were identified as essential and critical to continue with operations as promulgated in the Regulations. All of these employees were given their </a:t>
            </a:r>
            <a:r>
              <a:rPr lang="en-ZA" sz="2000" dirty="0" smtClean="0">
                <a:latin typeface="Arial Narrow" panose="020B0606020202030204" pitchFamily="34" charset="0"/>
                <a:ea typeface="Times New Roman" panose="02020603050405020304" pitchFamily="18" charset="0"/>
                <a:cs typeface="Times New Roman" panose="02020603050405020304" pitchFamily="18" charset="0"/>
              </a:rPr>
              <a:t>300ml refillable </a:t>
            </a:r>
            <a:r>
              <a:rPr lang="en-ZA" sz="2000" dirty="0">
                <a:latin typeface="Arial Narrow" panose="020B0606020202030204" pitchFamily="34" charset="0"/>
                <a:ea typeface="Times New Roman" panose="02020603050405020304" pitchFamily="18" charset="0"/>
                <a:cs typeface="Times New Roman" panose="02020603050405020304" pitchFamily="18" charset="0"/>
              </a:rPr>
              <a:t>individual </a:t>
            </a:r>
            <a:r>
              <a:rPr lang="en-ZA" sz="2000" dirty="0" smtClean="0">
                <a:latin typeface="Arial Narrow" panose="020B0606020202030204" pitchFamily="34" charset="0"/>
                <a:ea typeface="Times New Roman" panose="02020603050405020304" pitchFamily="18" charset="0"/>
                <a:cs typeface="Times New Roman" panose="02020603050405020304" pitchFamily="18" charset="0"/>
              </a:rPr>
              <a:t>sanitisers.</a:t>
            </a:r>
            <a:endParaRPr kumimoji="0" lang="en-ZA"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1" name="Rectangle 10">
            <a:extLst>
              <a:ext uri="{FF2B5EF4-FFF2-40B4-BE49-F238E27FC236}">
                <a16:creationId xmlns:a16="http://schemas.microsoft.com/office/drawing/2014/main" id="{603DA742-E284-4A5A-B231-1F1ECA42B012}"/>
              </a:ext>
            </a:extLst>
          </p:cNvPr>
          <p:cNvSpPr/>
          <p:nvPr/>
        </p:nvSpPr>
        <p:spPr bwMode="auto">
          <a:xfrm>
            <a:off x="-1905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4" name="Slide Number Placeholder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A1D250C-6849-490A-84C4-5527ECB713BA}"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Title 1"/>
          <p:cNvSpPr txBox="1">
            <a:spLocks/>
          </p:cNvSpPr>
          <p:nvPr/>
        </p:nvSpPr>
        <p:spPr bwMode="auto">
          <a:xfrm>
            <a:off x="2795911" y="31031"/>
            <a:ext cx="6348089" cy="1012106"/>
          </a:xfrm>
          <a:prstGeom prst="rect">
            <a:avLst/>
          </a:prstGeom>
          <a:solidFill>
            <a:schemeClr val="accent3">
              <a:lumMod val="50000"/>
            </a:schemeClr>
          </a:solidFill>
          <a:ln>
            <a:headEnd/>
            <a:tailEnd/>
          </a:ln>
        </p:spPr>
        <p:style>
          <a:lnRef idx="2">
            <a:schemeClr val="accent3"/>
          </a:lnRef>
          <a:fillRef idx="1">
            <a:schemeClr val="lt1"/>
          </a:fillRef>
          <a:effectRef idx="0">
            <a:schemeClr val="accent3"/>
          </a:effectRef>
          <a:fontRef idx="minor">
            <a:schemeClr val="dk1"/>
          </a:fontRef>
        </p:style>
        <p:txBody>
          <a:bodyPr anchor="ctr"/>
          <a:lstStyle/>
          <a:p>
            <a:pPr marL="0" marR="0" lvl="0" indent="0" algn="ctr" defTabSz="914400" rtl="0" eaLnBrk="0" fontAlgn="base" latinLnBrk="0" hangingPunct="0">
              <a:lnSpc>
                <a:spcPct val="120000"/>
              </a:lnSpc>
              <a:spcBef>
                <a:spcPct val="0"/>
              </a:spcBef>
              <a:spcAft>
                <a:spcPts val="600"/>
              </a:spcAft>
              <a:buClrTx/>
              <a:buSzTx/>
              <a:buFontTx/>
              <a:buNone/>
              <a:tabLst/>
              <a:defRPr/>
            </a:pPr>
            <a:r>
              <a:rPr lang="en-ZA" sz="2800" b="1" dirty="0" smtClean="0">
                <a:solidFill>
                  <a:schemeClr val="bg1"/>
                </a:solidFill>
                <a:latin typeface="Arial" panose="020B0604020202020204" pitchFamily="34" charset="0"/>
                <a:cs typeface="Arial" panose="020B0604020202020204" pitchFamily="34" charset="0"/>
              </a:rPr>
              <a:t>PROVISION OF PPEs</a:t>
            </a:r>
            <a:endParaRPr kumimoji="0" lang="en-ZA" sz="28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p:txBody>
      </p:sp>
      <p:pic>
        <p:nvPicPr>
          <p:cNvPr id="12" name="image2.png"/>
          <p:cNvPicPr/>
          <p:nvPr/>
        </p:nvPicPr>
        <p:blipFill>
          <a:blip r:embed="rId3"/>
          <a:srcRect/>
          <a:stretch>
            <a:fillRect/>
          </a:stretch>
        </p:blipFill>
        <p:spPr>
          <a:xfrm>
            <a:off x="19373" y="-23664"/>
            <a:ext cx="2776538" cy="1066801"/>
          </a:xfrm>
          <a:prstGeom prst="rect">
            <a:avLst/>
          </a:prstGeom>
          <a:ln/>
        </p:spPr>
      </p:pic>
    </p:spTree>
    <p:extLst>
      <p:ext uri="{BB962C8B-B14F-4D97-AF65-F5344CB8AC3E}">
        <p14:creationId xmlns:p14="http://schemas.microsoft.com/office/powerpoint/2010/main" val="38461958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12324</TotalTime>
  <Words>3512</Words>
  <Application>Microsoft Office PowerPoint</Application>
  <PresentationFormat>On-screen Show (4:3)</PresentationFormat>
  <Paragraphs>810</Paragraphs>
  <Slides>37</Slides>
  <Notes>14</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37</vt:i4>
      </vt:variant>
    </vt:vector>
  </HeadingPairs>
  <TitlesOfParts>
    <vt:vector size="49" baseType="lpstr">
      <vt:lpstr>Arial</vt:lpstr>
      <vt:lpstr>Arial Narrow</vt:lpstr>
      <vt:lpstr>Calibri</vt:lpstr>
      <vt:lpstr>Consolas</vt:lpstr>
      <vt:lpstr>Courier New</vt:lpstr>
      <vt:lpstr>Monotype Corsiva</vt:lpstr>
      <vt:lpstr>Symbol</vt:lpstr>
      <vt:lpstr>Times New Roman</vt:lpstr>
      <vt:lpstr>Verdana</vt:lpstr>
      <vt:lpstr>Wingdings</vt:lpstr>
      <vt:lpstr>Office Theme</vt:lpstr>
      <vt:lpstr>1_Office Theme</vt:lpstr>
      <vt:lpstr>PowerPoint Presentation</vt:lpstr>
      <vt:lpstr>  TABLE OF CONTENT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DISTRICT LAUNCH SITES COMPLETED</vt:lpstr>
      <vt:lpstr>CONT…</vt:lpstr>
      <vt:lpstr>PHASE 2: PROGRAMME ROLL OUT</vt:lpstr>
      <vt:lpstr>PHASE 2: PROGRAMME ROLL OUT</vt:lpstr>
      <vt:lpstr>PowerPoint Presentation</vt:lpstr>
      <vt:lpstr>PowerPoint Presentation</vt:lpstr>
      <vt:lpstr>PowerPoint Presentation</vt:lpstr>
      <vt:lpstr>PowerPoint Presentation</vt:lpstr>
      <vt:lpstr>PowerPoint Presentation</vt:lpstr>
      <vt:lpstr>PowerPoint Presentation</vt:lpstr>
      <vt:lpstr>LIVE STREAMING- WEBINAR</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the Programme</dc:title>
  <dc:creator>User</dc:creator>
  <cp:lastModifiedBy>Jerry Mfusi</cp:lastModifiedBy>
  <cp:revision>865</cp:revision>
  <cp:lastPrinted>2018-06-02T17:04:32Z</cp:lastPrinted>
  <dcterms:created xsi:type="dcterms:W3CDTF">2012-03-12T12:08:38Z</dcterms:created>
  <dcterms:modified xsi:type="dcterms:W3CDTF">2020-05-11T11:09:43Z</dcterms:modified>
</cp:coreProperties>
</file>