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9"/>
  </p:notesMasterIdLst>
  <p:handoutMasterIdLst>
    <p:handoutMasterId r:id="rId20"/>
  </p:handoutMasterIdLst>
  <p:sldIdLst>
    <p:sldId id="256" r:id="rId2"/>
    <p:sldId id="402" r:id="rId3"/>
    <p:sldId id="276" r:id="rId4"/>
    <p:sldId id="390" r:id="rId5"/>
    <p:sldId id="391" r:id="rId6"/>
    <p:sldId id="392" r:id="rId7"/>
    <p:sldId id="393" r:id="rId8"/>
    <p:sldId id="399" r:id="rId9"/>
    <p:sldId id="394" r:id="rId10"/>
    <p:sldId id="395" r:id="rId11"/>
    <p:sldId id="396" r:id="rId12"/>
    <p:sldId id="398" r:id="rId13"/>
    <p:sldId id="397" r:id="rId14"/>
    <p:sldId id="400" r:id="rId15"/>
    <p:sldId id="403" r:id="rId16"/>
    <p:sldId id="401" r:id="rId17"/>
    <p:sldId id="275" r:id="rId1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71" autoAdjust="0"/>
  </p:normalViewPr>
  <p:slideViewPr>
    <p:cSldViewPr>
      <p:cViewPr varScale="1">
        <p:scale>
          <a:sx n="94" d="100"/>
          <a:sy n="94" d="100"/>
        </p:scale>
        <p:origin x="11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502289C-5629-4410-90E6-E4E24B2D958A}" type="datetimeFigureOut">
              <a:rPr lang="en-US" smtClean="0"/>
              <a:t>5/11/2020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7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5" y="9428587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5206038-1790-4624-AF4B-25BF9F53D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782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235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124" y="1"/>
            <a:ext cx="2946392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6BFE9-6605-4C5F-862D-58846251DC6C}" type="datetimeFigureOut">
              <a:rPr lang="en-ZA" smtClean="0"/>
              <a:t>2020/05/11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117" y="4715155"/>
            <a:ext cx="5437444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010"/>
            <a:ext cx="2945235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124" y="9428010"/>
            <a:ext cx="2946392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2DC8EE-C2D3-4356-A530-163ACC6E4C20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64487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266F6-8CD1-49F4-99A3-AC1B94FEB496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E4BD1-25C0-4ACD-B2EE-A28FC3BCA029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F859-2B57-4CC5-B435-C98CE490C2E6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998F-A4B9-406A-868A-58CD98C4DACD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5486401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3852864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1BC9D-9017-4929-A110-10E9D7290176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78F2-DDD9-46D0-9DA8-E8AA7DB2FE8A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35931-6D97-462E-BF32-72FF79F6BA82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1DDC2-CA75-43CC-84ED-D084C11B7124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0317-3207-48C7-94B7-F4C393A7FAFF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1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1ED-41B7-4224-9F26-0142D9E367FF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1ED0-C717-4E85-9131-DAFCCF57AF04}" type="datetime1">
              <a:rPr lang="en-ZA" smtClean="0"/>
              <a:t>2020/05/11</a:t>
            </a:fld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3A48186-84A6-4933-93E7-73D5AA1CE7CF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2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Z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3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A386BE6-7804-4013-B681-071CEC057DD7}" type="datetime1">
              <a:rPr lang="en-ZA" smtClean="0"/>
              <a:t>2020/05/11</a:t>
            </a:fld>
            <a:endParaRPr lang="en-Z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543800" cy="4032448"/>
          </a:xfrm>
        </p:spPr>
        <p:txBody>
          <a:bodyPr/>
          <a:lstStyle/>
          <a:p>
            <a:pPr algn="ctr"/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/>
              <a:t/>
            </a:r>
            <a:br>
              <a:rPr lang="en-ZA" sz="3600" dirty="0"/>
            </a:br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/>
              <a:t/>
            </a:r>
            <a:br>
              <a:rPr lang="en-ZA" sz="3600" dirty="0"/>
            </a:br>
            <a:r>
              <a:rPr lang="en-ZA" sz="2800" dirty="0" smtClean="0"/>
              <a:t>ADA WITH MAKHATHINI IRRIGATION SCHEME</a:t>
            </a:r>
            <a:br>
              <a:rPr lang="en-ZA" sz="2800" dirty="0" smtClean="0"/>
            </a:br>
            <a:r>
              <a:rPr lang="en-ZA" sz="2800" dirty="0" smtClean="0"/>
              <a:t/>
            </a:r>
            <a:br>
              <a:rPr lang="en-ZA" sz="2800" dirty="0" smtClean="0"/>
            </a:br>
            <a:r>
              <a:rPr lang="en-ZA" sz="2800" dirty="0" smtClean="0"/>
              <a:t>COVID – 19 MANAGEMENT REPORT</a:t>
            </a:r>
            <a:br>
              <a:rPr lang="en-ZA" sz="2800" dirty="0" smtClean="0"/>
            </a:br>
            <a:r>
              <a:rPr lang="en-ZA" sz="2800" dirty="0"/>
              <a:t/>
            </a:r>
            <a:br>
              <a:rPr lang="en-ZA" sz="2800" dirty="0"/>
            </a:br>
            <a:endParaRPr lang="en-ZA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4581128"/>
            <a:ext cx="6461760" cy="1066800"/>
          </a:xfrm>
        </p:spPr>
        <p:txBody>
          <a:bodyPr>
            <a:normAutofit fontScale="92500" lnSpcReduction="20000"/>
          </a:bodyPr>
          <a:lstStyle/>
          <a:p>
            <a:endParaRPr lang="en-ZA" dirty="0" smtClean="0"/>
          </a:p>
          <a:p>
            <a:pPr>
              <a:lnSpc>
                <a:spcPct val="120000"/>
              </a:lnSpc>
            </a:pPr>
            <a:r>
              <a:rPr lang="en-ZA" dirty="0" smtClean="0"/>
              <a:t>PRESENTATION BY MANAGEMENT</a:t>
            </a:r>
          </a:p>
          <a:p>
            <a:pPr>
              <a:lnSpc>
                <a:spcPct val="120000"/>
              </a:lnSpc>
            </a:pPr>
            <a:r>
              <a:rPr lang="en-ZA" dirty="0" smtClean="0"/>
              <a:t>MAY 2020</a:t>
            </a:r>
            <a:endParaRPr lang="en-ZA" dirty="0"/>
          </a:p>
        </p:txBody>
      </p:sp>
      <p:pic>
        <p:nvPicPr>
          <p:cNvPr id="1026" name="Picture 2" descr="new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5517233"/>
            <a:ext cx="1257300" cy="120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</a:t>
            </a:fld>
            <a:endParaRPr lang="en-Z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4809"/>
            <a:ext cx="5957243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27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560840" cy="576064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ADJUSTED RISK STRATEGIES AND </a:t>
            </a:r>
            <a:r>
              <a:rPr lang="en-Z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COORDINATING STRUCTURES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9190004"/>
              </p:ext>
            </p:extLst>
          </p:nvPr>
        </p:nvGraphicFramePr>
        <p:xfrm>
          <a:off x="107504" y="980729"/>
          <a:ext cx="8280919" cy="5226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49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Management Team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Strategic direction for business continuity.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 – 19 Adjusted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risk response strategies,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Level 4.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Continuous identification and reporting of essential services staff to the Cabinet.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Provision of permits to all essential service staff </a:t>
                      </a:r>
                      <a:r>
                        <a:rPr lang="en-ZA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a call to ensure that water is supplied for continuity of food production </a:t>
                      </a:r>
                      <a:endParaRPr lang="en-ZA" sz="1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ZA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DARD EXCO;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ADA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 (Including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Mjindi)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place and fully functional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Continuity of essential business operations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10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704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576064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PLANNING AND IMPLEMENTATION OF RISK ADJUSTED STRATEGIES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8076828"/>
              </p:ext>
            </p:extLst>
          </p:nvPr>
        </p:nvGraphicFramePr>
        <p:xfrm>
          <a:off x="107504" y="980729"/>
          <a:ext cx="8280919" cy="54715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9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 and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Makhathini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Covid-19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Task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Engagement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review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planning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risk adjusted strategies per COVID – 19 Level 4 protocol against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essential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of essential service staff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Communication of adjusted COVID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19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risk protocol to essential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 staff </a:t>
                      </a:r>
                      <a:endParaRPr lang="en-US" sz="1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Provision </a:t>
                      </a: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permits to all essential service staff </a:t>
                      </a:r>
                      <a:r>
                        <a:rPr lang="en-ZA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a call to ensure that water is supplied for continuity of food production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Task Team Chaired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 Manager Corporate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Services and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Senior Manager: Farmer Development and Support Service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Frequent communication using cell phones and emails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Continuity of Business operations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healthy &amp; safe workforce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667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764016" cy="576064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CONTINUITY OF CRITICAL </a:t>
            </a:r>
            <a:r>
              <a:rPr lang="en-Z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ESSENTIAL SERVICES </a:t>
            </a:r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PER  LEVEL 4  RISK ADJUSTMENTS  AND </a:t>
            </a:r>
            <a:r>
              <a:rPr lang="en-Z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 OF SERVICES</a:t>
            </a:r>
            <a:endParaRPr lang="en-ZA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032763"/>
              </p:ext>
            </p:extLst>
          </p:nvPr>
        </p:nvGraphicFramePr>
        <p:xfrm>
          <a:off x="107504" y="836713"/>
          <a:ext cx="8280920" cy="68930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6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6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6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5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Critical and Essential Services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Project Management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Infrastructure Services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Farmer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development and support service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Financial Services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SCM/Finance/Admin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OHS and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Risk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Security service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Cleaning service for workplace disinfection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Corporate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services, HR, Marketing, Legal service, PME, internal audit, registry services, office management and reception,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 Technology services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CEO/EXCO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Key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staff and essential services personnel are working in accordance with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Presidential Covid -19 level 4 protocol. All projects</a:t>
                      </a:r>
                      <a:r>
                        <a:rPr lang="en-ZA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under implementation are being  monitored for successful implementation.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Continuous monitoring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of projects under implementation and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supply of irrigation water to farmers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1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Payment of services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SCM, Finance – payment of services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Entity CFOs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Finance and SCM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attempts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made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ensure payment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services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within 30 days.  Procurement of critical suppliers done in accordance</a:t>
                      </a:r>
                      <a:r>
                        <a:rPr lang="en-ZA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with National Treasury directive.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Continuity of essential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business </a:t>
                      </a: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mandate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12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5729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576064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OHS WORKPLAN, AWARENESS IMPLEMENTATION AND AWARENESS OF COVID – 19 LEVEL 4  RISK ADJUSTED STRATEGIES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73756"/>
              </p:ext>
            </p:extLst>
          </p:nvPr>
        </p:nvGraphicFramePr>
        <p:xfrm>
          <a:off x="0" y="636229"/>
          <a:ext cx="8280919" cy="6818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20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6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OHS TEAM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planning, implementation and monitoring of risk adjusted strategies </a:t>
                      </a: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line with </a:t>
                      </a: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Covid-19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Level 4 protocol</a:t>
                      </a:r>
                      <a:r>
                        <a:rPr lang="en-ZA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engages </a:t>
                      </a: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frequent basis using different technology </a:t>
                      </a:r>
                      <a:r>
                        <a:rPr lang="en-US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cellphones</a:t>
                      </a:r>
                      <a:r>
                        <a:rPr lang="en-US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</a:t>
                      </a:r>
                      <a:r>
                        <a:rPr lang="en-US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 emails.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400" kern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EXCO/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MANCO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place and fully functional.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receives </a:t>
                      </a:r>
                      <a:r>
                        <a:rPr lang="en-ZA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representation from all work sections and feeds </a:t>
                      </a:r>
                      <a:r>
                        <a:rPr lang="en-ZA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Healthy and safe workforce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4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Education and awareness programme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Distribution of education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material at workplaces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Communication through emails and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cellphones.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Workplace/site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visit and one – one educational awareness on Covid -19 level four protocol</a:t>
                      </a:r>
                    </a:p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Formulation of screening information sheet and Communication of 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screening sheet to key staff for implementation at all workplaces </a:t>
                      </a:r>
                    </a:p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Cleaning staff provided with office sanitization material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457200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OHS and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Risk,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Project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Managers,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Farmer Development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Distribution of education material done including translation thereof to ensure that staff members who are semi illiterate are accommodated followed on going supervision and workplace /site visits to ensure health and safety of employees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Farmer awareness campaigns undertaken and</a:t>
                      </a:r>
                      <a:r>
                        <a:rPr lang="en-ZA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distribution of translate education material.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Education and awareness programme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13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9813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576064"/>
          </a:xfrm>
        </p:spPr>
        <p:txBody>
          <a:bodyPr/>
          <a:lstStyle/>
          <a:p>
            <a:pPr algn="ctr"/>
            <a:r>
              <a:rPr lang="en-Z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PERSONNEL PROTECTIVE EQUIPMENT/CLOTHING AND SANITISERS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0740623"/>
              </p:ext>
            </p:extLst>
          </p:nvPr>
        </p:nvGraphicFramePr>
        <p:xfrm>
          <a:off x="107504" y="980729"/>
          <a:ext cx="8280919" cy="64320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1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Provision of protective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equipment/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clothing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and sanitizers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Z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Procurement of PPE and provision of sanitizers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ADA EXCO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Procurement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Covid -19 PPE for level 4 requirement started, currently staff is provided with sanitizers and masks.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going supplies of Covid -19 PPE i.e. cloth/fabric masks, employee screening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sanitizers.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- going monitoring and review in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order to identify potential cases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Offices and reception arears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sanitized frequently.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kern="1200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Registers of visitors kept and updated continuously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Continuity of essential business mandate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And healthy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and safe workforce.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Maintain a traceable database of all people visiting work </a:t>
                      </a:r>
                      <a:r>
                        <a:rPr lang="en-ZA" sz="1400" baseline="0" dirty="0" err="1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en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14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805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576064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 FARMER DEVELOPMENT INTERVENTIONS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8992843"/>
              </p:ext>
            </p:extLst>
          </p:nvPr>
        </p:nvGraphicFramePr>
        <p:xfrm>
          <a:off x="107504" y="980729"/>
          <a:ext cx="8280919" cy="6198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4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1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Provision of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farmer development service during COVID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-19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Z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Agriculture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a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dvisory services continued.</a:t>
                      </a:r>
                    </a:p>
                    <a:p>
                      <a:endParaRPr lang="en-ZA" sz="140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During this COVID-19 period, Farmer Development is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collaborating with South African Police Service (</a:t>
                      </a:r>
                      <a:r>
                        <a:rPr lang="en-US" sz="1400" dirty="0" err="1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Jozini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 to issue permit for farmers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to conduct business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endParaRPr lang="en-US" sz="140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Farmer awareness campaigns of COVID-19 are on-going as advisory takes place.</a:t>
                      </a:r>
                    </a:p>
                    <a:p>
                      <a:endParaRPr lang="en-US" sz="140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Provide ongoing virtual support to beneficiaries.</a:t>
                      </a:r>
                    </a:p>
                    <a:p>
                      <a:endParaRPr lang="en-ZA" sz="140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Training &amp; awareness program - engage dept. of health to train workers on </a:t>
                      </a:r>
                      <a:r>
                        <a:rPr lang="en-ZA" sz="1400" dirty="0" err="1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covid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19 regulations by providing YouTube program in vernacular.</a:t>
                      </a:r>
                    </a:p>
                    <a:p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COO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Senior Project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Managers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Snr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Manager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Farmer Development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going service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but limited due to severe staff shortage.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On-going advisory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of COVID precautionary measures in relation to agricultural activities</a:t>
                      </a:r>
                      <a:endParaRPr lang="en-US" sz="1400" dirty="0" smtClean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services continue and many farmers are being assisted</a:t>
                      </a:r>
                      <a:endParaRPr lang="en-ZA" sz="1400" dirty="0" smtClean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15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38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792088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WAYFORWARD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4506135"/>
              </p:ext>
            </p:extLst>
          </p:nvPr>
        </p:nvGraphicFramePr>
        <p:xfrm>
          <a:off x="107504" y="1268760"/>
          <a:ext cx="8280919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2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7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Plans and M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</a:t>
                      </a:r>
                      <a:endParaRPr lang="en-ZA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1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Monitor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and review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management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strategies for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usiness  continuity to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ensure continued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food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production by the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farmers and successful </a:t>
                      </a:r>
                      <a:r>
                        <a:rPr lang="en-US" sz="1400" dirty="0" err="1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agroprocessing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projects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EXCO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Business operations continuity to fulfil the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entity’s </a:t>
                      </a: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mandate.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Service delivery and business continuity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16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1458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endParaRPr lang="en-ZA" sz="4400" dirty="0" smtClean="0"/>
          </a:p>
          <a:p>
            <a:pPr>
              <a:buFont typeface="Wingdings" pitchFamily="2" charset="2"/>
              <a:buChar char="v"/>
            </a:pPr>
            <a:r>
              <a:rPr lang="en-ZA" sz="4400" dirty="0" smtClean="0"/>
              <a:t>SIYABONGA / THANK YOU</a:t>
            </a:r>
            <a:endParaRPr lang="en-ZA" sz="4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17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6664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543800" cy="1152128"/>
          </a:xfrm>
        </p:spPr>
        <p:txBody>
          <a:bodyPr/>
          <a:lstStyle/>
          <a:p>
            <a:pPr algn="ctr"/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/>
              <a:t/>
            </a:r>
            <a:br>
              <a:rPr lang="en-ZA" sz="3600" dirty="0"/>
            </a:br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/>
              <a:t/>
            </a:r>
            <a:br>
              <a:rPr lang="en-ZA" sz="3600" dirty="0"/>
            </a:br>
            <a:endParaRPr lang="en-ZA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200800" cy="3875112"/>
          </a:xfrm>
        </p:spPr>
        <p:txBody>
          <a:bodyPr>
            <a:normAutofit/>
          </a:bodyPr>
          <a:lstStyle/>
          <a:p>
            <a:pPr algn="ctr"/>
            <a:r>
              <a:rPr lang="en-ZA" sz="2800" b="1" dirty="0" smtClean="0">
                <a:solidFill>
                  <a:schemeClr val="tx1"/>
                </a:solidFill>
              </a:rPr>
              <a:t>Table of Contents</a:t>
            </a:r>
          </a:p>
          <a:p>
            <a:pPr algn="ctr"/>
            <a:endParaRPr lang="en-ZA" sz="2800" b="1" dirty="0" smtClean="0">
              <a:solidFill>
                <a:schemeClr val="tx1"/>
              </a:solidFill>
            </a:endParaRPr>
          </a:p>
          <a:p>
            <a:pPr algn="ctr"/>
            <a:endParaRPr lang="en-ZA" dirty="0" smtClean="0"/>
          </a:p>
        </p:txBody>
      </p:sp>
      <p:pic>
        <p:nvPicPr>
          <p:cNvPr id="1026" name="Picture 2" descr="new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5517233"/>
            <a:ext cx="1257300" cy="120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2</a:t>
            </a:fld>
            <a:endParaRPr lang="en-Z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4809"/>
            <a:ext cx="5957243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077029"/>
              </p:ext>
            </p:extLst>
          </p:nvPr>
        </p:nvGraphicFramePr>
        <p:xfrm>
          <a:off x="827584" y="2602594"/>
          <a:ext cx="6984776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8039"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         CONTENTS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SLIDE NO</a:t>
                      </a:r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1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ZA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MANAGEMENT</a:t>
                      </a:r>
                      <a:r>
                        <a:rPr lang="en-ZA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en-ZA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 – 19 </a:t>
                      </a:r>
                    </a:p>
                    <a:p>
                      <a:pPr marL="0" indent="0">
                        <a:buNone/>
                      </a:pPr>
                      <a:r>
                        <a:rPr lang="en-ZA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INITIAL REPORT</a:t>
                      </a:r>
                      <a:endParaRPr lang="en-ZA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3 - 8</a:t>
                      </a:r>
                      <a:endParaRPr lang="en-ZA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r>
                        <a:rPr lang="en-ZA" b="1" dirty="0" smtClean="0"/>
                        <a:t>2.</a:t>
                      </a:r>
                      <a:r>
                        <a:rPr lang="en-ZA" dirty="0" smtClean="0"/>
                        <a:t> </a:t>
                      </a:r>
                      <a:r>
                        <a:rPr lang="en-ZA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</a:t>
                      </a:r>
                      <a:r>
                        <a:rPr lang="en-ZA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- 19 PROGRESS REPORT </a:t>
                      </a:r>
                    </a:p>
                    <a:p>
                      <a:r>
                        <a:rPr lang="en-ZA" sz="1600" b="1" spc="-100" dirty="0" smtClean="0">
                          <a:solidFill>
                            <a:srgbClr val="2F2B2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LEVEL 4 -     ADJUSTED RISK  STRATEGIES </a:t>
                      </a:r>
                      <a:endParaRPr lang="en-ZA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10 - 16 </a:t>
                      </a:r>
                      <a:endParaRPr lang="en-ZA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8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7620000" cy="476672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COORDINATING STRUCTURES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3699900"/>
              </p:ext>
            </p:extLst>
          </p:nvPr>
        </p:nvGraphicFramePr>
        <p:xfrm>
          <a:off x="107504" y="476671"/>
          <a:ext cx="8280919" cy="66351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2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3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Management Team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Daily engagement and monitoring between Management and key 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staff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Staff Covid-19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circular prepared and circulated to staff.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place and fully functional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Continuity of essential business operations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Entity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Covid-19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Task Team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Engagement for planning and responded to the COVID -19 against essential services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Identification of essential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 staff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Provision of permits to all essential service staff </a:t>
                      </a:r>
                      <a:r>
                        <a:rPr lang="en-ZA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a call to ensure that water is supplied for continuity of food production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Task Team Chaired by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Corporate Services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Manger and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Senior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Manager: Farmer Development and Support Service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Frequent communication using cell phones and emails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Continuity of Business operations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healthy &amp; safe workforce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4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Entity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OHS Committee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Planned in line with </a:t>
                      </a:r>
                      <a:r>
                        <a:rPr lang="en-Z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Covid-19 protocol</a:t>
                      </a:r>
                      <a:r>
                        <a:rPr lang="en-ZA" sz="14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Engages on frequent basis using different technology i.e cellphones, WhatsApp and emails.</a:t>
                      </a:r>
                      <a:endParaRPr lang="en-ZA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EXCO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place and fully functional.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 representation from all work sections and feeds to the EXCO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Healthy and safe workforce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3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5714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7620000" cy="620688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 AND COORDINATING STRUCTURES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5500172"/>
              </p:ext>
            </p:extLst>
          </p:nvPr>
        </p:nvGraphicFramePr>
        <p:xfrm>
          <a:off x="107504" y="692694"/>
          <a:ext cx="8280919" cy="4896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9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6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Stakeholder Engagement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Farmer Awareness training on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Covid-19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Agricultural Advisory Service on farming activities and assisting Farmers with permits for marketing their produce.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Visit by MEC to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Plans for bulk 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sms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virtual communication with beneficiaries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on Covid-19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EXCO &amp; DARD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Farmer workshop/training and Distribution of education material done including translation thereof to ensure that Farmers who are semi illiterate are accommodated using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Covid-19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Visit done to farmers and farm workers done and they were provided with sanitisers.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Continued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food production to prevent shortages of food during lockdown and in future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4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9738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792088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&amp; ESSENTIAL SERVICES AND PAYMENT OF SERVICES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8774427"/>
              </p:ext>
            </p:extLst>
          </p:nvPr>
        </p:nvGraphicFramePr>
        <p:xfrm>
          <a:off x="107504" y="1052736"/>
          <a:ext cx="8280919" cy="55245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8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0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Critical and Essential Services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Infrastructure Services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Financial Services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SCM/Finance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OHS and Risk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CEO/EXCO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key staff and essential services personnel are working in accordance with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Presidential </a:t>
                      </a:r>
                      <a:r>
                        <a:rPr lang="en-ZA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Covid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-19 protocol.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Continuous supply of irrigation water to farmers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3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Payment of services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SCM, Finance – payment of services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ADA &amp; MF CFOs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Finance and SCM are working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 conjunction</a:t>
                      </a:r>
                      <a:r>
                        <a:rPr lang="en-ZA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within</a:t>
                      </a:r>
                      <a:r>
                        <a:rPr lang="en-ZA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the Entity and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attempts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made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ensure payment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services 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within 30 days.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Continuity of essential Business mandate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pPr/>
              <a:t>5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1788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620000" cy="720080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PERSONNEL PROTECTIVE EQUIPMENT/CLOTHING AND SANITISERS 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0982499"/>
              </p:ext>
            </p:extLst>
          </p:nvPr>
        </p:nvGraphicFramePr>
        <p:xfrm>
          <a:off x="107504" y="980728"/>
          <a:ext cx="8280919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7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Provision of protective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equipment/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clothing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and sanitizers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Z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Procurement of PPE and provision of sanitizers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inline with Treasury guidelines.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CEO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and OHS and Risk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Entity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procured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PPE for staff members that are working and has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provided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sanitizers to all of its employees.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further need to procure more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relevant PPE/C,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sanitizers and temperature monitoring devices has been identified and will be actioned in order to identify potential cases.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Prevent workplace contamination with the virus and maintain healthy</a:t>
                      </a:r>
                      <a:r>
                        <a:rPr lang="en-ZA" sz="14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workforce</a:t>
                      </a: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6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3067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7620000" cy="692696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WORKPLAN, PREVENTION AND AWARENESS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9207056"/>
              </p:ext>
            </p:extLst>
          </p:nvPr>
        </p:nvGraphicFramePr>
        <p:xfrm>
          <a:off x="107504" y="836712"/>
          <a:ext cx="8280919" cy="5544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2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3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Alternative ways of working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ZA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Continous</a:t>
                      </a:r>
                      <a:r>
                        <a:rPr lang="en-ZA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working </a:t>
                      </a: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remotely from homes to fulfil admin duties using laptops with limited 3G data resources and using </a:t>
                      </a:r>
                      <a:r>
                        <a:rPr lang="en-ZA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cellphones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457200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EXCO and Key Staff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Engagement of ICT Official on IT challenges. </a:t>
                      </a:r>
                      <a:endParaRPr lang="en-ZA" sz="14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and monitoring of the workforce</a:t>
                      </a:r>
                      <a:endParaRPr lang="en-ZA" sz="14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Business operations continuity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Education and awareness programme 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Distribution of education material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Communication through emails and WhatsApp.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Workplace/site visit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457200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OHS and Risk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Distribution of education material done including translation thereof to ensure that staff members who are semi illiterate are accommodated followed on going supervision and workplace /site visits to ensure health and safety of employees.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Education and awareness programme 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7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2927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792088"/>
          </a:xfrm>
        </p:spPr>
        <p:txBody>
          <a:bodyPr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 AND WAYFORWARD</a:t>
            </a:r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938473"/>
              </p:ext>
            </p:extLst>
          </p:nvPr>
        </p:nvGraphicFramePr>
        <p:xfrm>
          <a:off x="107504" y="1268760"/>
          <a:ext cx="8280919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2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 RESPONSIBLE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ZA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804" marR="61804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7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Plans and M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</a:t>
                      </a:r>
                      <a:endParaRPr lang="en-ZA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1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Develop the Business  Continuity specific plan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to ensure continued irrigation water supply for food production by the farmers.</a:t>
                      </a:r>
                      <a:endParaRPr lang="en-ZA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ADA and MF CEOs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Business operations continuity to fulfil the Entity mandate.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8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6367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1296144"/>
          </a:xfrm>
        </p:spPr>
        <p:txBody>
          <a:bodyPr/>
          <a:lstStyle/>
          <a:p>
            <a:pPr algn="ctr"/>
            <a:endParaRPr lang="en-ZA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8186-84A6-4933-93E7-73D5AA1CE7CF}" type="slidenum">
              <a:rPr lang="en-ZA" smtClean="0"/>
              <a:t>9</a:t>
            </a:fld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ZA" sz="2000" b="1" spc="-100" dirty="0" smtClean="0">
                <a:solidFill>
                  <a:srgbClr val="2F2B2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  </a:t>
            </a:r>
          </a:p>
          <a:p>
            <a:pPr marL="114300" indent="0">
              <a:buNone/>
            </a:pPr>
            <a:endParaRPr lang="en-ZA" sz="2000" b="1" spc="-100" dirty="0">
              <a:solidFill>
                <a:srgbClr val="2F2B2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14300" lvl="0" indent="0" algn="ctr">
              <a:buClr>
                <a:srgbClr val="A9A57C"/>
              </a:buClr>
              <a:buNone/>
            </a:pPr>
            <a:r>
              <a:rPr lang="en-ZA" sz="2800" b="1" spc="-100" dirty="0" smtClean="0">
                <a:solidFill>
                  <a:srgbClr val="2F2B2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PROGRESS REPORT:</a:t>
            </a:r>
          </a:p>
          <a:p>
            <a:pPr marL="114300" lvl="0" indent="0" algn="ctr">
              <a:buClr>
                <a:srgbClr val="A9A57C"/>
              </a:buClr>
              <a:buNone/>
            </a:pPr>
            <a:endParaRPr lang="en-ZA" sz="2800" b="1" spc="-100" dirty="0" smtClean="0">
              <a:solidFill>
                <a:srgbClr val="2F2B2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14300" lvl="0" indent="0">
              <a:buClr>
                <a:srgbClr val="A9A57C"/>
              </a:buClr>
              <a:buNone/>
            </a:pPr>
            <a:r>
              <a:rPr lang="en-ZA" sz="2800" b="1" spc="-100" dirty="0" smtClean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4 -  ADJUSTED RISK  STRATEGIES IN THE MANAGEMENT </a:t>
            </a:r>
            <a:r>
              <a:rPr lang="en-ZA" sz="2800" b="1" spc="-100" dirty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COVID -</a:t>
            </a:r>
            <a:r>
              <a:rPr lang="en-ZA" sz="2800" b="1" spc="-100" dirty="0" smtClean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  <a:p>
            <a:pPr marL="114300" lvl="0" indent="0">
              <a:buClr>
                <a:srgbClr val="A9A57C"/>
              </a:buClr>
              <a:buNone/>
            </a:pPr>
            <a:r>
              <a:rPr lang="en-ZA" sz="2800" b="1" spc="-100" dirty="0" smtClean="0">
                <a:solidFill>
                  <a:srgbClr val="2F2B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MAKHATHINI IRRIGATION SCHEME</a:t>
            </a:r>
            <a:endParaRPr lang="en-ZA" sz="2800" b="1" spc="-100" dirty="0">
              <a:solidFill>
                <a:srgbClr val="2F2B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ZA" sz="4000" b="1" spc="-100" dirty="0" smtClean="0">
              <a:solidFill>
                <a:srgbClr val="2F2B2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ZA" sz="4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5139035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new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54" y="4941168"/>
            <a:ext cx="1257300" cy="120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45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6213</TotalTime>
  <Words>1682</Words>
  <Application>Microsoft Office PowerPoint</Application>
  <PresentationFormat>On-screen Show (4:3)</PresentationFormat>
  <Paragraphs>392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</vt:lpstr>
      <vt:lpstr>Times New Roman</vt:lpstr>
      <vt:lpstr>Wingdings</vt:lpstr>
      <vt:lpstr>Adjacency</vt:lpstr>
      <vt:lpstr>     ADA WITH MAKHATHINI IRRIGATION SCHEME  COVID – 19 MANAGEMENT REPORT  </vt:lpstr>
      <vt:lpstr>     </vt:lpstr>
      <vt:lpstr>COORDINATING STRUCTURES</vt:lpstr>
      <vt:lpstr>PLANNING AND COORDINATING STRUCTURES</vt:lpstr>
      <vt:lpstr>CRITICAL &amp; ESSENTIAL SERVICES AND PAYMENT OF SERVICES</vt:lpstr>
      <vt:lpstr>PERSONNEL PROTECTIVE EQUIPMENT/CLOTHING AND SANITISERS </vt:lpstr>
      <vt:lpstr>WORKPLAN, PREVENTION AND AWARENESS</vt:lpstr>
      <vt:lpstr>PLANNING AND WAYFORWARD</vt:lpstr>
      <vt:lpstr>PowerPoint Presentation</vt:lpstr>
      <vt:lpstr>ADJUSTED RISK STRATEGIES AND COORDINATING STRUCTURES</vt:lpstr>
      <vt:lpstr>REVIEW PLANNING AND IMPLEMENTATION OF RISK ADJUSTED STRATEGIES</vt:lpstr>
      <vt:lpstr>CONTINUITY OF CRITICAL &amp; ESSENTIAL SERVICES  - PER  LEVEL 4  RISK ADJUSTMENTS  AND PAYMENT OF SERVICES</vt:lpstr>
      <vt:lpstr>OHS WORKPLAN, AWARENESS IMPLEMENTATION AND AWARENESS OF COVID – 19 LEVEL 4  RISK ADJUSTED STRATEGIES</vt:lpstr>
      <vt:lpstr>PERSONNEL PROTECTIVE EQUIPMENT/CLOTHING AND SANITISERS </vt:lpstr>
      <vt:lpstr>COVID-19 FARMER DEVELOPMENT INTERVENTIONS</vt:lpstr>
      <vt:lpstr>WAYFORWARD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DAFF PORTFOLIO COMMITTEE</dc:title>
  <dc:creator>Mjindi</dc:creator>
  <cp:lastModifiedBy>Jerry Mfusi</cp:lastModifiedBy>
  <cp:revision>480</cp:revision>
  <cp:lastPrinted>2016-05-09T10:57:27Z</cp:lastPrinted>
  <dcterms:created xsi:type="dcterms:W3CDTF">2012-01-21T20:44:09Z</dcterms:created>
  <dcterms:modified xsi:type="dcterms:W3CDTF">2020-05-11T11:07:25Z</dcterms:modified>
</cp:coreProperties>
</file>